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tiff" ContentType="image/tif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7"/>
  </p:notesMasterIdLst>
  <p:sldIdLst>
    <p:sldId id="477" r:id="rId2"/>
    <p:sldId id="376" r:id="rId3"/>
    <p:sldId id="362" r:id="rId4"/>
    <p:sldId id="322" r:id="rId5"/>
    <p:sldId id="378" r:id="rId6"/>
    <p:sldId id="403" r:id="rId7"/>
    <p:sldId id="296" r:id="rId8"/>
    <p:sldId id="310" r:id="rId9"/>
    <p:sldId id="476" r:id="rId10"/>
    <p:sldId id="394" r:id="rId11"/>
    <p:sldId id="388" r:id="rId12"/>
    <p:sldId id="399" r:id="rId13"/>
    <p:sldId id="395" r:id="rId14"/>
    <p:sldId id="396" r:id="rId15"/>
    <p:sldId id="402" r:id="rId16"/>
    <p:sldId id="397" r:id="rId17"/>
    <p:sldId id="469" r:id="rId18"/>
    <p:sldId id="392" r:id="rId19"/>
    <p:sldId id="470" r:id="rId20"/>
    <p:sldId id="336" r:id="rId21"/>
    <p:sldId id="351" r:id="rId22"/>
    <p:sldId id="337" r:id="rId23"/>
    <p:sldId id="339" r:id="rId24"/>
    <p:sldId id="320" r:id="rId25"/>
    <p:sldId id="346" r:id="rId26"/>
    <p:sldId id="471" r:id="rId27"/>
    <p:sldId id="274" r:id="rId28"/>
    <p:sldId id="298" r:id="rId29"/>
    <p:sldId id="264" r:id="rId30"/>
    <p:sldId id="270" r:id="rId31"/>
    <p:sldId id="307" r:id="rId32"/>
    <p:sldId id="308" r:id="rId33"/>
    <p:sldId id="287" r:id="rId34"/>
    <p:sldId id="282" r:id="rId35"/>
    <p:sldId id="283" r:id="rId36"/>
    <p:sldId id="286" r:id="rId37"/>
    <p:sldId id="295" r:id="rId38"/>
    <p:sldId id="472" r:id="rId39"/>
    <p:sldId id="406" r:id="rId40"/>
    <p:sldId id="405" r:id="rId41"/>
    <p:sldId id="407" r:id="rId42"/>
    <p:sldId id="473" r:id="rId43"/>
    <p:sldId id="408" r:id="rId44"/>
    <p:sldId id="409" r:id="rId45"/>
    <p:sldId id="410" r:id="rId46"/>
    <p:sldId id="411" r:id="rId47"/>
    <p:sldId id="413" r:id="rId48"/>
    <p:sldId id="414" r:id="rId49"/>
    <p:sldId id="416" r:id="rId50"/>
    <p:sldId id="417" r:id="rId51"/>
    <p:sldId id="474" r:id="rId52"/>
    <p:sldId id="421" r:id="rId53"/>
    <p:sldId id="422" r:id="rId54"/>
    <p:sldId id="423" r:id="rId55"/>
    <p:sldId id="425" r:id="rId56"/>
    <p:sldId id="427" r:id="rId57"/>
    <p:sldId id="428" r:id="rId58"/>
    <p:sldId id="429" r:id="rId59"/>
    <p:sldId id="431" r:id="rId60"/>
    <p:sldId id="432" r:id="rId61"/>
    <p:sldId id="433" r:id="rId62"/>
    <p:sldId id="434" r:id="rId63"/>
    <p:sldId id="435" r:id="rId64"/>
    <p:sldId id="436" r:id="rId65"/>
    <p:sldId id="475" r:id="rId66"/>
    <p:sldId id="352" r:id="rId67"/>
    <p:sldId id="353" r:id="rId68"/>
    <p:sldId id="354" r:id="rId69"/>
    <p:sldId id="356" r:id="rId70"/>
    <p:sldId id="461" r:id="rId71"/>
    <p:sldId id="357" r:id="rId72"/>
    <p:sldId id="468" r:id="rId73"/>
    <p:sldId id="321" r:id="rId74"/>
    <p:sldId id="389" r:id="rId75"/>
    <p:sldId id="306" r:id="rId76"/>
  </p:sldIdLst>
  <p:sldSz cx="12192000" cy="6858000"/>
  <p:notesSz cx="6858000" cy="9144000"/>
  <p:defaultTextStyle>
    <a:defPPr>
      <a:defRPr lang="zh-CN"/>
    </a:defPPr>
    <a:lvl1pPr marL="0" algn="l" defTabSz="914190" rtl="0" eaLnBrk="1" latinLnBrk="0" hangingPunct="1">
      <a:defRPr sz="1800" kern="1200">
        <a:solidFill>
          <a:schemeClr val="tx1"/>
        </a:solidFill>
        <a:latin typeface="+mn-lt"/>
        <a:ea typeface="+mn-ea"/>
        <a:cs typeface="+mn-cs"/>
      </a:defRPr>
    </a:lvl1pPr>
    <a:lvl2pPr marL="457095" algn="l" defTabSz="914190" rtl="0" eaLnBrk="1" latinLnBrk="0" hangingPunct="1">
      <a:defRPr sz="1800" kern="1200">
        <a:solidFill>
          <a:schemeClr val="tx1"/>
        </a:solidFill>
        <a:latin typeface="+mn-lt"/>
        <a:ea typeface="+mn-ea"/>
        <a:cs typeface="+mn-cs"/>
      </a:defRPr>
    </a:lvl2pPr>
    <a:lvl3pPr marL="914190" algn="l" defTabSz="914190" rtl="0" eaLnBrk="1" latinLnBrk="0" hangingPunct="1">
      <a:defRPr sz="1800" kern="1200">
        <a:solidFill>
          <a:schemeClr val="tx1"/>
        </a:solidFill>
        <a:latin typeface="+mn-lt"/>
        <a:ea typeface="+mn-ea"/>
        <a:cs typeface="+mn-cs"/>
      </a:defRPr>
    </a:lvl3pPr>
    <a:lvl4pPr marL="1371285" algn="l" defTabSz="914190" rtl="0" eaLnBrk="1" latinLnBrk="0" hangingPunct="1">
      <a:defRPr sz="1800" kern="1200">
        <a:solidFill>
          <a:schemeClr val="tx1"/>
        </a:solidFill>
        <a:latin typeface="+mn-lt"/>
        <a:ea typeface="+mn-ea"/>
        <a:cs typeface="+mn-cs"/>
      </a:defRPr>
    </a:lvl4pPr>
    <a:lvl5pPr marL="1828380" algn="l" defTabSz="914190" rtl="0" eaLnBrk="1" latinLnBrk="0" hangingPunct="1">
      <a:defRPr sz="1800" kern="1200">
        <a:solidFill>
          <a:schemeClr val="tx1"/>
        </a:solidFill>
        <a:latin typeface="+mn-lt"/>
        <a:ea typeface="+mn-ea"/>
        <a:cs typeface="+mn-cs"/>
      </a:defRPr>
    </a:lvl5pPr>
    <a:lvl6pPr marL="2285475" algn="l" defTabSz="914190" rtl="0" eaLnBrk="1" latinLnBrk="0" hangingPunct="1">
      <a:defRPr sz="1800" kern="1200">
        <a:solidFill>
          <a:schemeClr val="tx1"/>
        </a:solidFill>
        <a:latin typeface="+mn-lt"/>
        <a:ea typeface="+mn-ea"/>
        <a:cs typeface="+mn-cs"/>
      </a:defRPr>
    </a:lvl6pPr>
    <a:lvl7pPr marL="2742569" algn="l" defTabSz="914190" rtl="0" eaLnBrk="1" latinLnBrk="0" hangingPunct="1">
      <a:defRPr sz="1800" kern="1200">
        <a:solidFill>
          <a:schemeClr val="tx1"/>
        </a:solidFill>
        <a:latin typeface="+mn-lt"/>
        <a:ea typeface="+mn-ea"/>
        <a:cs typeface="+mn-cs"/>
      </a:defRPr>
    </a:lvl7pPr>
    <a:lvl8pPr marL="3199665" algn="l" defTabSz="914190" rtl="0" eaLnBrk="1" latinLnBrk="0" hangingPunct="1">
      <a:defRPr sz="1800" kern="1200">
        <a:solidFill>
          <a:schemeClr val="tx1"/>
        </a:solidFill>
        <a:latin typeface="+mn-lt"/>
        <a:ea typeface="+mn-ea"/>
        <a:cs typeface="+mn-cs"/>
      </a:defRPr>
    </a:lvl8pPr>
    <a:lvl9pPr marL="3656760" algn="l" defTabSz="91419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lphago的故事" id="{9D62752E-6EF2-4E8F-BCDF-C0CCEB8DE3F3}">
          <p14:sldIdLst>
            <p14:sldId id="477"/>
            <p14:sldId id="376"/>
            <p14:sldId id="362"/>
            <p14:sldId id="322"/>
            <p14:sldId id="378"/>
            <p14:sldId id="403"/>
          </p14:sldIdLst>
        </p14:section>
        <p14:section name="默认节" id="{7426DEC3-D646-4653-8CB6-4F83D843EA1A}">
          <p14:sldIdLst>
            <p14:sldId id="296"/>
            <p14:sldId id="310"/>
            <p14:sldId id="476"/>
          </p14:sldIdLst>
        </p14:section>
        <p14:section name="人工智能的起源" id="{82501CB1-2C8A-473E-B2E9-9D9DBD96DBA8}">
          <p14:sldIdLst>
            <p14:sldId id="394"/>
            <p14:sldId id="388"/>
            <p14:sldId id="399"/>
            <p14:sldId id="395"/>
            <p14:sldId id="396"/>
            <p14:sldId id="402"/>
            <p14:sldId id="397"/>
            <p14:sldId id="469"/>
            <p14:sldId id="392"/>
            <p14:sldId id="470"/>
            <p14:sldId id="336"/>
            <p14:sldId id="351"/>
            <p14:sldId id="337"/>
            <p14:sldId id="339"/>
            <p14:sldId id="320"/>
            <p14:sldId id="346"/>
          </p14:sldIdLst>
        </p14:section>
        <p14:section name="人工智能在各领域的应用" id="{0696B837-1E55-4515-BF34-841201A7BF64}">
          <p14:sldIdLst>
            <p14:sldId id="471"/>
            <p14:sldId id="274"/>
            <p14:sldId id="298"/>
            <p14:sldId id="264"/>
            <p14:sldId id="270"/>
            <p14:sldId id="307"/>
            <p14:sldId id="308"/>
            <p14:sldId id="287"/>
            <p14:sldId id="282"/>
            <p14:sldId id="283"/>
            <p14:sldId id="286"/>
            <p14:sldId id="295"/>
          </p14:sldIdLst>
        </p14:section>
        <p14:section name="人工智能在环保领域的应用" id="{5BDF9F80-A830-4F97-B350-8F36140F6E16}">
          <p14:sldIdLst>
            <p14:sldId id="472"/>
            <p14:sldId id="406"/>
            <p14:sldId id="405"/>
            <p14:sldId id="407"/>
            <p14:sldId id="473"/>
            <p14:sldId id="408"/>
            <p14:sldId id="409"/>
            <p14:sldId id="410"/>
            <p14:sldId id="411"/>
            <p14:sldId id="413"/>
            <p14:sldId id="414"/>
            <p14:sldId id="416"/>
            <p14:sldId id="417"/>
          </p14:sldIdLst>
        </p14:section>
        <p14:section name="人工智能在网络安全领域的应用" id="{66645D0F-4299-4FB0-837D-F419ACB04A59}">
          <p14:sldIdLst>
            <p14:sldId id="474"/>
            <p14:sldId id="421"/>
            <p14:sldId id="422"/>
            <p14:sldId id="423"/>
            <p14:sldId id="425"/>
            <p14:sldId id="427"/>
            <p14:sldId id="428"/>
            <p14:sldId id="429"/>
            <p14:sldId id="431"/>
            <p14:sldId id="432"/>
            <p14:sldId id="433"/>
            <p14:sldId id="434"/>
            <p14:sldId id="435"/>
            <p14:sldId id="436"/>
          </p14:sldIdLst>
        </p14:section>
        <p14:section name="机遇与挑战" id="{395C1F8F-D769-4A5F-B341-5289078A4C55}">
          <p14:sldIdLst>
            <p14:sldId id="475"/>
            <p14:sldId id="352"/>
            <p14:sldId id="353"/>
            <p14:sldId id="354"/>
            <p14:sldId id="356"/>
            <p14:sldId id="461"/>
            <p14:sldId id="357"/>
            <p14:sldId id="468"/>
          </p14:sldIdLst>
        </p14:section>
        <p14:section name="总结与展望" id="{358BE026-98A7-476F-BA70-331320E29812}">
          <p14:sldIdLst>
            <p14:sldId id="321"/>
            <p14:sldId id="389"/>
            <p14:sldId id="306"/>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oguo Xie" initials="" lastIdx="1" clrIdx="0"/>
  <p:cmAuthor id="1" name="Guo Xiang Zhang" initials="GXZ" lastIdx="1" clrIdx="1">
    <p:extLst/>
  </p:cmAuthor>
  <p:cmAuthor id="2" name="Guo Xiang Zhang" initials="GXZ [2]" lastIdx="1" clrIdx="2">
    <p:extLst/>
  </p:cmAuthor>
  <p:cmAuthor id="3" name="Guo Xiang Zhang" initials="GXZ [3]" lastIdx="1" clrIdx="3">
    <p:extLst/>
  </p:cmAuthor>
  <p:cmAuthor id="4" name="Guo Xiang Zhang" initials="GXZ [4]" lastIdx="1" clrIdx="4">
    <p:extLst/>
  </p:cmAuthor>
  <p:cmAuthor id="5" name="Guo Xiang Zhang" initials="GXZ [5]" lastIdx="1" clrIdx="5">
    <p:extLst/>
  </p:cmAuthor>
  <p:cmAuthor id="6" name="Guo Xiang Zhang" initials="GXZ [6]" lastIdx="1" clrIdx="6">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7889FB"/>
    <a:srgbClr val="009AA6"/>
    <a:srgbClr val="0067CB"/>
    <a:srgbClr val="002960"/>
    <a:srgbClr val="90AFFF"/>
    <a:srgbClr val="92D050"/>
    <a:srgbClr val="05FA2D"/>
    <a:srgbClr val="1E3AF8"/>
    <a:srgbClr val="FF91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49" autoAdjust="0"/>
    <p:restoredTop sz="87950" autoAdjust="0"/>
  </p:normalViewPr>
  <p:slideViewPr>
    <p:cSldViewPr snapToGrid="0">
      <p:cViewPr varScale="1">
        <p:scale>
          <a:sx n="102" d="100"/>
          <a:sy n="102" d="100"/>
        </p:scale>
        <p:origin x="852" y="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4070"/>
    </p:cViewPr>
  </p:sorterViewPr>
  <p:notesViewPr>
    <p:cSldViewPr snapToGrid="0">
      <p:cViewPr varScale="1">
        <p:scale>
          <a:sx n="68" d="100"/>
          <a:sy n="68" d="100"/>
        </p:scale>
        <p:origin x="2328" y="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commentAuthors" Target="commentAuthors.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6668866899388"/>
          <c:y val="3.6618626453457197E-2"/>
          <c:w val="0.80608476870078705"/>
          <c:h val="0.86917575853987705"/>
        </c:manualLayout>
      </c:layout>
      <c:barChart>
        <c:barDir val="col"/>
        <c:grouping val="clustered"/>
        <c:varyColors val="0"/>
        <c:ser>
          <c:idx val="0"/>
          <c:order val="0"/>
          <c:tx>
            <c:strRef>
              <c:f>Sheet1!$B$1</c:f>
              <c:strCache>
                <c:ptCount val="1"/>
                <c:pt idx="0">
                  <c:v>列1</c:v>
                </c:pt>
              </c:strCache>
            </c:strRef>
          </c:tx>
          <c:invertIfNegative val="0"/>
          <c:cat>
            <c:strRef>
              <c:f>Sheet1!$A$2:$A$5</c:f>
              <c:strCache>
                <c:ptCount val="4"/>
                <c:pt idx="0">
                  <c:v>Zen/CrazyStone</c:v>
                </c:pt>
                <c:pt idx="1">
                  <c:v>AlphaGo Fan</c:v>
                </c:pt>
                <c:pt idx="2">
                  <c:v>AlphaGo Lee</c:v>
                </c:pt>
                <c:pt idx="3">
                  <c:v>AlphaGo Master</c:v>
                </c:pt>
              </c:strCache>
            </c:strRef>
          </c:cat>
          <c:val>
            <c:numRef>
              <c:f>Sheet1!$B$2:$B$5</c:f>
              <c:numCache>
                <c:formatCode>General</c:formatCode>
                <c:ptCount val="4"/>
                <c:pt idx="0">
                  <c:v>1950</c:v>
                </c:pt>
                <c:pt idx="1">
                  <c:v>2900</c:v>
                </c:pt>
                <c:pt idx="2">
                  <c:v>3750</c:v>
                </c:pt>
                <c:pt idx="3">
                  <c:v>4800</c:v>
                </c:pt>
              </c:numCache>
            </c:numRef>
          </c:val>
        </c:ser>
        <c:dLbls>
          <c:showLegendKey val="0"/>
          <c:showVal val="0"/>
          <c:showCatName val="0"/>
          <c:showSerName val="0"/>
          <c:showPercent val="0"/>
          <c:showBubbleSize val="0"/>
        </c:dLbls>
        <c:gapWidth val="150"/>
        <c:axId val="147449728"/>
        <c:axId val="147450288"/>
      </c:barChart>
      <c:catAx>
        <c:axId val="147449728"/>
        <c:scaling>
          <c:orientation val="minMax"/>
        </c:scaling>
        <c:delete val="0"/>
        <c:axPos val="b"/>
        <c:numFmt formatCode="General" sourceLinked="0"/>
        <c:majorTickMark val="out"/>
        <c:minorTickMark val="none"/>
        <c:tickLblPos val="nextTo"/>
        <c:txPr>
          <a:bodyPr/>
          <a:lstStyle/>
          <a:p>
            <a:pPr>
              <a:defRPr sz="1300" baseline="0">
                <a:latin typeface="Times New Roman" pitchFamily="18" charset="0"/>
              </a:defRPr>
            </a:pPr>
            <a:endParaRPr lang="zh-CN"/>
          </a:p>
        </c:txPr>
        <c:crossAx val="147450288"/>
        <c:crosses val="autoZero"/>
        <c:auto val="1"/>
        <c:lblAlgn val="ctr"/>
        <c:lblOffset val="100"/>
        <c:tickLblSkip val="1"/>
        <c:noMultiLvlLbl val="0"/>
      </c:catAx>
      <c:valAx>
        <c:axId val="147450288"/>
        <c:scaling>
          <c:orientation val="minMax"/>
          <c:max val="5000"/>
        </c:scaling>
        <c:delete val="0"/>
        <c:axPos val="l"/>
        <c:majorGridlines/>
        <c:numFmt formatCode="General" sourceLinked="1"/>
        <c:majorTickMark val="out"/>
        <c:minorTickMark val="none"/>
        <c:tickLblPos val="nextTo"/>
        <c:crossAx val="147449728"/>
        <c:crosses val="autoZero"/>
        <c:crossBetween val="between"/>
      </c:valAx>
    </c:plotArea>
    <c:plotVisOnly val="1"/>
    <c:dispBlanksAs val="gap"/>
    <c:showDLblsOverMax val="0"/>
  </c:chart>
  <c:txPr>
    <a:bodyPr/>
    <a:lstStyle/>
    <a:p>
      <a:pPr>
        <a:defRPr sz="1800"/>
      </a:pPr>
      <a:endParaRPr lang="zh-CN"/>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barChart>
        <c:barDir val="col"/>
        <c:grouping val="clustered"/>
        <c:varyColors val="0"/>
        <c:ser>
          <c:idx val="0"/>
          <c:order val="0"/>
          <c:tx>
            <c:strRef>
              <c:f>Sheet1!$B$1</c:f>
              <c:strCache>
                <c:ptCount val="1"/>
                <c:pt idx="0">
                  <c:v>ILSVRC top-5 error on ImageNet</c:v>
                </c:pt>
              </c:strCache>
            </c:strRef>
          </c:tx>
          <c:spPr>
            <a:solidFill>
              <a:schemeClr val="accent1"/>
            </a:solidFill>
          </c:spPr>
          <c:invertIfNegative val="0"/>
          <c:dPt>
            <c:idx val="2"/>
            <c:invertIfNegative val="0"/>
            <c:bubble3D val="0"/>
            <c:spPr>
              <a:solidFill>
                <a:srgbClr val="7030A0"/>
              </a:solidFill>
            </c:spPr>
          </c:dPt>
          <c:dPt>
            <c:idx val="3"/>
            <c:invertIfNegative val="0"/>
            <c:bubble3D val="0"/>
            <c:spPr>
              <a:solidFill>
                <a:srgbClr val="7030A0"/>
              </a:solidFill>
            </c:spPr>
          </c:dPt>
          <c:dPt>
            <c:idx val="4"/>
            <c:invertIfNegative val="0"/>
            <c:bubble3D val="0"/>
            <c:spPr>
              <a:solidFill>
                <a:srgbClr val="7030A0"/>
              </a:solidFill>
            </c:spPr>
          </c:dPt>
          <c:dPt>
            <c:idx val="6"/>
            <c:invertIfNegative val="0"/>
            <c:bubble3D val="0"/>
            <c:spPr>
              <a:solidFill>
                <a:srgbClr val="7030A0"/>
              </a:solidFill>
            </c:spPr>
          </c:dPt>
          <c:cat>
            <c:strRef>
              <c:f>Sheet1!$A$2:$A$8</c:f>
              <c:strCache>
                <c:ptCount val="7"/>
                <c:pt idx="0">
                  <c:v>2010</c:v>
                </c:pt>
                <c:pt idx="1">
                  <c:v>2011</c:v>
                </c:pt>
                <c:pt idx="2">
                  <c:v>2012</c:v>
                </c:pt>
                <c:pt idx="3">
                  <c:v>2013</c:v>
                </c:pt>
                <c:pt idx="4">
                  <c:v>2014</c:v>
                </c:pt>
                <c:pt idx="5">
                  <c:v>Human</c:v>
                </c:pt>
                <c:pt idx="6">
                  <c:v>ArXiv 2015</c:v>
                </c:pt>
              </c:strCache>
            </c:strRef>
          </c:cat>
          <c:val>
            <c:numRef>
              <c:f>Sheet1!$B$2:$B$8</c:f>
              <c:numCache>
                <c:formatCode>General</c:formatCode>
                <c:ptCount val="7"/>
                <c:pt idx="0">
                  <c:v>28.5</c:v>
                </c:pt>
                <c:pt idx="1">
                  <c:v>25.5</c:v>
                </c:pt>
                <c:pt idx="2">
                  <c:v>16.5</c:v>
                </c:pt>
                <c:pt idx="3">
                  <c:v>11.5</c:v>
                </c:pt>
                <c:pt idx="4">
                  <c:v>7</c:v>
                </c:pt>
                <c:pt idx="5">
                  <c:v>5.5</c:v>
                </c:pt>
                <c:pt idx="6">
                  <c:v>5.4</c:v>
                </c:pt>
              </c:numCache>
            </c:numRef>
          </c:val>
        </c:ser>
        <c:dLbls>
          <c:showLegendKey val="0"/>
          <c:showVal val="0"/>
          <c:showCatName val="0"/>
          <c:showSerName val="0"/>
          <c:showPercent val="0"/>
          <c:showBubbleSize val="0"/>
        </c:dLbls>
        <c:gapWidth val="30"/>
        <c:axId val="231660272"/>
        <c:axId val="236728336"/>
      </c:barChart>
      <c:catAx>
        <c:axId val="231660272"/>
        <c:scaling>
          <c:orientation val="minMax"/>
        </c:scaling>
        <c:delete val="0"/>
        <c:axPos val="b"/>
        <c:numFmt formatCode="General" sourceLinked="1"/>
        <c:majorTickMark val="out"/>
        <c:minorTickMark val="none"/>
        <c:tickLblPos val="nextTo"/>
        <c:crossAx val="236728336"/>
        <c:crosses val="autoZero"/>
        <c:auto val="1"/>
        <c:lblAlgn val="ctr"/>
        <c:lblOffset val="100"/>
        <c:noMultiLvlLbl val="0"/>
      </c:catAx>
      <c:valAx>
        <c:axId val="236728336"/>
        <c:scaling>
          <c:orientation val="minMax"/>
        </c:scaling>
        <c:delete val="0"/>
        <c:axPos val="l"/>
        <c:majorGridlines/>
        <c:numFmt formatCode="General" sourceLinked="1"/>
        <c:majorTickMark val="out"/>
        <c:minorTickMark val="none"/>
        <c:tickLblPos val="nextTo"/>
        <c:crossAx val="231660272"/>
        <c:crosses val="autoZero"/>
        <c:crossBetween val="between"/>
        <c:majorUnit val="7.5"/>
      </c:valAx>
    </c:plotArea>
    <c:plotVisOnly val="1"/>
    <c:dispBlanksAs val="gap"/>
    <c:showDLblsOverMax val="0"/>
  </c:chart>
  <c:txPr>
    <a:bodyPr/>
    <a:lstStyle/>
    <a:p>
      <a:pPr>
        <a:defRPr sz="1800"/>
      </a:pPr>
      <a:endParaRPr lang="zh-CN"/>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2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6.wmf"/></Relationships>
</file>

<file path=ppt/drawings/drawing1.xml><?xml version="1.0" encoding="utf-8"?>
<c:userShapes xmlns:c="http://schemas.openxmlformats.org/drawingml/2006/chart">
  <cdr:relSizeAnchor xmlns:cdr="http://schemas.openxmlformats.org/drawingml/2006/chartDrawing">
    <cdr:from>
      <cdr:x>0.82742</cdr:x>
      <cdr:y>0</cdr:y>
    </cdr:from>
    <cdr:to>
      <cdr:x>0.82958</cdr:x>
      <cdr:y>0.07529</cdr:y>
    </cdr:to>
    <cdr:cxnSp macro="">
      <cdr:nvCxnSpPr>
        <cdr:cNvPr id="5" name="直接箭头连接符 4"/>
        <cdr:cNvCxnSpPr/>
      </cdr:nvCxnSpPr>
      <cdr:spPr bwMode="auto">
        <a:xfrm xmlns:a="http://schemas.openxmlformats.org/drawingml/2006/main">
          <a:off x="5234677" y="-2279175"/>
          <a:ext cx="13648" cy="313898"/>
        </a:xfrm>
        <a:prstGeom xmlns:a="http://schemas.openxmlformats.org/drawingml/2006/main" prst="straightConnector1">
          <a:avLst/>
        </a:prstGeom>
        <a:ln xmlns:a="http://schemas.openxmlformats.org/drawingml/2006/main">
          <a:headEnd type="none" w="med" len="med"/>
          <a:tailEnd type="arrow"/>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66D989-4CA0-4AC8-A272-CAC275878F5E}" type="datetimeFigureOut">
              <a:rPr lang="zh-CN" altLang="en-US" smtClean="0"/>
              <a:pPr/>
              <a:t>2017/10/9</a:t>
            </a:fld>
            <a:endParaRPr lang="zh-CN"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5FB071-0567-4362-9B6A-FD23D2788E2F}" type="slidenum">
              <a:rPr lang="zh-CN" altLang="en-US" smtClean="0"/>
              <a:pPr/>
              <a:t>‹#›</a:t>
            </a:fld>
            <a:endParaRPr lang="zh-CN" altLang="en-US"/>
          </a:p>
        </p:txBody>
      </p:sp>
    </p:spTree>
    <p:extLst>
      <p:ext uri="{BB962C8B-B14F-4D97-AF65-F5344CB8AC3E}">
        <p14:creationId xmlns:p14="http://schemas.microsoft.com/office/powerpoint/2010/main" val="688310070"/>
      </p:ext>
    </p:extLst>
  </p:cSld>
  <p:clrMap bg1="lt1" tx1="dk1" bg2="lt2" tx2="dk2" accent1="accent1" accent2="accent2" accent3="accent3" accent4="accent4" accent5="accent5" accent6="accent6" hlink="hlink" folHlink="folHlink"/>
  <p:notesStyle>
    <a:lvl1pPr marL="0" algn="l" defTabSz="914190" rtl="0" eaLnBrk="1" latinLnBrk="0" hangingPunct="1">
      <a:defRPr sz="1200" kern="1200">
        <a:solidFill>
          <a:schemeClr val="tx1"/>
        </a:solidFill>
        <a:latin typeface="+mn-lt"/>
        <a:ea typeface="+mn-ea"/>
        <a:cs typeface="+mn-cs"/>
      </a:defRPr>
    </a:lvl1pPr>
    <a:lvl2pPr marL="457095" algn="l" defTabSz="914190" rtl="0" eaLnBrk="1" latinLnBrk="0" hangingPunct="1">
      <a:defRPr sz="1200" kern="1200">
        <a:solidFill>
          <a:schemeClr val="tx1"/>
        </a:solidFill>
        <a:latin typeface="+mn-lt"/>
        <a:ea typeface="+mn-ea"/>
        <a:cs typeface="+mn-cs"/>
      </a:defRPr>
    </a:lvl2pPr>
    <a:lvl3pPr marL="914190" algn="l" defTabSz="914190" rtl="0" eaLnBrk="1" latinLnBrk="0" hangingPunct="1">
      <a:defRPr sz="1200" kern="1200">
        <a:solidFill>
          <a:schemeClr val="tx1"/>
        </a:solidFill>
        <a:latin typeface="+mn-lt"/>
        <a:ea typeface="+mn-ea"/>
        <a:cs typeface="+mn-cs"/>
      </a:defRPr>
    </a:lvl3pPr>
    <a:lvl4pPr marL="1371285" algn="l" defTabSz="914190" rtl="0" eaLnBrk="1" latinLnBrk="0" hangingPunct="1">
      <a:defRPr sz="1200" kern="1200">
        <a:solidFill>
          <a:schemeClr val="tx1"/>
        </a:solidFill>
        <a:latin typeface="+mn-lt"/>
        <a:ea typeface="+mn-ea"/>
        <a:cs typeface="+mn-cs"/>
      </a:defRPr>
    </a:lvl4pPr>
    <a:lvl5pPr marL="1828380" algn="l" defTabSz="914190" rtl="0" eaLnBrk="1" latinLnBrk="0" hangingPunct="1">
      <a:defRPr sz="1200" kern="1200">
        <a:solidFill>
          <a:schemeClr val="tx1"/>
        </a:solidFill>
        <a:latin typeface="+mn-lt"/>
        <a:ea typeface="+mn-ea"/>
        <a:cs typeface="+mn-cs"/>
      </a:defRPr>
    </a:lvl5pPr>
    <a:lvl6pPr marL="2285475" algn="l" defTabSz="914190" rtl="0" eaLnBrk="1" latinLnBrk="0" hangingPunct="1">
      <a:defRPr sz="1200" kern="1200">
        <a:solidFill>
          <a:schemeClr val="tx1"/>
        </a:solidFill>
        <a:latin typeface="+mn-lt"/>
        <a:ea typeface="+mn-ea"/>
        <a:cs typeface="+mn-cs"/>
      </a:defRPr>
    </a:lvl6pPr>
    <a:lvl7pPr marL="2742569" algn="l" defTabSz="914190" rtl="0" eaLnBrk="1" latinLnBrk="0" hangingPunct="1">
      <a:defRPr sz="1200" kern="1200">
        <a:solidFill>
          <a:schemeClr val="tx1"/>
        </a:solidFill>
        <a:latin typeface="+mn-lt"/>
        <a:ea typeface="+mn-ea"/>
        <a:cs typeface="+mn-cs"/>
      </a:defRPr>
    </a:lvl7pPr>
    <a:lvl8pPr marL="3199665" algn="l" defTabSz="914190" rtl="0" eaLnBrk="1" latinLnBrk="0" hangingPunct="1">
      <a:defRPr sz="1200" kern="1200">
        <a:solidFill>
          <a:schemeClr val="tx1"/>
        </a:solidFill>
        <a:latin typeface="+mn-lt"/>
        <a:ea typeface="+mn-ea"/>
        <a:cs typeface="+mn-cs"/>
      </a:defRPr>
    </a:lvl8pPr>
    <a:lvl9pPr marL="3656760" algn="l" defTabSz="91419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translate.googleusercontent.com/translate_c?depth=1&amp;hl=zh-CN&amp;prev=search&amp;rurl=translate.google.com.hk&amp;sl=zh-TW&amp;sp=nmt4&amp;u=https://zh.wikipedia.org/wiki/%E9%AB%98%E7%A7%91%E6%8A%80&amp;usg=ALkJrhi0u6yqA9SInZuJI58Nz0gExapksw" TargetMode="External"/><Relationship Id="rId3" Type="http://schemas.openxmlformats.org/officeDocument/2006/relationships/hyperlink" Target="https://translate.googleusercontent.com/translate_c?depth=1&amp;hl=zh-CN&amp;prev=search&amp;rurl=translate.google.com.hk&amp;sl=zh-TW&amp;sp=nmt4&amp;u=https://zh.wikipedia.org/wiki/%E7%B8%AE%E5%AF%AB&amp;usg=ALkJrhgSuzABNr5pkq-nYodt2lfQUFXAxA" TargetMode="External"/><Relationship Id="rId7" Type="http://schemas.openxmlformats.org/officeDocument/2006/relationships/hyperlink" Target="https://translate.googleusercontent.com/translate_c?depth=1&amp;hl=zh-CN&amp;prev=search&amp;rurl=translate.google.com.hk&amp;sl=zh-TW&amp;sp=nmt4&amp;u=https://zh.wikipedia.org/wiki/%E8%BB%8D%E4%BA%8B&amp;usg=ALkJrhjm39Z5H4bzYnYgNOEfNOvWFYnKuw"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s://translate.googleusercontent.com/translate_c?depth=1&amp;hl=zh-CN&amp;prev=search&amp;rurl=translate.google.com.hk&amp;sl=zh-TW&amp;sp=nmt4&amp;u=https://zh.wikipedia.org/wiki/%E7%A0%94%E7%99%BC&amp;usg=ALkJrhgsnuthsB7vm_bJedJV56WWHvDVIQ" TargetMode="External"/><Relationship Id="rId5" Type="http://schemas.openxmlformats.org/officeDocument/2006/relationships/hyperlink" Target="https://translate.googleusercontent.com/translate_c?depth=1&amp;hl=zh-CN&amp;prev=search&amp;rurl=translate.google.com.hk&amp;sl=zh-TW&amp;sp=nmt4&amp;u=https://zh.wikipedia.org/wiki/%E8%A1%8C%E6%94%BF%E6%9C%BA%E6%9E%84&amp;usg=ALkJrhgp9vhtXvQuJxAnflcYcYtm5YaRzg" TargetMode="External"/><Relationship Id="rId4" Type="http://schemas.openxmlformats.org/officeDocument/2006/relationships/hyperlink" Target="https://translate.googleusercontent.com/translate_c?depth=1&amp;hl=zh-CN&amp;prev=search&amp;rurl=translate.google.com.hk&amp;sl=zh-TW&amp;sp=nmt4&amp;u=https://zh.wikipedia.org/wiki/%E7%BE%8E%E5%9C%8B%E5%9C%8B%E9%98%B2%E9%83%A8&amp;usg=ALkJrhjdeIslrY0DgbvfZU2WCc9lIbASyw"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define.cnki.net/WebForms/WebDefines.aspx?searchword=%e8%be%93%e5%85%a5%e5%b1%82"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define.cnki.net/WebForms/WebDefines.aspx?searchword=%e8%be%93%e5%87%ba%e5%b1%82"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zh.wikipedia.org/wiki/%E5%88%A4%E5%88%AB%E6%A8%A1%E5%9E%8B" TargetMode="External"/><Relationship Id="rId2" Type="http://schemas.openxmlformats.org/officeDocument/2006/relationships/slide" Target="../slides/slide67.xml"/><Relationship Id="rId1" Type="http://schemas.openxmlformats.org/officeDocument/2006/relationships/notesMaster" Target="../notesMasters/notesMaster1.xml"/><Relationship Id="rId5" Type="http://schemas.openxmlformats.org/officeDocument/2006/relationships/hyperlink" Target="https://zh.wikipedia.org/wiki/%E7%94%9F%E6%88%90%E6%A8%A1%E5%9E%8B" TargetMode="External"/><Relationship Id="rId4" Type="http://schemas.openxmlformats.org/officeDocument/2006/relationships/hyperlink" Target="https://zh.wikipedia.org/wiki/%E5%8F%8D%E5%90%91%E4%BC%A0%E6%92%AD%E7%AE%97%E6%B3%95" TargetMode="Externa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image.baidu.com/search/redirect?tn=redirect&amp;word=j&amp;juid=D12919&amp;sign=ckaabobzoz&amp;url=http://www.jifang360.com/news/201714/n996591826.html&amp;objurl=http://www.36dsj.com/wp-content/uploads/2017/01/639-1.jpg" TargetMode="External"/><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smtClean="0">
                <a:solidFill>
                  <a:schemeClr val="tx1"/>
                </a:solidFill>
                <a:effectLst/>
                <a:latin typeface="+mn-lt"/>
                <a:ea typeface="+mn-ea"/>
                <a:cs typeface="+mn-cs"/>
              </a:rPr>
              <a:t>为抢抓人工智能发展的重大战略机遇，构筑我国人工智能发展的先发优势，加快建设创新型国家和世界科技强国，日前国务院印发</a:t>
            </a:r>
            <a:r>
              <a:rPr lang="en-US" altLang="zh-CN"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新一代人工智能发展规划</a:t>
            </a:r>
            <a:r>
              <a:rPr lang="en-US" altLang="zh-CN"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（以下简称“规划”）。</a:t>
            </a:r>
            <a:endParaRPr lang="zh-CN" altLang="en-US" dirty="0"/>
          </a:p>
        </p:txBody>
      </p:sp>
      <p:sp>
        <p:nvSpPr>
          <p:cNvPr id="4" name="灯片编号占位符 3"/>
          <p:cNvSpPr>
            <a:spLocks noGrp="1"/>
          </p:cNvSpPr>
          <p:nvPr>
            <p:ph type="sldNum" sz="quarter" idx="10"/>
          </p:nvPr>
        </p:nvSpPr>
        <p:spPr/>
        <p:txBody>
          <a:bodyPr/>
          <a:lstStyle/>
          <a:p>
            <a:fld id="{485FB071-0567-4362-9B6A-FD23D2788E2F}" type="slidenum">
              <a:rPr lang="zh-CN" altLang="en-US" smtClean="0"/>
              <a:pPr/>
              <a:t>1</a:t>
            </a:fld>
            <a:endParaRPr lang="zh-CN" altLang="en-US"/>
          </a:p>
        </p:txBody>
      </p:sp>
    </p:spTree>
    <p:extLst>
      <p:ext uri="{BB962C8B-B14F-4D97-AF65-F5344CB8AC3E}">
        <p14:creationId xmlns:p14="http://schemas.microsoft.com/office/powerpoint/2010/main" val="1287315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smtClean="0">
                <a:solidFill>
                  <a:schemeClr val="tx1"/>
                </a:solidFill>
                <a:effectLst/>
                <a:latin typeface="+mn-lt"/>
                <a:ea typeface="+mn-ea"/>
                <a:cs typeface="+mn-cs"/>
              </a:rPr>
              <a:t>咱们先讲讲围棋，围棋这件事情反映了人工智能取得了怎样突飞猛进的进展。</a:t>
            </a:r>
            <a:r>
              <a:rPr lang="en-US" altLang="zh-CN" sz="1200" b="0" i="0" kern="1200" dirty="0" smtClean="0">
                <a:solidFill>
                  <a:schemeClr val="tx1"/>
                </a:solidFill>
                <a:effectLst/>
                <a:latin typeface="+mn-lt"/>
                <a:ea typeface="+mn-ea"/>
                <a:cs typeface="+mn-cs"/>
              </a:rPr>
              <a:t>2011</a:t>
            </a:r>
            <a:r>
              <a:rPr lang="zh-CN" altLang="en-US" sz="1200" b="0" i="0" kern="1200" dirty="0" smtClean="0">
                <a:solidFill>
                  <a:schemeClr val="tx1"/>
                </a:solidFill>
                <a:effectLst/>
                <a:latin typeface="+mn-lt"/>
                <a:ea typeface="+mn-ea"/>
                <a:cs typeface="+mn-cs"/>
              </a:rPr>
              <a:t>年，中国人工智能学会组织了九路围棋人机大战，北邮围棋程序</a:t>
            </a:r>
            <a:r>
              <a:rPr lang="en-US" altLang="zh-CN" sz="1200" b="0" i="0" kern="1200" dirty="0" smtClean="0">
                <a:solidFill>
                  <a:schemeClr val="tx1"/>
                </a:solidFill>
                <a:effectLst/>
                <a:latin typeface="+mn-lt"/>
                <a:ea typeface="+mn-ea"/>
                <a:cs typeface="+mn-cs"/>
              </a:rPr>
              <a:t>Lingo</a:t>
            </a:r>
            <a:r>
              <a:rPr lang="zh-CN" altLang="en-US" sz="1200" b="0" i="0" kern="1200" dirty="0" smtClean="0">
                <a:solidFill>
                  <a:schemeClr val="tx1"/>
                </a:solidFill>
                <a:effectLst/>
                <a:latin typeface="+mn-lt"/>
                <a:ea typeface="+mn-ea"/>
                <a:cs typeface="+mn-cs"/>
              </a:rPr>
              <a:t>对阵中国围棋总教练俞斌，他同时也是一个九段高手，当时我们预先商定俞斌让</a:t>
            </a:r>
            <a:r>
              <a:rPr lang="en-US" altLang="zh-CN" sz="1200" b="0" i="0" kern="1200" dirty="0" smtClean="0">
                <a:solidFill>
                  <a:schemeClr val="tx1"/>
                </a:solidFill>
                <a:effectLst/>
                <a:latin typeface="+mn-lt"/>
                <a:ea typeface="+mn-ea"/>
                <a:cs typeface="+mn-cs"/>
              </a:rPr>
              <a:t>2</a:t>
            </a:r>
            <a:r>
              <a:rPr lang="zh-CN" altLang="en-US" sz="1200" b="0" i="0" kern="1200" dirty="0" smtClean="0">
                <a:solidFill>
                  <a:schemeClr val="tx1"/>
                </a:solidFill>
                <a:effectLst/>
                <a:latin typeface="+mn-lt"/>
                <a:ea typeface="+mn-ea"/>
                <a:cs typeface="+mn-cs"/>
              </a:rPr>
              <a:t>子，那时的棋盘是</a:t>
            </a:r>
            <a:r>
              <a:rPr lang="en-US" altLang="zh-CN" sz="1200" b="0" i="0" kern="1200" dirty="0" smtClean="0">
                <a:solidFill>
                  <a:schemeClr val="tx1"/>
                </a:solidFill>
                <a:effectLst/>
                <a:latin typeface="+mn-lt"/>
                <a:ea typeface="+mn-ea"/>
                <a:cs typeface="+mn-cs"/>
              </a:rPr>
              <a:t>9×9</a:t>
            </a:r>
            <a:r>
              <a:rPr lang="zh-CN" altLang="en-US" sz="1200" b="0" i="0" kern="1200" dirty="0" smtClean="0">
                <a:solidFill>
                  <a:schemeClr val="tx1"/>
                </a:solidFill>
                <a:effectLst/>
                <a:latin typeface="+mn-lt"/>
                <a:ea typeface="+mn-ea"/>
                <a:cs typeface="+mn-cs"/>
              </a:rPr>
              <a:t>的棋盘，不是现在李世石下的</a:t>
            </a:r>
            <a:r>
              <a:rPr lang="en-US" altLang="zh-CN" sz="1200" b="0" i="0" kern="1200" dirty="0" smtClean="0">
                <a:solidFill>
                  <a:schemeClr val="tx1"/>
                </a:solidFill>
                <a:effectLst/>
                <a:latin typeface="+mn-lt"/>
                <a:ea typeface="+mn-ea"/>
                <a:cs typeface="+mn-cs"/>
              </a:rPr>
              <a:t>19×19</a:t>
            </a:r>
            <a:r>
              <a:rPr lang="zh-CN" altLang="en-US" sz="1200" b="0" i="0" kern="1200" dirty="0" smtClean="0">
                <a:solidFill>
                  <a:schemeClr val="tx1"/>
                </a:solidFill>
                <a:effectLst/>
                <a:latin typeface="+mn-lt"/>
                <a:ea typeface="+mn-ea"/>
                <a:cs typeface="+mn-cs"/>
              </a:rPr>
              <a:t>的棋盘。当时俞斌就说，你们机器人要我让两个子太狠了，最后我们北邮的</a:t>
            </a:r>
            <a:r>
              <a:rPr lang="en-US" altLang="zh-CN" sz="1200" b="0" i="0" kern="1200" dirty="0" smtClean="0">
                <a:solidFill>
                  <a:schemeClr val="tx1"/>
                </a:solidFill>
                <a:effectLst/>
                <a:latin typeface="+mn-lt"/>
                <a:ea typeface="+mn-ea"/>
                <a:cs typeface="+mn-cs"/>
              </a:rPr>
              <a:t>Lingo</a:t>
            </a:r>
            <a:r>
              <a:rPr lang="zh-CN" altLang="en-US" sz="1200" b="0" i="0" kern="1200" dirty="0" smtClean="0">
                <a:solidFill>
                  <a:schemeClr val="tx1"/>
                </a:solidFill>
                <a:effectLst/>
                <a:latin typeface="+mn-lt"/>
                <a:ea typeface="+mn-ea"/>
                <a:cs typeface="+mn-cs"/>
              </a:rPr>
              <a:t>程序战胜了俞斌。</a:t>
            </a:r>
            <a:endParaRPr lang="en-US" altLang="zh-CN" sz="1200" b="0" i="0" kern="1200" dirty="0" smtClean="0">
              <a:solidFill>
                <a:schemeClr val="tx1"/>
              </a:solidFill>
              <a:effectLst/>
              <a:latin typeface="+mn-lt"/>
              <a:ea typeface="+mn-ea"/>
              <a:cs typeface="+mn-cs"/>
            </a:endParaRPr>
          </a:p>
          <a:p>
            <a:r>
              <a:rPr lang="zh-CN" altLang="en-US" sz="1200" b="0" i="0" kern="1200" dirty="0" smtClean="0">
                <a:solidFill>
                  <a:schemeClr val="tx1"/>
                </a:solidFill>
                <a:effectLst/>
                <a:latin typeface="+mn-lt"/>
                <a:ea typeface="+mn-ea"/>
                <a:cs typeface="+mn-cs"/>
              </a:rPr>
              <a:t>从统计的角度看，对一个特定的棋局态势，比如对于</a:t>
            </a:r>
            <a:r>
              <a:rPr lang="en-US" altLang="zh-CN" sz="1200" b="0" i="0" kern="1200" dirty="0" smtClean="0">
                <a:solidFill>
                  <a:schemeClr val="tx1"/>
                </a:solidFill>
                <a:effectLst/>
                <a:latin typeface="+mn-lt"/>
                <a:ea typeface="+mn-ea"/>
                <a:cs typeface="+mn-cs"/>
              </a:rPr>
              <a:t>19×19</a:t>
            </a:r>
            <a:r>
              <a:rPr lang="zh-CN" altLang="en-US" sz="1200" b="0" i="0" kern="1200" dirty="0" smtClean="0">
                <a:solidFill>
                  <a:schemeClr val="tx1"/>
                </a:solidFill>
                <a:effectLst/>
                <a:latin typeface="+mn-lt"/>
                <a:ea typeface="+mn-ea"/>
                <a:cs typeface="+mn-cs"/>
              </a:rPr>
              <a:t>路的棋盘，大概有</a:t>
            </a:r>
            <a:r>
              <a:rPr lang="en-US" altLang="zh-CN" sz="1200" b="0" i="0" kern="1200" dirty="0" smtClean="0">
                <a:solidFill>
                  <a:schemeClr val="tx1"/>
                </a:solidFill>
                <a:effectLst/>
                <a:latin typeface="+mn-lt"/>
                <a:ea typeface="+mn-ea"/>
                <a:cs typeface="+mn-cs"/>
              </a:rPr>
              <a:t>250</a:t>
            </a:r>
            <a:r>
              <a:rPr lang="zh-CN" altLang="en-US" sz="1200" b="0" i="0" kern="1200" dirty="0" smtClean="0">
                <a:solidFill>
                  <a:schemeClr val="tx1"/>
                </a:solidFill>
                <a:effectLst/>
                <a:latin typeface="+mn-lt"/>
                <a:ea typeface="+mn-ea"/>
                <a:cs typeface="+mn-cs"/>
              </a:rPr>
              <a:t>种可能的期望走法，沿某种走法深下去就可达</a:t>
            </a:r>
            <a:r>
              <a:rPr lang="en-US" altLang="zh-CN" sz="1200" b="0" i="0" kern="1200" dirty="0" smtClean="0">
                <a:solidFill>
                  <a:schemeClr val="tx1"/>
                </a:solidFill>
                <a:effectLst/>
                <a:latin typeface="+mn-lt"/>
                <a:ea typeface="+mn-ea"/>
                <a:cs typeface="+mn-cs"/>
              </a:rPr>
              <a:t>150</a:t>
            </a:r>
            <a:r>
              <a:rPr lang="zh-CN" altLang="en-US" sz="1200" b="0" i="0" kern="1200" dirty="0" smtClean="0">
                <a:solidFill>
                  <a:schemeClr val="tx1"/>
                </a:solidFill>
                <a:effectLst/>
                <a:latin typeface="+mn-lt"/>
                <a:ea typeface="+mn-ea"/>
                <a:cs typeface="+mn-cs"/>
              </a:rPr>
              <a:t>层，因此，共有</a:t>
            </a:r>
            <a:r>
              <a:rPr lang="en-US" altLang="zh-CN" sz="1200" b="0" i="0" kern="1200" dirty="0" smtClean="0">
                <a:solidFill>
                  <a:schemeClr val="tx1"/>
                </a:solidFill>
                <a:effectLst/>
                <a:latin typeface="+mn-lt"/>
                <a:ea typeface="+mn-ea"/>
                <a:cs typeface="+mn-cs"/>
              </a:rPr>
              <a:t>250</a:t>
            </a:r>
            <a:r>
              <a:rPr lang="zh-CN" altLang="en-US" sz="1200" b="0" i="0" kern="1200" dirty="0" smtClean="0">
                <a:solidFill>
                  <a:schemeClr val="tx1"/>
                </a:solidFill>
                <a:effectLst/>
                <a:latin typeface="+mn-lt"/>
                <a:ea typeface="+mn-ea"/>
                <a:cs typeface="+mn-cs"/>
              </a:rPr>
              <a:t>的</a:t>
            </a:r>
            <a:r>
              <a:rPr lang="en-US" altLang="zh-CN" sz="1200" b="0" i="0" kern="1200" dirty="0" smtClean="0">
                <a:solidFill>
                  <a:schemeClr val="tx1"/>
                </a:solidFill>
                <a:effectLst/>
                <a:latin typeface="+mn-lt"/>
                <a:ea typeface="+mn-ea"/>
                <a:cs typeface="+mn-cs"/>
              </a:rPr>
              <a:t>150</a:t>
            </a:r>
            <a:r>
              <a:rPr lang="zh-CN" altLang="en-US" sz="1200" b="0" i="0" kern="1200" dirty="0" smtClean="0">
                <a:solidFill>
                  <a:schemeClr val="tx1"/>
                </a:solidFill>
                <a:effectLst/>
                <a:latin typeface="+mn-lt"/>
                <a:ea typeface="+mn-ea"/>
                <a:cs typeface="+mn-cs"/>
              </a:rPr>
              <a:t>次方遍历搜索，计算和推理量巨大。围棋因其巨大的搜索空间和困难的棋局态势表达，被认为“千古无同局”，历来是人工智能的最大挑战。</a:t>
            </a:r>
            <a:endParaRPr lang="en-US" altLang="zh-CN" sz="1200" b="0" i="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485FB071-0567-4362-9B6A-FD23D2788E2F}" type="slidenum">
              <a:rPr lang="zh-CN" altLang="en-US" smtClean="0"/>
              <a:pPr/>
              <a:t>2</a:t>
            </a:fld>
            <a:endParaRPr lang="zh-CN" altLang="en-US"/>
          </a:p>
        </p:txBody>
      </p:sp>
    </p:spTree>
    <p:extLst>
      <p:ext uri="{BB962C8B-B14F-4D97-AF65-F5344CB8AC3E}">
        <p14:creationId xmlns:p14="http://schemas.microsoft.com/office/powerpoint/2010/main" val="120274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smtClean="0">
                <a:solidFill>
                  <a:schemeClr val="tx1"/>
                </a:solidFill>
                <a:effectLst/>
                <a:latin typeface="+mn-lt"/>
                <a:ea typeface="+mn-ea"/>
                <a:cs typeface="+mn-cs"/>
              </a:rPr>
              <a:t>TPU</a:t>
            </a:r>
            <a:r>
              <a:rPr lang="zh-CN" altLang="en-US" sz="1200" b="0" i="0" kern="1200" dirty="0" smtClean="0">
                <a:solidFill>
                  <a:schemeClr val="tx1"/>
                </a:solidFill>
                <a:effectLst/>
                <a:latin typeface="+mn-lt"/>
                <a:ea typeface="+mn-ea"/>
                <a:cs typeface="+mn-cs"/>
              </a:rPr>
              <a:t>是一款为机器学习而定制的芯片，经过了专门深度机器学习方面的训练，它有更高效能（每瓦计算能力）。大致上，相对于现在的处理器有</a:t>
            </a:r>
            <a:r>
              <a:rPr lang="en-US" altLang="zh-CN" sz="1200" b="0" i="0" kern="1200" dirty="0" smtClean="0">
                <a:solidFill>
                  <a:schemeClr val="tx1"/>
                </a:solidFill>
                <a:effectLst/>
                <a:latin typeface="+mn-lt"/>
                <a:ea typeface="+mn-ea"/>
                <a:cs typeface="+mn-cs"/>
              </a:rPr>
              <a:t>7</a:t>
            </a:r>
            <a:r>
              <a:rPr lang="zh-CN" altLang="en-US" sz="1200" b="0" i="0" kern="1200" dirty="0" smtClean="0">
                <a:solidFill>
                  <a:schemeClr val="tx1"/>
                </a:solidFill>
                <a:effectLst/>
                <a:latin typeface="+mn-lt"/>
                <a:ea typeface="+mn-ea"/>
                <a:cs typeface="+mn-cs"/>
              </a:rPr>
              <a:t>年的领先优势，宽容度更高，每秒在芯片中可以挤出更多的操作时间，使用更复杂和强大的机器学习模型，将之更快的部署，用户也会更加迅速地获得更智能的结果。</a:t>
            </a:r>
            <a:endParaRPr lang="en-US" altLang="zh-CN" sz="1200" b="0" i="0" kern="1200" dirty="0" smtClean="0">
              <a:solidFill>
                <a:schemeClr val="tx1"/>
              </a:solidFill>
              <a:effectLst/>
              <a:latin typeface="+mn-lt"/>
              <a:ea typeface="+mn-ea"/>
              <a:cs typeface="+mn-cs"/>
            </a:endParaRPr>
          </a:p>
          <a:p>
            <a:endParaRPr lang="en-US" altLang="zh-CN" sz="1200" kern="1200" dirty="0" smtClean="0">
              <a:latin typeface="宋体" panose="02010600030101010101" pitchFamily="2" charset="-122"/>
              <a:ea typeface="+mn-ea"/>
            </a:endParaRPr>
          </a:p>
          <a:p>
            <a:r>
              <a:rPr lang="en-US" altLang="zh-CN" sz="1200" kern="1200" dirty="0" smtClean="0">
                <a:latin typeface="宋体" panose="02010600030101010101" pitchFamily="2" charset="-122"/>
                <a:ea typeface="+mn-ea"/>
              </a:rPr>
              <a:t>AlphaGo</a:t>
            </a:r>
            <a:r>
              <a:rPr lang="zh-CN" altLang="en-US" sz="1200" kern="1200" dirty="0" smtClean="0">
                <a:latin typeface="宋体" panose="02010600030101010101" pitchFamily="2" charset="-122"/>
                <a:ea typeface="+mn-ea"/>
              </a:rPr>
              <a:t>使用两种不同的深度神经网络：第一种是策略网络，目标是选择在哪里落子。第二种则是价值网络，价值网络的作用是衡量走这一步对最终输赢的影响。</a:t>
            </a:r>
            <a:endParaRPr lang="en-US" altLang="zh-CN" sz="1200" kern="1200" dirty="0" smtClean="0">
              <a:latin typeface="宋体" panose="02010600030101010101" pitchFamily="2" charset="-122"/>
              <a:ea typeface="+mn-ea"/>
            </a:endParaRPr>
          </a:p>
          <a:p>
            <a:r>
              <a:rPr lang="zh-CN" altLang="en-US" sz="1200" kern="1200" dirty="0" smtClean="0">
                <a:latin typeface="宋体" panose="02010600030101010101" pitchFamily="2" charset="-122"/>
                <a:ea typeface="+mn-ea"/>
              </a:rPr>
              <a:t>先从大量的人类专家下棋的训练数据集开始。策略网络所做的，就是学习人类专家的走法，不断调整参数，最终在每个位置走出跟人类专家一样的走法。</a:t>
            </a:r>
            <a:endParaRPr lang="en-US" altLang="zh-CN" sz="1200" kern="1200" dirty="0" smtClean="0">
              <a:latin typeface="宋体" panose="02010600030101010101" pitchFamily="2" charset="-122"/>
              <a:ea typeface="+mn-ea"/>
            </a:endParaRPr>
          </a:p>
          <a:p>
            <a:r>
              <a:rPr lang="zh-CN" altLang="en-US" sz="1200" dirty="0" smtClean="0">
                <a:latin typeface="宋体" panose="02010600030101010101" pitchFamily="2" charset="-122"/>
                <a:ea typeface="+mn-ea"/>
              </a:rPr>
              <a:t>然后，</a:t>
            </a:r>
            <a:r>
              <a:rPr lang="en-US" altLang="zh-CN" sz="1200" dirty="0" smtClean="0">
                <a:latin typeface="宋体" panose="02010600030101010101" pitchFamily="2" charset="-122"/>
                <a:ea typeface="+mn-ea"/>
              </a:rPr>
              <a:t>AlphaGo</a:t>
            </a:r>
            <a:r>
              <a:rPr lang="zh-CN" altLang="en-US" sz="1200" dirty="0" smtClean="0">
                <a:latin typeface="宋体" panose="02010600030101010101" pitchFamily="2" charset="-122"/>
                <a:ea typeface="+mn-ea"/>
              </a:rPr>
              <a:t>使用策略网络选择怎么走，然后用价值网络判断这样走的赢率，最终得出一个数字。这个模拟过程会重复很多次，计算出每种不同走法的赢率。接着，将每种走法的赢率传回策略选择阶段，让系统决定走哪一步赢率最大。</a:t>
            </a:r>
            <a:endParaRPr lang="en-US" altLang="zh-CN" sz="1200" dirty="0" smtClean="0">
              <a:latin typeface="宋体" panose="02010600030101010101" pitchFamily="2" charset="-122"/>
              <a:ea typeface="+mn-ea"/>
            </a:endParaRPr>
          </a:p>
          <a:p>
            <a:r>
              <a:rPr lang="zh-CN" altLang="en-US" sz="1200" dirty="0" smtClean="0">
                <a:latin typeface="宋体" panose="02010600030101010101" pitchFamily="2" charset="-122"/>
                <a:ea typeface="+mn-ea"/>
              </a:rPr>
              <a:t>在这个过程中，给定结果的监督式学习让</a:t>
            </a:r>
            <a:r>
              <a:rPr lang="en-US" altLang="zh-CN" sz="1200" dirty="0" smtClean="0">
                <a:latin typeface="宋体" panose="02010600030101010101" pitchFamily="2" charset="-122"/>
                <a:ea typeface="+mn-ea"/>
              </a:rPr>
              <a:t>AlphaGo</a:t>
            </a:r>
            <a:r>
              <a:rPr lang="zh-CN" altLang="en-US" sz="1200" dirty="0" smtClean="0">
                <a:latin typeface="宋体" panose="02010600030101010101" pitchFamily="2" charset="-122"/>
                <a:ea typeface="+mn-ea"/>
              </a:rPr>
              <a:t>具有人类专家水平。而</a:t>
            </a:r>
            <a:r>
              <a:rPr lang="en-US" altLang="zh-CN" sz="1200" dirty="0" smtClean="0">
                <a:latin typeface="宋体" panose="02010600030101010101" pitchFamily="2" charset="-122"/>
                <a:ea typeface="+mn-ea"/>
              </a:rPr>
              <a:t>AlphaGo</a:t>
            </a:r>
            <a:r>
              <a:rPr lang="zh-CN" altLang="en-US" sz="1200" dirty="0" smtClean="0">
                <a:latin typeface="宋体" panose="02010600030101010101" pitchFamily="2" charset="-122"/>
                <a:ea typeface="+mn-ea"/>
              </a:rPr>
              <a:t>通过强化学习和大量对弈超过人类专家，并保持一定的鲁棒性。</a:t>
            </a:r>
            <a:endParaRPr lang="en-US" altLang="zh-CN" sz="1200" b="0" i="0" kern="1200" dirty="0" smtClean="0">
              <a:solidFill>
                <a:schemeClr val="tx1"/>
              </a:solidFill>
              <a:effectLst/>
              <a:latin typeface="+mn-lt"/>
              <a:ea typeface="+mn-ea"/>
              <a:cs typeface="+mn-cs"/>
            </a:endParaRPr>
          </a:p>
          <a:p>
            <a:endParaRPr lang="en-US" altLang="zh-CN" sz="1200" b="0" i="0" kern="1200" dirty="0" smtClean="0">
              <a:solidFill>
                <a:schemeClr val="tx1"/>
              </a:solidFill>
              <a:effectLst/>
              <a:latin typeface="+mn-lt"/>
              <a:ea typeface="+mn-ea"/>
              <a:cs typeface="+mn-cs"/>
            </a:endParaRPr>
          </a:p>
          <a:p>
            <a:r>
              <a:rPr lang="en-US" altLang="zh-CN" sz="1200" b="0" i="0" kern="1200" dirty="0" err="1" smtClean="0">
                <a:solidFill>
                  <a:schemeClr val="tx1"/>
                </a:solidFill>
                <a:effectLst/>
                <a:latin typeface="+mn-lt"/>
                <a:ea typeface="+mn-ea"/>
                <a:cs typeface="+mn-cs"/>
              </a:rPr>
              <a:t>DeepMind</a:t>
            </a:r>
            <a:r>
              <a:rPr lang="zh-CN" altLang="en-US" sz="1200" b="0" i="0" kern="1200" dirty="0" smtClean="0">
                <a:solidFill>
                  <a:schemeClr val="tx1"/>
                </a:solidFill>
                <a:effectLst/>
                <a:latin typeface="+mn-lt"/>
                <a:ea typeface="+mn-ea"/>
                <a:cs typeface="+mn-cs"/>
              </a:rPr>
              <a:t>是如何解决这个问题的呢？初版</a:t>
            </a:r>
            <a:r>
              <a:rPr lang="en-US" altLang="zh-CN" sz="1200" b="0" i="0" kern="1200" dirty="0" smtClean="0">
                <a:solidFill>
                  <a:schemeClr val="tx1"/>
                </a:solidFill>
                <a:effectLst/>
                <a:latin typeface="+mn-lt"/>
                <a:ea typeface="+mn-ea"/>
                <a:cs typeface="+mn-cs"/>
              </a:rPr>
              <a:t>AlphaGo</a:t>
            </a:r>
            <a:r>
              <a:rPr lang="zh-CN" altLang="en-US" sz="1200" b="0" i="0" kern="1200" dirty="0" smtClean="0">
                <a:solidFill>
                  <a:schemeClr val="tx1"/>
                </a:solidFill>
                <a:effectLst/>
                <a:latin typeface="+mn-lt"/>
                <a:ea typeface="+mn-ea"/>
                <a:cs typeface="+mn-cs"/>
              </a:rPr>
              <a:t>，也就是战胜了李世石的那个版本，核心是两个深度神经网络。深度神经网络有很多参数，这些参数可以通过训练进行调整，从而很好地对知识进行表征，真正理解领域里发生了什么事情。我们希望</a:t>
            </a:r>
            <a:r>
              <a:rPr lang="en-US" altLang="zh-CN" sz="1200" b="0" i="0" kern="1200" dirty="0" smtClean="0">
                <a:solidFill>
                  <a:schemeClr val="tx1"/>
                </a:solidFill>
                <a:effectLst/>
                <a:latin typeface="+mn-lt"/>
                <a:ea typeface="+mn-ea"/>
                <a:cs typeface="+mn-cs"/>
              </a:rPr>
              <a:t>AlphaGo</a:t>
            </a:r>
            <a:r>
              <a:rPr lang="zh-CN" altLang="en-US" sz="1200" b="0" i="0" kern="1200" dirty="0" smtClean="0">
                <a:solidFill>
                  <a:schemeClr val="tx1"/>
                </a:solidFill>
                <a:effectLst/>
                <a:latin typeface="+mn-lt"/>
                <a:ea typeface="+mn-ea"/>
                <a:cs typeface="+mn-cs"/>
              </a:rPr>
              <a:t>能够真正理解围棋的基本概念，并且全部依靠自己学习这些概念。</a:t>
            </a:r>
            <a:endParaRPr lang="en-US" altLang="zh-CN" sz="1200" b="0" i="0" kern="1200" dirty="0" smtClean="0">
              <a:solidFill>
                <a:schemeClr val="tx1"/>
              </a:solidFill>
              <a:effectLst/>
              <a:latin typeface="+mn-lt"/>
              <a:ea typeface="+mn-ea"/>
              <a:cs typeface="+mn-cs"/>
            </a:endParaRPr>
          </a:p>
          <a:p>
            <a:r>
              <a:rPr lang="zh-CN" altLang="en-US" sz="1200" b="0" i="0" kern="1200" dirty="0" smtClean="0">
                <a:solidFill>
                  <a:schemeClr val="tx1"/>
                </a:solidFill>
                <a:effectLst/>
                <a:latin typeface="+mn-lt"/>
                <a:ea typeface="+mn-ea"/>
                <a:cs typeface="+mn-cs"/>
              </a:rPr>
              <a:t>具体说，</a:t>
            </a:r>
            <a:r>
              <a:rPr lang="en-US" altLang="zh-CN" sz="1200" b="0" i="0" kern="1200" dirty="0" smtClean="0">
                <a:solidFill>
                  <a:schemeClr val="tx1"/>
                </a:solidFill>
                <a:effectLst/>
                <a:latin typeface="+mn-lt"/>
                <a:ea typeface="+mn-ea"/>
                <a:cs typeface="+mn-cs"/>
              </a:rPr>
              <a:t>AlphaGo</a:t>
            </a:r>
            <a:r>
              <a:rPr lang="zh-CN" altLang="en-US" sz="1200" b="0" i="0" kern="1200" dirty="0" smtClean="0">
                <a:solidFill>
                  <a:schemeClr val="tx1"/>
                </a:solidFill>
                <a:effectLst/>
                <a:latin typeface="+mn-lt"/>
                <a:ea typeface="+mn-ea"/>
                <a:cs typeface="+mn-cs"/>
              </a:rPr>
              <a:t>用了卷积神经网络，可以从每一层的一小块当中，得出一些更高层的理解，你可以简单理解为表示棋子在这种局势下会赢还是会输的特征，然后每一层以此类推，最终得到高层表征，也就是</a:t>
            </a:r>
            <a:r>
              <a:rPr lang="en-US" altLang="zh-CN" sz="1200" b="0" i="0" kern="1200" dirty="0" smtClean="0">
                <a:solidFill>
                  <a:schemeClr val="tx1"/>
                </a:solidFill>
                <a:effectLst/>
                <a:latin typeface="+mn-lt"/>
                <a:ea typeface="+mn-ea"/>
                <a:cs typeface="+mn-cs"/>
              </a:rPr>
              <a:t>AlphaGo</a:t>
            </a:r>
            <a:r>
              <a:rPr lang="zh-CN" altLang="en-US" sz="1200" b="0" i="0" kern="1200" dirty="0" smtClean="0">
                <a:solidFill>
                  <a:schemeClr val="tx1"/>
                </a:solidFill>
                <a:effectLst/>
                <a:latin typeface="+mn-lt"/>
                <a:ea typeface="+mn-ea"/>
                <a:cs typeface="+mn-cs"/>
              </a:rPr>
              <a:t>学会的概念。初版</a:t>
            </a:r>
            <a:r>
              <a:rPr lang="en-US" altLang="zh-CN" sz="1200" b="0" i="0" kern="1200" dirty="0" smtClean="0">
                <a:solidFill>
                  <a:schemeClr val="tx1"/>
                </a:solidFill>
                <a:effectLst/>
                <a:latin typeface="+mn-lt"/>
                <a:ea typeface="+mn-ea"/>
                <a:cs typeface="+mn-cs"/>
              </a:rPr>
              <a:t>AlphaGo</a:t>
            </a:r>
            <a:r>
              <a:rPr lang="zh-CN" altLang="en-US" sz="1200" b="0" i="0" kern="1200" dirty="0" smtClean="0">
                <a:solidFill>
                  <a:schemeClr val="tx1"/>
                </a:solidFill>
                <a:effectLst/>
                <a:latin typeface="+mn-lt"/>
                <a:ea typeface="+mn-ea"/>
                <a:cs typeface="+mn-cs"/>
              </a:rPr>
              <a:t>使用了</a:t>
            </a:r>
            <a:r>
              <a:rPr lang="en-US" altLang="zh-CN" sz="1200" b="0" i="0" kern="1200" dirty="0" smtClean="0">
                <a:solidFill>
                  <a:schemeClr val="tx1"/>
                </a:solidFill>
                <a:effectLst/>
                <a:latin typeface="+mn-lt"/>
                <a:ea typeface="+mn-ea"/>
                <a:cs typeface="+mn-cs"/>
              </a:rPr>
              <a:t>12</a:t>
            </a:r>
            <a:r>
              <a:rPr lang="zh-CN" altLang="en-US" sz="1200" b="0" i="0" kern="1200" dirty="0" smtClean="0">
                <a:solidFill>
                  <a:schemeClr val="tx1"/>
                </a:solidFill>
                <a:effectLst/>
                <a:latin typeface="+mn-lt"/>
                <a:ea typeface="+mn-ea"/>
                <a:cs typeface="+mn-cs"/>
              </a:rPr>
              <a:t>层网络，而</a:t>
            </a:r>
            <a:r>
              <a:rPr lang="en-US" altLang="zh-CN" sz="1200" b="0" i="0" kern="1200" dirty="0" smtClean="0">
                <a:solidFill>
                  <a:schemeClr val="tx1"/>
                </a:solidFill>
                <a:effectLst/>
                <a:latin typeface="+mn-lt"/>
                <a:ea typeface="+mn-ea"/>
                <a:cs typeface="+mn-cs"/>
              </a:rPr>
              <a:t>Master</a:t>
            </a:r>
            <a:r>
              <a:rPr lang="zh-CN" altLang="en-US" sz="1200" b="0" i="0" kern="1200" dirty="0" smtClean="0">
                <a:solidFill>
                  <a:schemeClr val="tx1"/>
                </a:solidFill>
                <a:effectLst/>
                <a:latin typeface="+mn-lt"/>
                <a:ea typeface="+mn-ea"/>
                <a:cs typeface="+mn-cs"/>
              </a:rPr>
              <a:t>版本的使用了</a:t>
            </a:r>
            <a:r>
              <a:rPr lang="en-US" altLang="zh-CN" sz="1200" b="0" i="0" kern="1200" dirty="0" smtClean="0">
                <a:solidFill>
                  <a:schemeClr val="tx1"/>
                </a:solidFill>
                <a:effectLst/>
                <a:latin typeface="+mn-lt"/>
                <a:ea typeface="+mn-ea"/>
                <a:cs typeface="+mn-cs"/>
              </a:rPr>
              <a:t>40</a:t>
            </a:r>
            <a:r>
              <a:rPr lang="zh-CN" altLang="en-US" sz="1200" b="0" i="0" kern="1200" dirty="0" smtClean="0">
                <a:solidFill>
                  <a:schemeClr val="tx1"/>
                </a:solidFill>
                <a:effectLst/>
                <a:latin typeface="+mn-lt"/>
                <a:ea typeface="+mn-ea"/>
                <a:cs typeface="+mn-cs"/>
              </a:rPr>
              <a:t>层。</a:t>
            </a:r>
            <a:endParaRPr lang="en-US" altLang="zh-CN" sz="1200" b="0" i="0" kern="1200" dirty="0" smtClean="0">
              <a:solidFill>
                <a:schemeClr val="tx1"/>
              </a:solidFill>
              <a:effectLst/>
              <a:latin typeface="+mn-lt"/>
              <a:ea typeface="+mn-ea"/>
              <a:cs typeface="+mn-cs"/>
            </a:endParaRPr>
          </a:p>
          <a:p>
            <a:r>
              <a:rPr lang="en-US" altLang="zh-CN" sz="1200" b="0" i="0" kern="1200" dirty="0" smtClean="0">
                <a:solidFill>
                  <a:schemeClr val="tx1"/>
                </a:solidFill>
                <a:effectLst/>
                <a:latin typeface="+mn-lt"/>
                <a:ea typeface="+mn-ea"/>
                <a:cs typeface="+mn-cs"/>
              </a:rPr>
              <a:t>AlphaGo</a:t>
            </a:r>
            <a:r>
              <a:rPr lang="zh-CN" altLang="en-US" sz="1200" b="0" i="0" kern="1200" dirty="0" smtClean="0">
                <a:solidFill>
                  <a:schemeClr val="tx1"/>
                </a:solidFill>
                <a:effectLst/>
                <a:latin typeface="+mn-lt"/>
                <a:ea typeface="+mn-ea"/>
                <a:cs typeface="+mn-cs"/>
              </a:rPr>
              <a:t>使用两种不同的深度神经网络，第一种是策略网络，目标是选择在哪里落子。第二种则是价值网络，价值网络的作用是衡量走这一步对最终输赢的影响：棋盘的局部（</a:t>
            </a:r>
            <a:r>
              <a:rPr lang="en-US" altLang="zh-CN" sz="1200" b="0" i="0" kern="1200" dirty="0" smtClean="0">
                <a:solidFill>
                  <a:schemeClr val="tx1"/>
                </a:solidFill>
                <a:effectLst/>
                <a:latin typeface="+mn-lt"/>
                <a:ea typeface="+mn-ea"/>
                <a:cs typeface="+mn-cs"/>
              </a:rPr>
              <a:t>patches</a:t>
            </a:r>
            <a:r>
              <a:rPr lang="zh-CN" altLang="en-US" sz="1200" b="0" i="0" kern="1200" dirty="0" smtClean="0">
                <a:solidFill>
                  <a:schemeClr val="tx1"/>
                </a:solidFill>
                <a:effectLst/>
                <a:latin typeface="+mn-lt"/>
                <a:ea typeface="+mn-ea"/>
                <a:cs typeface="+mn-cs"/>
              </a:rPr>
              <a:t>）经过很多层很多层的表征处理，最终得出一个数字，这个数字就是代表这步棋会赢的概率，概率越大（接近</a:t>
            </a:r>
            <a:r>
              <a:rPr lang="en-US" altLang="zh-CN" sz="1200" b="0" i="0" kern="1200" dirty="0" smtClean="0">
                <a:solidFill>
                  <a:schemeClr val="tx1"/>
                </a:solidFill>
                <a:effectLst/>
                <a:latin typeface="+mn-lt"/>
                <a:ea typeface="+mn-ea"/>
                <a:cs typeface="+mn-cs"/>
              </a:rPr>
              <a:t>1</a:t>
            </a:r>
            <a:r>
              <a:rPr lang="zh-CN" altLang="en-US" sz="1200" b="0" i="0" kern="1200" dirty="0" smtClean="0">
                <a:solidFill>
                  <a:schemeClr val="tx1"/>
                </a:solidFill>
                <a:effectLst/>
                <a:latin typeface="+mn-lt"/>
                <a:ea typeface="+mn-ea"/>
                <a:cs typeface="+mn-cs"/>
              </a:rPr>
              <a:t>），那么</a:t>
            </a:r>
            <a:r>
              <a:rPr lang="en-US" altLang="zh-CN" sz="1200" b="0" i="0" kern="1200" dirty="0" smtClean="0">
                <a:solidFill>
                  <a:schemeClr val="tx1"/>
                </a:solidFill>
                <a:effectLst/>
                <a:latin typeface="+mn-lt"/>
                <a:ea typeface="+mn-ea"/>
                <a:cs typeface="+mn-cs"/>
              </a:rPr>
              <a:t>AlphaGo</a:t>
            </a:r>
            <a:r>
              <a:rPr lang="zh-CN" altLang="en-US" sz="1200" b="0" i="0" kern="1200" dirty="0" smtClean="0">
                <a:solidFill>
                  <a:schemeClr val="tx1"/>
                </a:solidFill>
                <a:effectLst/>
                <a:latin typeface="+mn-lt"/>
                <a:ea typeface="+mn-ea"/>
                <a:cs typeface="+mn-cs"/>
              </a:rPr>
              <a:t>获胜的概率就越大。</a:t>
            </a:r>
          </a:p>
          <a:p>
            <a:r>
              <a:rPr lang="en-US" altLang="zh-CN" sz="1200" b="0" i="0" kern="1200" dirty="0" smtClean="0">
                <a:solidFill>
                  <a:schemeClr val="tx1"/>
                </a:solidFill>
                <a:effectLst/>
                <a:latin typeface="+mn-lt"/>
                <a:ea typeface="+mn-ea"/>
                <a:cs typeface="+mn-cs"/>
              </a:rPr>
              <a:t>AlphaGo</a:t>
            </a:r>
            <a:r>
              <a:rPr lang="zh-CN" altLang="en-US" sz="1200" b="0" i="0" kern="1200" dirty="0" smtClean="0">
                <a:solidFill>
                  <a:schemeClr val="tx1"/>
                </a:solidFill>
                <a:effectLst/>
                <a:latin typeface="+mn-lt"/>
                <a:ea typeface="+mn-ea"/>
                <a:cs typeface="+mn-cs"/>
              </a:rPr>
              <a:t>训练的过程，实际上结合了两种机器学习，首先是监督学习，其中人类棋谱被用作训练数据，然后结合强化学习，在强化学习过程中，系统通过试错不断提升自己，弄清哪种策略最好。这张图显示了</a:t>
            </a:r>
            <a:r>
              <a:rPr lang="en-US" altLang="zh-CN" sz="1200" b="0" i="0" kern="1200" dirty="0" smtClean="0">
                <a:solidFill>
                  <a:schemeClr val="tx1"/>
                </a:solidFill>
                <a:effectLst/>
                <a:latin typeface="+mn-lt"/>
                <a:ea typeface="+mn-ea"/>
                <a:cs typeface="+mn-cs"/>
              </a:rPr>
              <a:t>AlphaGo</a:t>
            </a:r>
            <a:r>
              <a:rPr lang="zh-CN" altLang="en-US" sz="1200" b="0" i="0" kern="1200" dirty="0" smtClean="0">
                <a:solidFill>
                  <a:schemeClr val="tx1"/>
                </a:solidFill>
                <a:effectLst/>
                <a:latin typeface="+mn-lt"/>
                <a:ea typeface="+mn-ea"/>
                <a:cs typeface="+mn-cs"/>
              </a:rPr>
              <a:t>的训练过程，先从大量的人类专家下棋的训练数据集开始，我们让策略网络所做的，就是学习人类专家的走法，不断调整参数，最终在每个位置走出跟人类专家一样的走法。</a:t>
            </a:r>
          </a:p>
          <a:p>
            <a:r>
              <a:rPr lang="zh-CN" altLang="en-US" sz="1200" b="0" i="0" kern="1200" dirty="0" smtClean="0">
                <a:solidFill>
                  <a:schemeClr val="tx1"/>
                </a:solidFill>
                <a:effectLst/>
                <a:latin typeface="+mn-lt"/>
                <a:ea typeface="+mn-ea"/>
                <a:cs typeface="+mn-cs"/>
              </a:rPr>
              <a:t>如果像往常一样，我们要去判断每一步赢的几率，那么计算力是不够的。在</a:t>
            </a:r>
            <a:r>
              <a:rPr lang="en-US" altLang="zh-CN" sz="1200" b="0" i="0" kern="1200" dirty="0" smtClean="0">
                <a:solidFill>
                  <a:schemeClr val="tx1"/>
                </a:solidFill>
                <a:effectLst/>
                <a:latin typeface="+mn-lt"/>
                <a:ea typeface="+mn-ea"/>
                <a:cs typeface="+mn-cs"/>
              </a:rPr>
              <a:t>AlphaGo</a:t>
            </a:r>
            <a:r>
              <a:rPr lang="zh-CN" altLang="en-US" sz="1200" b="0" i="0" kern="1200" dirty="0" smtClean="0">
                <a:solidFill>
                  <a:schemeClr val="tx1"/>
                </a:solidFill>
                <a:effectLst/>
                <a:latin typeface="+mn-lt"/>
                <a:ea typeface="+mn-ea"/>
                <a:cs typeface="+mn-cs"/>
              </a:rPr>
              <a:t>这里，我们结合策略网络和价值网络，大幅降低了搜索的难度。首先，我们用策略网络减少了搜索的宽度，然后用价值网络减少了搜索的深度。</a:t>
            </a:r>
            <a:endParaRPr lang="zh-CN" altLang="en-US" dirty="0"/>
          </a:p>
        </p:txBody>
      </p:sp>
      <p:sp>
        <p:nvSpPr>
          <p:cNvPr id="4" name="灯片编号占位符 3"/>
          <p:cNvSpPr>
            <a:spLocks noGrp="1"/>
          </p:cNvSpPr>
          <p:nvPr>
            <p:ph type="sldNum" sz="quarter" idx="10"/>
          </p:nvPr>
        </p:nvSpPr>
        <p:spPr/>
        <p:txBody>
          <a:bodyPr/>
          <a:lstStyle/>
          <a:p>
            <a:fld id="{485FB071-0567-4362-9B6A-FD23D2788E2F}" type="slidenum">
              <a:rPr lang="zh-CN" altLang="en-US" smtClean="0"/>
              <a:pPr/>
              <a:t>3</a:t>
            </a:fld>
            <a:endParaRPr lang="zh-CN" altLang="en-US"/>
          </a:p>
        </p:txBody>
      </p:sp>
    </p:spTree>
    <p:extLst>
      <p:ext uri="{BB962C8B-B14F-4D97-AF65-F5344CB8AC3E}">
        <p14:creationId xmlns:p14="http://schemas.microsoft.com/office/powerpoint/2010/main" val="1012803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85FB071-0567-4362-9B6A-FD23D2788E2F}" type="slidenum">
              <a:rPr lang="zh-CN" altLang="en-US" smtClean="0"/>
              <a:pPr/>
              <a:t>4</a:t>
            </a:fld>
            <a:endParaRPr lang="zh-CN" altLang="en-US"/>
          </a:p>
        </p:txBody>
      </p:sp>
    </p:spTree>
    <p:extLst>
      <p:ext uri="{BB962C8B-B14F-4D97-AF65-F5344CB8AC3E}">
        <p14:creationId xmlns:p14="http://schemas.microsoft.com/office/powerpoint/2010/main" val="3506814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smtClean="0">
                <a:solidFill>
                  <a:schemeClr val="tx1"/>
                </a:solidFill>
                <a:effectLst/>
                <a:latin typeface="+mn-lt"/>
                <a:ea typeface="+mn-ea"/>
                <a:cs typeface="+mn-cs"/>
              </a:rPr>
              <a:t>Master</a:t>
            </a:r>
            <a:r>
              <a:rPr lang="zh-CN" altLang="en-US" sz="1200" b="0" i="0" kern="1200" dirty="0" smtClean="0">
                <a:solidFill>
                  <a:schemeClr val="tx1"/>
                </a:solidFill>
                <a:effectLst/>
                <a:latin typeface="+mn-lt"/>
                <a:ea typeface="+mn-ea"/>
                <a:cs typeface="+mn-cs"/>
              </a:rPr>
              <a:t>如此强大的原因之一，是我们使用了最好的数据</a:t>
            </a:r>
            <a:r>
              <a:rPr lang="en-US" altLang="zh-CN" sz="1200" b="0" i="0" kern="1200" dirty="0" smtClean="0">
                <a:solidFill>
                  <a:schemeClr val="tx1"/>
                </a:solidFill>
                <a:effectLst/>
                <a:latin typeface="+mn-lt"/>
                <a:ea typeface="+mn-ea"/>
                <a:cs typeface="+mn-cs"/>
              </a:rPr>
              <a:t>——AlphaGo</a:t>
            </a:r>
            <a:r>
              <a:rPr lang="zh-CN" altLang="en-US" sz="1200" b="0" i="0" kern="1200" dirty="0" smtClean="0">
                <a:solidFill>
                  <a:schemeClr val="tx1"/>
                </a:solidFill>
                <a:effectLst/>
                <a:latin typeface="+mn-lt"/>
                <a:ea typeface="+mn-ea"/>
                <a:cs typeface="+mn-cs"/>
              </a:rPr>
              <a:t>自我对弈的数据。所以，</a:t>
            </a:r>
            <a:r>
              <a:rPr lang="en-US" altLang="zh-CN" sz="1200" b="0" i="0" kern="1200" dirty="0" smtClean="0">
                <a:solidFill>
                  <a:schemeClr val="tx1"/>
                </a:solidFill>
                <a:effectLst/>
                <a:latin typeface="+mn-lt"/>
                <a:ea typeface="+mn-ea"/>
                <a:cs typeface="+mn-cs"/>
              </a:rPr>
              <a:t>AlphaGo</a:t>
            </a:r>
            <a:r>
              <a:rPr lang="zh-CN" altLang="en-US" sz="1200" b="0" i="0" kern="1200" dirty="0" smtClean="0">
                <a:solidFill>
                  <a:schemeClr val="tx1"/>
                </a:solidFill>
                <a:effectLst/>
                <a:latin typeface="+mn-lt"/>
                <a:ea typeface="+mn-ea"/>
                <a:cs typeface="+mn-cs"/>
              </a:rPr>
              <a:t>实际上成了自己的“老师”，每一代生成的数据都成为下一代、更强一代的训练材料。我们使用这一过程，训练了更强大的策略网络和价值网络。</a:t>
            </a:r>
            <a:endParaRPr lang="en-US" altLang="zh-CN" sz="1200" b="0" i="0" kern="1200" dirty="0" smtClean="0">
              <a:solidFill>
                <a:schemeClr val="tx1"/>
              </a:solidFill>
              <a:effectLst/>
              <a:latin typeface="+mn-lt"/>
              <a:ea typeface="+mn-ea"/>
              <a:cs typeface="+mn-cs"/>
            </a:endParaRPr>
          </a:p>
          <a:p>
            <a:r>
              <a:rPr lang="zh-CN" altLang="en-US" sz="1200" b="0" i="0" kern="1200" dirty="0" smtClean="0">
                <a:solidFill>
                  <a:schemeClr val="tx1"/>
                </a:solidFill>
                <a:effectLst/>
                <a:latin typeface="+mn-lt"/>
                <a:ea typeface="+mn-ea"/>
                <a:cs typeface="+mn-cs"/>
              </a:rPr>
              <a:t>在</a:t>
            </a:r>
            <a:r>
              <a:rPr lang="en-US" altLang="zh-CN" sz="1200" b="0" i="0" kern="1200" dirty="0" smtClean="0">
                <a:solidFill>
                  <a:schemeClr val="tx1"/>
                </a:solidFill>
                <a:effectLst/>
                <a:latin typeface="+mn-lt"/>
                <a:ea typeface="+mn-ea"/>
                <a:cs typeface="+mn-cs"/>
              </a:rPr>
              <a:t>AlphaGo</a:t>
            </a:r>
            <a:r>
              <a:rPr lang="zh-CN" altLang="en-US" sz="1200" b="0" i="0" kern="1200" dirty="0" smtClean="0">
                <a:solidFill>
                  <a:schemeClr val="tx1"/>
                </a:solidFill>
                <a:effectLst/>
                <a:latin typeface="+mn-lt"/>
                <a:ea typeface="+mn-ea"/>
                <a:cs typeface="+mn-cs"/>
              </a:rPr>
              <a:t>扬名天下的同时，一个名词越来越越多的被媒体提及</a:t>
            </a:r>
            <a:r>
              <a:rPr lang="en-US" altLang="zh-CN"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人工智能。</a:t>
            </a:r>
            <a:endParaRPr lang="zh-CN" altLang="en-US" dirty="0"/>
          </a:p>
        </p:txBody>
      </p:sp>
      <p:sp>
        <p:nvSpPr>
          <p:cNvPr id="4" name="灯片编号占位符 3"/>
          <p:cNvSpPr>
            <a:spLocks noGrp="1"/>
          </p:cNvSpPr>
          <p:nvPr>
            <p:ph type="sldNum" sz="quarter" idx="10"/>
          </p:nvPr>
        </p:nvSpPr>
        <p:spPr/>
        <p:txBody>
          <a:bodyPr/>
          <a:lstStyle/>
          <a:p>
            <a:fld id="{485FB071-0567-4362-9B6A-FD23D2788E2F}" type="slidenum">
              <a:rPr lang="zh-CN" altLang="en-US" smtClean="0"/>
              <a:pPr/>
              <a:t>5</a:t>
            </a:fld>
            <a:endParaRPr lang="zh-CN" altLang="en-US"/>
          </a:p>
        </p:txBody>
      </p:sp>
    </p:spTree>
    <p:extLst>
      <p:ext uri="{BB962C8B-B14F-4D97-AF65-F5344CB8AC3E}">
        <p14:creationId xmlns:p14="http://schemas.microsoft.com/office/powerpoint/2010/main" val="751454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zh-CN" altLang="en-US"/>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ea typeface="宋体" charset="-122"/>
              </a:defRPr>
            </a:lvl1pPr>
            <a:lvl2pPr marL="742950" indent="-285750">
              <a:defRPr>
                <a:solidFill>
                  <a:schemeClr val="tx1"/>
                </a:solidFill>
                <a:latin typeface="Calibri" charset="0"/>
                <a:ea typeface="宋体" charset="-122"/>
              </a:defRPr>
            </a:lvl2pPr>
            <a:lvl3pPr marL="1143000" indent="-228600">
              <a:defRPr>
                <a:solidFill>
                  <a:schemeClr val="tx1"/>
                </a:solidFill>
                <a:latin typeface="Calibri" charset="0"/>
                <a:ea typeface="宋体" charset="-122"/>
              </a:defRPr>
            </a:lvl3pPr>
            <a:lvl4pPr marL="1600200" indent="-228600">
              <a:defRPr>
                <a:solidFill>
                  <a:schemeClr val="tx1"/>
                </a:solidFill>
                <a:latin typeface="Calibri" charset="0"/>
                <a:ea typeface="宋体" charset="-122"/>
              </a:defRPr>
            </a:lvl4pPr>
            <a:lvl5pPr marL="2057400" indent="-228600">
              <a:defRPr>
                <a:solidFill>
                  <a:schemeClr val="tx1"/>
                </a:solidFill>
                <a:latin typeface="Calibri" charset="0"/>
                <a:ea typeface="宋体" charset="-122"/>
              </a:defRPr>
            </a:lvl5pPr>
            <a:lvl6pPr marL="2514600" indent="-228600" eaLnBrk="0" fontAlgn="base" hangingPunct="0">
              <a:spcBef>
                <a:spcPct val="0"/>
              </a:spcBef>
              <a:spcAft>
                <a:spcPct val="0"/>
              </a:spcAft>
              <a:defRPr>
                <a:solidFill>
                  <a:schemeClr val="tx1"/>
                </a:solidFill>
                <a:latin typeface="Calibri" charset="0"/>
                <a:ea typeface="宋体" charset="-122"/>
              </a:defRPr>
            </a:lvl6pPr>
            <a:lvl7pPr marL="2971800" indent="-228600" eaLnBrk="0" fontAlgn="base" hangingPunct="0">
              <a:spcBef>
                <a:spcPct val="0"/>
              </a:spcBef>
              <a:spcAft>
                <a:spcPct val="0"/>
              </a:spcAft>
              <a:defRPr>
                <a:solidFill>
                  <a:schemeClr val="tx1"/>
                </a:solidFill>
                <a:latin typeface="Calibri" charset="0"/>
                <a:ea typeface="宋体" charset="-122"/>
              </a:defRPr>
            </a:lvl7pPr>
            <a:lvl8pPr marL="3429000" indent="-228600" eaLnBrk="0" fontAlgn="base" hangingPunct="0">
              <a:spcBef>
                <a:spcPct val="0"/>
              </a:spcBef>
              <a:spcAft>
                <a:spcPct val="0"/>
              </a:spcAft>
              <a:defRPr>
                <a:solidFill>
                  <a:schemeClr val="tx1"/>
                </a:solidFill>
                <a:latin typeface="Calibri" charset="0"/>
                <a:ea typeface="宋体" charset="-122"/>
              </a:defRPr>
            </a:lvl8pPr>
            <a:lvl9pPr marL="3886200" indent="-228600" eaLnBrk="0" fontAlgn="base" hangingPunct="0">
              <a:spcBef>
                <a:spcPct val="0"/>
              </a:spcBef>
              <a:spcAft>
                <a:spcPct val="0"/>
              </a:spcAft>
              <a:defRPr>
                <a:solidFill>
                  <a:schemeClr val="tx1"/>
                </a:solidFill>
                <a:latin typeface="Calibri" charset="0"/>
                <a:ea typeface="宋体" charset="-122"/>
              </a:defRPr>
            </a:lvl9pPr>
          </a:lstStyle>
          <a:p>
            <a:fld id="{97FB44B5-8BEA-2746-A3BE-C79705A0A9D4}" type="slidenum">
              <a:rPr lang="en-US" altLang="zh-CN">
                <a:solidFill>
                  <a:srgbClr val="000000"/>
                </a:solidFill>
              </a:rPr>
              <a:pPr/>
              <a:t>7</a:t>
            </a:fld>
            <a:endParaRPr lang="en-US" altLang="zh-CN">
              <a:solidFill>
                <a:srgbClr val="000000"/>
              </a:solidFill>
            </a:endParaRPr>
          </a:p>
        </p:txBody>
      </p:sp>
    </p:spTree>
    <p:extLst>
      <p:ext uri="{BB962C8B-B14F-4D97-AF65-F5344CB8AC3E}">
        <p14:creationId xmlns:p14="http://schemas.microsoft.com/office/powerpoint/2010/main" val="216986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smtClean="0">
                <a:solidFill>
                  <a:schemeClr val="tx1"/>
                </a:solidFill>
                <a:effectLst/>
                <a:latin typeface="+mn-lt"/>
                <a:ea typeface="+mn-ea"/>
                <a:cs typeface="+mn-cs"/>
              </a:rPr>
              <a:t>聊天机器人程序</a:t>
            </a:r>
            <a:r>
              <a:rPr lang="en-US" altLang="zh-CN" sz="1200" b="0" i="0" kern="1200" dirty="0" smtClean="0">
                <a:solidFill>
                  <a:schemeClr val="tx1"/>
                </a:solidFill>
                <a:effectLst/>
                <a:latin typeface="+mn-lt"/>
                <a:ea typeface="+mn-ea"/>
                <a:cs typeface="+mn-cs"/>
              </a:rPr>
              <a:t>Eugene </a:t>
            </a:r>
            <a:r>
              <a:rPr lang="en-US" altLang="zh-CN" sz="1200" b="0" i="0" kern="1200" dirty="0" err="1" smtClean="0">
                <a:solidFill>
                  <a:schemeClr val="tx1"/>
                </a:solidFill>
                <a:effectLst/>
                <a:latin typeface="+mn-lt"/>
                <a:ea typeface="+mn-ea"/>
                <a:cs typeface="+mn-cs"/>
              </a:rPr>
              <a:t>Goostman</a:t>
            </a:r>
            <a:r>
              <a:rPr lang="zh-CN" altLang="en-US" sz="1200" b="0" i="0" kern="1200" dirty="0" smtClean="0">
                <a:solidFill>
                  <a:schemeClr val="tx1"/>
                </a:solidFill>
                <a:effectLst/>
                <a:latin typeface="+mn-lt"/>
                <a:ea typeface="+mn-ea"/>
                <a:cs typeface="+mn-cs"/>
              </a:rPr>
              <a:t>首次通过了图灵测试。但对比过去几十年的图灵测试记录，会发现</a:t>
            </a:r>
            <a:r>
              <a:rPr lang="en-US" altLang="zh-CN" sz="1200" b="0" i="0" kern="1200" dirty="0" err="1" smtClean="0">
                <a:solidFill>
                  <a:schemeClr val="tx1"/>
                </a:solidFill>
                <a:effectLst/>
                <a:latin typeface="+mn-lt"/>
                <a:ea typeface="+mn-ea"/>
                <a:cs typeface="+mn-cs"/>
              </a:rPr>
              <a:t>Goostman</a:t>
            </a:r>
            <a:r>
              <a:rPr lang="zh-CN" altLang="en-US" sz="1200" b="0" i="0" kern="1200" dirty="0" smtClean="0">
                <a:solidFill>
                  <a:schemeClr val="tx1"/>
                </a:solidFill>
                <a:effectLst/>
                <a:latin typeface="+mn-lt"/>
                <a:ea typeface="+mn-ea"/>
                <a:cs typeface="+mn-cs"/>
              </a:rPr>
              <a:t>的成绩并不突出，甚至很差。</a:t>
            </a:r>
            <a:r>
              <a:rPr lang="en-US" altLang="zh-CN" sz="1200" b="0" i="0" kern="1200" dirty="0" err="1" smtClean="0">
                <a:solidFill>
                  <a:schemeClr val="tx1"/>
                </a:solidFill>
                <a:effectLst/>
                <a:latin typeface="+mn-lt"/>
                <a:ea typeface="+mn-ea"/>
                <a:cs typeface="+mn-cs"/>
              </a:rPr>
              <a:t>Goostman</a:t>
            </a:r>
            <a:r>
              <a:rPr lang="zh-CN" altLang="en-US" sz="1200" b="0" i="0" kern="1200" dirty="0" smtClean="0">
                <a:solidFill>
                  <a:schemeClr val="tx1"/>
                </a:solidFill>
                <a:effectLst/>
                <a:latin typeface="+mn-lt"/>
                <a:ea typeface="+mn-ea"/>
                <a:cs typeface="+mn-cs"/>
              </a:rPr>
              <a:t>成功欺骗三分之一的裁判相信它是一名</a:t>
            </a:r>
            <a:r>
              <a:rPr lang="en-US" altLang="zh-CN" sz="1200" b="0" i="0" kern="1200" dirty="0" smtClean="0">
                <a:solidFill>
                  <a:schemeClr val="tx1"/>
                </a:solidFill>
                <a:effectLst/>
                <a:latin typeface="+mn-lt"/>
                <a:ea typeface="+mn-ea"/>
                <a:cs typeface="+mn-cs"/>
              </a:rPr>
              <a:t>13</a:t>
            </a:r>
            <a:r>
              <a:rPr lang="zh-CN" altLang="en-US" sz="1200" b="0" i="0" kern="1200" dirty="0" smtClean="0">
                <a:solidFill>
                  <a:schemeClr val="tx1"/>
                </a:solidFill>
                <a:effectLst/>
                <a:latin typeface="+mn-lt"/>
                <a:ea typeface="+mn-ea"/>
                <a:cs typeface="+mn-cs"/>
              </a:rPr>
              <a:t>岁的乌克兰男孩。而在</a:t>
            </a:r>
            <a:r>
              <a:rPr lang="en-US" altLang="zh-CN" sz="1200" b="0" i="0" kern="1200" dirty="0" smtClean="0">
                <a:solidFill>
                  <a:schemeClr val="tx1"/>
                </a:solidFill>
                <a:effectLst/>
                <a:latin typeface="+mn-lt"/>
                <a:ea typeface="+mn-ea"/>
                <a:cs typeface="+mn-cs"/>
              </a:rPr>
              <a:t>1991</a:t>
            </a:r>
            <a:r>
              <a:rPr lang="zh-CN" altLang="en-US" sz="1200" b="0" i="0" kern="1200" dirty="0" smtClean="0">
                <a:solidFill>
                  <a:schemeClr val="tx1"/>
                </a:solidFill>
                <a:effectLst/>
                <a:latin typeface="+mn-lt"/>
                <a:ea typeface="+mn-ea"/>
                <a:cs typeface="+mn-cs"/>
              </a:rPr>
              <a:t>年的一次图灵测试中，机器人程序</a:t>
            </a:r>
            <a:r>
              <a:rPr lang="en-US" altLang="zh-CN" sz="1200" b="0" i="0" kern="1200" dirty="0" smtClean="0">
                <a:solidFill>
                  <a:schemeClr val="tx1"/>
                </a:solidFill>
                <a:effectLst/>
                <a:latin typeface="+mn-lt"/>
                <a:ea typeface="+mn-ea"/>
                <a:cs typeface="+mn-cs"/>
              </a:rPr>
              <a:t>PC Therapist</a:t>
            </a:r>
            <a:r>
              <a:rPr lang="zh-CN" altLang="en-US" sz="1200" b="0" i="0" kern="1200" dirty="0" smtClean="0">
                <a:solidFill>
                  <a:schemeClr val="tx1"/>
                </a:solidFill>
                <a:effectLst/>
                <a:latin typeface="+mn-lt"/>
                <a:ea typeface="+mn-ea"/>
                <a:cs typeface="+mn-cs"/>
              </a:rPr>
              <a:t>成功欺骗了</a:t>
            </a:r>
            <a:r>
              <a:rPr lang="en-US" altLang="zh-CN" sz="1200" b="0" i="0" kern="1200" dirty="0" smtClean="0">
                <a:solidFill>
                  <a:schemeClr val="tx1"/>
                </a:solidFill>
                <a:effectLst/>
                <a:latin typeface="+mn-lt"/>
                <a:ea typeface="+mn-ea"/>
                <a:cs typeface="+mn-cs"/>
              </a:rPr>
              <a:t>10</a:t>
            </a:r>
            <a:r>
              <a:rPr lang="zh-CN" altLang="en-US" sz="1200" b="0" i="0" kern="1200" dirty="0" smtClean="0">
                <a:solidFill>
                  <a:schemeClr val="tx1"/>
                </a:solidFill>
                <a:effectLst/>
                <a:latin typeface="+mn-lt"/>
                <a:ea typeface="+mn-ea"/>
                <a:cs typeface="+mn-cs"/>
              </a:rPr>
              <a:t>位裁判中的</a:t>
            </a:r>
            <a:r>
              <a:rPr lang="en-US" altLang="zh-CN" sz="1200" b="0" i="0" kern="1200" dirty="0" smtClean="0">
                <a:solidFill>
                  <a:schemeClr val="tx1"/>
                </a:solidFill>
                <a:effectLst/>
                <a:latin typeface="+mn-lt"/>
                <a:ea typeface="+mn-ea"/>
                <a:cs typeface="+mn-cs"/>
              </a:rPr>
              <a:t>5</a:t>
            </a:r>
            <a:r>
              <a:rPr lang="zh-CN" altLang="en-US" sz="1200" b="0" i="0" kern="1200" dirty="0" smtClean="0">
                <a:solidFill>
                  <a:schemeClr val="tx1"/>
                </a:solidFill>
                <a:effectLst/>
                <a:latin typeface="+mn-lt"/>
                <a:ea typeface="+mn-ea"/>
                <a:cs typeface="+mn-cs"/>
              </a:rPr>
              <a:t>位；聊天机器人</a:t>
            </a:r>
            <a:r>
              <a:rPr lang="en-US" altLang="zh-CN" sz="1200" b="0" i="0" kern="1200" dirty="0" err="1" smtClean="0">
                <a:solidFill>
                  <a:schemeClr val="tx1"/>
                </a:solidFill>
                <a:effectLst/>
                <a:latin typeface="+mn-lt"/>
                <a:ea typeface="+mn-ea"/>
                <a:cs typeface="+mn-cs"/>
              </a:rPr>
              <a:t>Cleverbot</a:t>
            </a:r>
            <a:r>
              <a:rPr lang="zh-CN" altLang="en-US" sz="1200" b="0" i="0" kern="1200" dirty="0" smtClean="0">
                <a:solidFill>
                  <a:schemeClr val="tx1"/>
                </a:solidFill>
                <a:effectLst/>
                <a:latin typeface="+mn-lt"/>
                <a:ea typeface="+mn-ea"/>
                <a:cs typeface="+mn-cs"/>
              </a:rPr>
              <a:t>在</a:t>
            </a:r>
            <a:r>
              <a:rPr lang="en-US" altLang="zh-CN" sz="1200" b="0" i="0" kern="1200" dirty="0" smtClean="0">
                <a:solidFill>
                  <a:schemeClr val="tx1"/>
                </a:solidFill>
                <a:effectLst/>
                <a:latin typeface="+mn-lt"/>
                <a:ea typeface="+mn-ea"/>
                <a:cs typeface="+mn-cs"/>
              </a:rPr>
              <a:t>2011</a:t>
            </a:r>
            <a:r>
              <a:rPr lang="zh-CN" altLang="en-US" sz="1200" b="0" i="0" kern="1200" dirty="0" smtClean="0">
                <a:solidFill>
                  <a:schemeClr val="tx1"/>
                </a:solidFill>
                <a:effectLst/>
                <a:latin typeface="+mn-lt"/>
                <a:ea typeface="+mn-ea"/>
                <a:cs typeface="+mn-cs"/>
              </a:rPr>
              <a:t>年的一次测试中欺骗了</a:t>
            </a:r>
            <a:r>
              <a:rPr lang="en-US" altLang="zh-CN" sz="1200" b="0" i="0" kern="1200" dirty="0" smtClean="0">
                <a:solidFill>
                  <a:schemeClr val="tx1"/>
                </a:solidFill>
                <a:effectLst/>
                <a:latin typeface="+mn-lt"/>
                <a:ea typeface="+mn-ea"/>
                <a:cs typeface="+mn-cs"/>
              </a:rPr>
              <a:t>59.3%</a:t>
            </a:r>
            <a:r>
              <a:rPr lang="zh-CN" altLang="en-US" sz="1200" b="0" i="0" kern="1200" dirty="0" smtClean="0">
                <a:solidFill>
                  <a:schemeClr val="tx1"/>
                </a:solidFill>
                <a:effectLst/>
                <a:latin typeface="+mn-lt"/>
                <a:ea typeface="+mn-ea"/>
                <a:cs typeface="+mn-cs"/>
              </a:rPr>
              <a:t>的裁判。</a:t>
            </a:r>
            <a:endParaRPr lang="en-US" altLang="zh-CN" sz="1200" b="0" i="0" kern="1200" dirty="0" smtClean="0">
              <a:solidFill>
                <a:schemeClr val="tx1"/>
              </a:solidFill>
              <a:effectLst/>
              <a:latin typeface="+mn-lt"/>
              <a:ea typeface="+mn-ea"/>
              <a:cs typeface="+mn-cs"/>
            </a:endParaRPr>
          </a:p>
          <a:p>
            <a:r>
              <a:rPr lang="zh-CN" altLang="en-US" sz="1200" b="0" i="0" kern="1200" dirty="0" smtClean="0">
                <a:solidFill>
                  <a:schemeClr val="tx1"/>
                </a:solidFill>
                <a:effectLst/>
                <a:latin typeface="+mn-lt"/>
                <a:ea typeface="+mn-ea"/>
                <a:cs typeface="+mn-cs"/>
              </a:rPr>
              <a:t>愚弄</a:t>
            </a:r>
            <a:r>
              <a:rPr lang="en-US" altLang="zh-CN" sz="1200" b="0" i="0" kern="1200" dirty="0" smtClean="0">
                <a:solidFill>
                  <a:schemeClr val="tx1"/>
                </a:solidFill>
                <a:effectLst/>
                <a:latin typeface="+mn-lt"/>
                <a:ea typeface="+mn-ea"/>
                <a:cs typeface="+mn-cs"/>
              </a:rPr>
              <a:t>30%</a:t>
            </a:r>
            <a:r>
              <a:rPr lang="zh-CN" altLang="en-US" sz="1200" b="0" i="0" kern="1200" dirty="0" smtClean="0">
                <a:solidFill>
                  <a:schemeClr val="tx1"/>
                </a:solidFill>
                <a:effectLst/>
                <a:latin typeface="+mn-lt"/>
                <a:ea typeface="+mn-ea"/>
                <a:cs typeface="+mn-cs"/>
              </a:rPr>
              <a:t>的裁判是一个很低的门槛，图灵预言到</a:t>
            </a:r>
            <a:r>
              <a:rPr lang="en-US" altLang="zh-CN" sz="1200" b="0" i="0" kern="1200" dirty="0" smtClean="0">
                <a:solidFill>
                  <a:schemeClr val="tx1"/>
                </a:solidFill>
                <a:effectLst/>
                <a:latin typeface="+mn-lt"/>
                <a:ea typeface="+mn-ea"/>
                <a:cs typeface="+mn-cs"/>
              </a:rPr>
              <a:t>2000</a:t>
            </a:r>
            <a:r>
              <a:rPr lang="zh-CN" altLang="en-US" sz="1200" b="0" i="0" kern="1200" dirty="0" smtClean="0">
                <a:solidFill>
                  <a:schemeClr val="tx1"/>
                </a:solidFill>
                <a:effectLst/>
                <a:latin typeface="+mn-lt"/>
                <a:ea typeface="+mn-ea"/>
                <a:cs typeface="+mn-cs"/>
              </a:rPr>
              <a:t>年计算机程序能在</a:t>
            </a:r>
            <a:r>
              <a:rPr lang="en-US" altLang="zh-CN" sz="1200" b="0" i="0" kern="1200" dirty="0" smtClean="0">
                <a:solidFill>
                  <a:schemeClr val="tx1"/>
                </a:solidFill>
                <a:effectLst/>
                <a:latin typeface="+mn-lt"/>
                <a:ea typeface="+mn-ea"/>
                <a:cs typeface="+mn-cs"/>
              </a:rPr>
              <a:t>5</a:t>
            </a:r>
            <a:r>
              <a:rPr lang="zh-CN" altLang="en-US" sz="1200" b="0" i="0" kern="1200" dirty="0" smtClean="0">
                <a:solidFill>
                  <a:schemeClr val="tx1"/>
                </a:solidFill>
                <a:effectLst/>
                <a:latin typeface="+mn-lt"/>
                <a:ea typeface="+mn-ea"/>
                <a:cs typeface="+mn-cs"/>
              </a:rPr>
              <a:t>分钟的文字交流中欺骗</a:t>
            </a:r>
            <a:r>
              <a:rPr lang="en-US" altLang="zh-CN" sz="1200" b="0" i="0" kern="1200" dirty="0" smtClean="0">
                <a:solidFill>
                  <a:schemeClr val="tx1"/>
                </a:solidFill>
                <a:effectLst/>
                <a:latin typeface="+mn-lt"/>
                <a:ea typeface="+mn-ea"/>
                <a:cs typeface="+mn-cs"/>
              </a:rPr>
              <a:t>30%</a:t>
            </a:r>
            <a:r>
              <a:rPr lang="zh-CN" altLang="en-US" sz="1200" b="0" i="0" kern="1200" dirty="0" smtClean="0">
                <a:solidFill>
                  <a:schemeClr val="tx1"/>
                </a:solidFill>
                <a:effectLst/>
                <a:latin typeface="+mn-lt"/>
                <a:ea typeface="+mn-ea"/>
                <a:cs typeface="+mn-cs"/>
              </a:rPr>
              <a:t>的人类裁判，这个预言并不是说欺骗三成人就是通过图灵测试。图灵只是预测计算机在</a:t>
            </a:r>
            <a:r>
              <a:rPr lang="en-US" altLang="zh-CN" sz="1200" b="0" i="0" kern="1200" dirty="0" smtClean="0">
                <a:solidFill>
                  <a:schemeClr val="tx1"/>
                </a:solidFill>
                <a:effectLst/>
                <a:latin typeface="+mn-lt"/>
                <a:ea typeface="+mn-ea"/>
                <a:cs typeface="+mn-cs"/>
              </a:rPr>
              <a:t>50</a:t>
            </a:r>
            <a:r>
              <a:rPr lang="zh-CN" altLang="en-US" sz="1200" b="0" i="0" kern="1200" dirty="0" smtClean="0">
                <a:solidFill>
                  <a:schemeClr val="tx1"/>
                </a:solidFill>
                <a:effectLst/>
                <a:latin typeface="+mn-lt"/>
                <a:ea typeface="+mn-ea"/>
                <a:cs typeface="+mn-cs"/>
              </a:rPr>
              <a:t>年内会取得多大进展。</a:t>
            </a:r>
            <a:endParaRPr lang="en-US" altLang="zh-CN" sz="1200" b="0" i="0" kern="1200" dirty="0" smtClean="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485FB071-0567-4362-9B6A-FD23D2788E2F}" type="slidenum">
              <a:rPr lang="zh-CN" altLang="en-US" smtClean="0"/>
              <a:pPr/>
              <a:t>13</a:t>
            </a:fld>
            <a:endParaRPr lang="zh-CN" altLang="en-US"/>
          </a:p>
        </p:txBody>
      </p:sp>
    </p:spTree>
    <p:extLst>
      <p:ext uri="{BB962C8B-B14F-4D97-AF65-F5344CB8AC3E}">
        <p14:creationId xmlns:p14="http://schemas.microsoft.com/office/powerpoint/2010/main" val="814893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85FB071-0567-4362-9B6A-FD23D2788E2F}" type="slidenum">
              <a:rPr lang="zh-CN" altLang="en-US" smtClean="0"/>
              <a:pPr/>
              <a:t>17</a:t>
            </a:fld>
            <a:endParaRPr lang="zh-CN" altLang="en-US"/>
          </a:p>
        </p:txBody>
      </p:sp>
    </p:spTree>
    <p:extLst>
      <p:ext uri="{BB962C8B-B14F-4D97-AF65-F5344CB8AC3E}">
        <p14:creationId xmlns:p14="http://schemas.microsoft.com/office/powerpoint/2010/main" val="3979766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i="0" kern="1200" dirty="0" smtClean="0">
                <a:solidFill>
                  <a:schemeClr val="tx1"/>
                </a:solidFill>
                <a:effectLst/>
                <a:latin typeface="+mn-lt"/>
                <a:ea typeface="+mn-ea"/>
                <a:cs typeface="+mn-cs"/>
              </a:rPr>
              <a:t>国防高等研究计划署</a:t>
            </a:r>
            <a:r>
              <a:rPr lang="zh-CN" altLang="en-US" sz="1200" b="0" i="0" kern="1200" dirty="0" smtClean="0">
                <a:solidFill>
                  <a:schemeClr val="tx1"/>
                </a:solidFill>
                <a:effectLst/>
                <a:latin typeface="+mn-lt"/>
                <a:ea typeface="+mn-ea"/>
                <a:cs typeface="+mn-cs"/>
              </a:rPr>
              <a:t> （ 英语： </a:t>
            </a:r>
            <a:r>
              <a:rPr lang="en-US" altLang="zh-CN" sz="1200" b="1" i="0" kern="1200" dirty="0" smtClean="0">
                <a:solidFill>
                  <a:schemeClr val="tx1"/>
                </a:solidFill>
                <a:effectLst/>
                <a:latin typeface="+mn-lt"/>
                <a:ea typeface="+mn-ea"/>
                <a:cs typeface="+mn-cs"/>
              </a:rPr>
              <a:t>Defense Advanced Research Projects Agency</a:t>
            </a:r>
            <a:r>
              <a:rPr lang="en-US" altLang="zh-CN" sz="1200" b="0" i="0" kern="1200" dirty="0" smtClean="0">
                <a:solidFill>
                  <a:schemeClr val="tx1"/>
                </a:solidFill>
                <a:effectLst/>
                <a:latin typeface="+mn-lt"/>
                <a:ea typeface="+mn-ea"/>
                <a:cs typeface="+mn-cs"/>
              </a:rPr>
              <a:t> </a:t>
            </a:r>
            <a:r>
              <a:rPr lang="zh-CN" altLang="en-US" sz="1200" b="0" i="0" kern="1200" dirty="0" smtClean="0">
                <a:solidFill>
                  <a:schemeClr val="tx1"/>
                </a:solidFill>
                <a:effectLst/>
                <a:latin typeface="+mn-lt"/>
                <a:ea typeface="+mn-ea"/>
                <a:cs typeface="+mn-cs"/>
              </a:rPr>
              <a:t>， </a:t>
            </a:r>
            <a:r>
              <a:rPr lang="zh-CN" altLang="en-US" sz="1200" b="0" i="0" u="none" strike="noStrike" kern="1200" dirty="0" smtClean="0">
                <a:solidFill>
                  <a:schemeClr val="tx1"/>
                </a:solidFill>
                <a:effectLst/>
                <a:latin typeface="+mn-lt"/>
                <a:ea typeface="+mn-ea"/>
                <a:cs typeface="+mn-cs"/>
                <a:hlinkClick r:id="rId3" tooltip="缩写"/>
              </a:rPr>
              <a:t>缩写</a:t>
            </a:r>
            <a:r>
              <a:rPr lang="zh-CN" altLang="en-US" sz="1200" b="0" i="0" kern="1200" dirty="0" smtClean="0">
                <a:solidFill>
                  <a:schemeClr val="tx1"/>
                </a:solidFill>
                <a:effectLst/>
                <a:latin typeface="+mn-lt"/>
                <a:ea typeface="+mn-ea"/>
                <a:cs typeface="+mn-cs"/>
              </a:rPr>
              <a:t> ： </a:t>
            </a:r>
            <a:r>
              <a:rPr lang="en-US" altLang="zh-CN" sz="1200" b="1" i="0" kern="1200" dirty="0" smtClean="0">
                <a:solidFill>
                  <a:schemeClr val="tx1"/>
                </a:solidFill>
                <a:effectLst/>
                <a:latin typeface="+mn-lt"/>
                <a:ea typeface="+mn-ea"/>
                <a:cs typeface="+mn-cs"/>
              </a:rPr>
              <a:t>DARPA</a:t>
            </a:r>
            <a:r>
              <a:rPr lang="en-US" altLang="zh-CN" sz="1200" b="0" i="0" kern="1200" dirty="0" smtClean="0">
                <a:solidFill>
                  <a:schemeClr val="tx1"/>
                </a:solidFill>
                <a:effectLst/>
                <a:latin typeface="+mn-lt"/>
                <a:ea typeface="+mn-ea"/>
                <a:cs typeface="+mn-cs"/>
              </a:rPr>
              <a:t> </a:t>
            </a:r>
            <a:r>
              <a:rPr lang="zh-CN" altLang="en-US" sz="1200" b="0" i="0" kern="1200" dirty="0" smtClean="0">
                <a:solidFill>
                  <a:schemeClr val="tx1"/>
                </a:solidFill>
                <a:effectLst/>
                <a:latin typeface="+mn-lt"/>
                <a:ea typeface="+mn-ea"/>
                <a:cs typeface="+mn-cs"/>
              </a:rPr>
              <a:t>）是</a:t>
            </a:r>
            <a:r>
              <a:rPr lang="zh-CN" altLang="en-US" sz="1200" b="0" i="0" u="none" strike="noStrike" kern="1200" dirty="0" smtClean="0">
                <a:solidFill>
                  <a:schemeClr val="tx1"/>
                </a:solidFill>
                <a:effectLst/>
                <a:latin typeface="+mn-lt"/>
                <a:ea typeface="+mn-ea"/>
                <a:cs typeface="+mn-cs"/>
                <a:hlinkClick r:id="rId4" tooltip="美国国防部"/>
              </a:rPr>
              <a:t>美国国防部</a:t>
            </a:r>
            <a:r>
              <a:rPr lang="zh-CN" altLang="en-US" sz="1200" b="0" i="0" kern="1200" dirty="0" smtClean="0">
                <a:solidFill>
                  <a:schemeClr val="tx1"/>
                </a:solidFill>
                <a:effectLst/>
                <a:latin typeface="+mn-lt"/>
                <a:ea typeface="+mn-ea"/>
                <a:cs typeface="+mn-cs"/>
              </a:rPr>
              <a:t>属下的一个</a:t>
            </a:r>
            <a:r>
              <a:rPr lang="zh-CN" altLang="en-US" sz="1200" b="0" i="0" u="none" strike="noStrike" kern="1200" dirty="0" smtClean="0">
                <a:solidFill>
                  <a:schemeClr val="tx1"/>
                </a:solidFill>
                <a:effectLst/>
                <a:latin typeface="+mn-lt"/>
                <a:ea typeface="+mn-ea"/>
                <a:cs typeface="+mn-cs"/>
                <a:hlinkClick r:id="rId5" tooltip="行政机构"/>
              </a:rPr>
              <a:t>行政机构</a:t>
            </a:r>
            <a:r>
              <a:rPr lang="zh-CN" altLang="en-US" sz="1200" b="0" i="0" kern="1200" dirty="0" smtClean="0">
                <a:solidFill>
                  <a:schemeClr val="tx1"/>
                </a:solidFill>
                <a:effectLst/>
                <a:latin typeface="+mn-lt"/>
                <a:ea typeface="+mn-ea"/>
                <a:cs typeface="+mn-cs"/>
              </a:rPr>
              <a:t> ，负责</a:t>
            </a:r>
            <a:r>
              <a:rPr lang="zh-CN" altLang="en-US" sz="1200" b="0" i="0" u="none" strike="noStrike" kern="1200" dirty="0" smtClean="0">
                <a:solidFill>
                  <a:schemeClr val="tx1"/>
                </a:solidFill>
                <a:effectLst/>
                <a:latin typeface="+mn-lt"/>
                <a:ea typeface="+mn-ea"/>
                <a:cs typeface="+mn-cs"/>
                <a:hlinkClick r:id="rId6" tooltip="研发"/>
              </a:rPr>
              <a:t>研发</a:t>
            </a:r>
            <a:r>
              <a:rPr lang="zh-CN" altLang="en-US" sz="1200" b="0" i="0" kern="1200" dirty="0" smtClean="0">
                <a:solidFill>
                  <a:schemeClr val="tx1"/>
                </a:solidFill>
                <a:effectLst/>
                <a:latin typeface="+mn-lt"/>
                <a:ea typeface="+mn-ea"/>
                <a:cs typeface="+mn-cs"/>
              </a:rPr>
              <a:t>用于</a:t>
            </a:r>
            <a:r>
              <a:rPr lang="zh-CN" altLang="en-US" sz="1200" b="0" i="0" u="none" strike="noStrike" kern="1200" dirty="0" smtClean="0">
                <a:solidFill>
                  <a:schemeClr val="tx1"/>
                </a:solidFill>
                <a:effectLst/>
                <a:latin typeface="+mn-lt"/>
                <a:ea typeface="+mn-ea"/>
                <a:cs typeface="+mn-cs"/>
                <a:hlinkClick r:id="rId7" tooltip="军事"/>
              </a:rPr>
              <a:t>军事</a:t>
            </a:r>
            <a:r>
              <a:rPr lang="zh-CN" altLang="en-US" sz="1200" b="0" i="0" kern="1200" dirty="0" smtClean="0">
                <a:solidFill>
                  <a:schemeClr val="tx1"/>
                </a:solidFill>
                <a:effectLst/>
                <a:latin typeface="+mn-lt"/>
                <a:ea typeface="+mn-ea"/>
                <a:cs typeface="+mn-cs"/>
              </a:rPr>
              <a:t>用途的</a:t>
            </a:r>
            <a:r>
              <a:rPr lang="zh-CN" altLang="en-US" sz="1200" b="0" i="0" u="none" strike="noStrike" kern="1200" dirty="0" smtClean="0">
                <a:solidFill>
                  <a:schemeClr val="tx1"/>
                </a:solidFill>
                <a:effectLst/>
                <a:latin typeface="+mn-lt"/>
                <a:ea typeface="+mn-ea"/>
                <a:cs typeface="+mn-cs"/>
                <a:hlinkClick r:id="rId8" tooltip="高科技"/>
              </a:rPr>
              <a:t>高新科技</a:t>
            </a:r>
            <a:r>
              <a:rPr lang="zh-CN" altLang="en-US" sz="1200" b="0" i="0" kern="1200" dirty="0" smtClean="0">
                <a:solidFill>
                  <a:schemeClr val="tx1"/>
                </a:solidFill>
                <a:effectLst/>
                <a:latin typeface="+mn-lt"/>
                <a:ea typeface="+mn-ea"/>
                <a:cs typeface="+mn-cs"/>
              </a:rPr>
              <a:t> 。</a:t>
            </a:r>
            <a:endParaRPr lang="zh-CN" altLang="en-US" dirty="0"/>
          </a:p>
        </p:txBody>
      </p:sp>
      <p:sp>
        <p:nvSpPr>
          <p:cNvPr id="4" name="灯片编号占位符 3"/>
          <p:cNvSpPr>
            <a:spLocks noGrp="1"/>
          </p:cNvSpPr>
          <p:nvPr>
            <p:ph type="sldNum" sz="quarter" idx="10"/>
          </p:nvPr>
        </p:nvSpPr>
        <p:spPr/>
        <p:txBody>
          <a:bodyPr/>
          <a:lstStyle/>
          <a:p>
            <a:fld id="{485FB071-0567-4362-9B6A-FD23D2788E2F}" type="slidenum">
              <a:rPr lang="zh-CN" altLang="en-US" smtClean="0"/>
              <a:pPr/>
              <a:t>18</a:t>
            </a:fld>
            <a:endParaRPr lang="zh-CN" altLang="en-US"/>
          </a:p>
        </p:txBody>
      </p:sp>
    </p:spTree>
    <p:extLst>
      <p:ext uri="{BB962C8B-B14F-4D97-AF65-F5344CB8AC3E}">
        <p14:creationId xmlns:p14="http://schemas.microsoft.com/office/powerpoint/2010/main" val="13395332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大数据的特征经历了</a:t>
            </a:r>
            <a:r>
              <a:rPr lang="en-US" altLang="zh-CN" dirty="0" smtClean="0"/>
              <a:t>3V</a:t>
            </a:r>
            <a:r>
              <a:rPr lang="zh-CN" altLang="en-US" dirty="0" smtClean="0"/>
              <a:t>、</a:t>
            </a:r>
            <a:r>
              <a:rPr lang="en-US" altLang="zh-CN" dirty="0" smtClean="0"/>
              <a:t>4V</a:t>
            </a:r>
            <a:r>
              <a:rPr lang="zh-CN" altLang="en-US" dirty="0" smtClean="0"/>
              <a:t>到</a:t>
            </a:r>
            <a:r>
              <a:rPr lang="en-US" altLang="zh-CN" dirty="0" smtClean="0"/>
              <a:t>5V</a:t>
            </a:r>
            <a:r>
              <a:rPr lang="zh-CN" altLang="en-US" dirty="0" smtClean="0"/>
              <a:t>的演变。</a:t>
            </a:r>
          </a:p>
          <a:p>
            <a:r>
              <a:rPr lang="en-US" altLang="zh-CN" dirty="0" smtClean="0"/>
              <a:t>2001</a:t>
            </a:r>
            <a:r>
              <a:rPr lang="zh-CN" altLang="en-US" dirty="0" smtClean="0"/>
              <a:t>年，高德纳分析员道格</a:t>
            </a:r>
            <a:r>
              <a:rPr lang="en-US" altLang="zh-CN" dirty="0" smtClean="0"/>
              <a:t>·</a:t>
            </a:r>
            <a:r>
              <a:rPr lang="zh-CN" altLang="en-US" dirty="0" smtClean="0"/>
              <a:t>莱尼在一份与其</a:t>
            </a:r>
            <a:r>
              <a:rPr lang="en-US" altLang="zh-CN" dirty="0" smtClean="0"/>
              <a:t>2001</a:t>
            </a:r>
            <a:r>
              <a:rPr lang="zh-CN" altLang="en-US" dirty="0" smtClean="0"/>
              <a:t>年的研究相关的演讲中指出，数据增长有三个方向的挑战和机遇，是为</a:t>
            </a:r>
            <a:r>
              <a:rPr lang="en-US" altLang="zh-CN" dirty="0" smtClean="0"/>
              <a:t>3V</a:t>
            </a:r>
            <a:r>
              <a:rPr lang="zh-CN" altLang="en-US" dirty="0" smtClean="0"/>
              <a:t>：数量（</a:t>
            </a:r>
            <a:r>
              <a:rPr lang="en-US" altLang="zh-CN" dirty="0" smtClean="0"/>
              <a:t>Volume</a:t>
            </a:r>
            <a:r>
              <a:rPr lang="zh-CN" altLang="en-US" dirty="0" smtClean="0"/>
              <a:t>）、速度（</a:t>
            </a:r>
            <a:r>
              <a:rPr lang="en-US" altLang="zh-CN" dirty="0" smtClean="0"/>
              <a:t>Velocity</a:t>
            </a:r>
            <a:r>
              <a:rPr lang="zh-CN" altLang="en-US" dirty="0" smtClean="0"/>
              <a:t>）、多样性（</a:t>
            </a:r>
            <a:r>
              <a:rPr lang="en-US" altLang="zh-CN" dirty="0" smtClean="0"/>
              <a:t>Variety</a:t>
            </a:r>
            <a:r>
              <a:rPr lang="zh-CN" altLang="en-US" dirty="0" smtClean="0"/>
              <a:t>）。</a:t>
            </a:r>
          </a:p>
          <a:p>
            <a:r>
              <a:rPr lang="zh-CN" altLang="en-US" dirty="0" smtClean="0"/>
              <a:t>在莱尼的理论基础上，</a:t>
            </a:r>
            <a:r>
              <a:rPr lang="en-US" altLang="zh-CN" dirty="0" smtClean="0"/>
              <a:t>IBM</a:t>
            </a:r>
            <a:r>
              <a:rPr lang="zh-CN" altLang="en-US" dirty="0" smtClean="0"/>
              <a:t>提出大数据的</a:t>
            </a:r>
            <a:r>
              <a:rPr lang="en-US" altLang="zh-CN" dirty="0" smtClean="0"/>
              <a:t>4V</a:t>
            </a:r>
            <a:r>
              <a:rPr lang="zh-CN" altLang="en-US" dirty="0" smtClean="0"/>
              <a:t>特征得到了业界的广泛认可，即：数量（</a:t>
            </a:r>
            <a:r>
              <a:rPr lang="en-US" altLang="zh-CN" dirty="0" smtClean="0"/>
              <a:t>Volume</a:t>
            </a:r>
            <a:r>
              <a:rPr lang="zh-CN" altLang="en-US" dirty="0" smtClean="0"/>
              <a:t>）、多样性（</a:t>
            </a:r>
            <a:r>
              <a:rPr lang="en-US" altLang="zh-CN" dirty="0" smtClean="0"/>
              <a:t>Variety</a:t>
            </a:r>
            <a:r>
              <a:rPr lang="zh-CN" altLang="en-US" dirty="0" smtClean="0"/>
              <a:t>）、速度（</a:t>
            </a:r>
            <a:r>
              <a:rPr lang="en-US" altLang="zh-CN" dirty="0" smtClean="0"/>
              <a:t>Velocity</a:t>
            </a:r>
            <a:r>
              <a:rPr lang="zh-CN" altLang="en-US" dirty="0" smtClean="0"/>
              <a:t>）、真实性（</a:t>
            </a:r>
            <a:r>
              <a:rPr lang="en-US" altLang="zh-CN" dirty="0" smtClean="0"/>
              <a:t>Veracity</a:t>
            </a:r>
            <a:r>
              <a:rPr lang="zh-CN" altLang="en-US" dirty="0" smtClean="0"/>
              <a:t>）。</a:t>
            </a:r>
          </a:p>
          <a:p>
            <a:r>
              <a:rPr lang="zh-CN" altLang="en-US" dirty="0" smtClean="0"/>
              <a:t>国际数据公司 </a:t>
            </a:r>
            <a:r>
              <a:rPr lang="en-US" altLang="zh-CN" dirty="0" smtClean="0"/>
              <a:t>IDC </a:t>
            </a:r>
            <a:r>
              <a:rPr lang="zh-CN" altLang="en-US" dirty="0" smtClean="0"/>
              <a:t>也定义了一套 </a:t>
            </a:r>
            <a:r>
              <a:rPr lang="en-US" altLang="zh-CN" dirty="0" smtClean="0"/>
              <a:t>4V</a:t>
            </a:r>
            <a:r>
              <a:rPr lang="zh-CN" altLang="en-US" dirty="0" smtClean="0"/>
              <a:t>特征： 数据类型繁多（ </a:t>
            </a:r>
            <a:r>
              <a:rPr lang="en-US" altLang="zh-CN" dirty="0" smtClean="0"/>
              <a:t>Variety</a:t>
            </a:r>
            <a:r>
              <a:rPr lang="zh-CN" altLang="en-US" dirty="0" smtClean="0"/>
              <a:t>）、处理速度快（ </a:t>
            </a:r>
            <a:r>
              <a:rPr lang="en-US" altLang="zh-CN" dirty="0" smtClean="0"/>
              <a:t>Velocity</a:t>
            </a:r>
            <a:r>
              <a:rPr lang="zh-CN" altLang="en-US" dirty="0" smtClean="0"/>
              <a:t>）、数据体量巨大（ </a:t>
            </a:r>
            <a:r>
              <a:rPr lang="en-US" altLang="zh-CN" dirty="0" smtClean="0"/>
              <a:t>Volume</a:t>
            </a:r>
            <a:r>
              <a:rPr lang="zh-CN" altLang="en-US" dirty="0" smtClean="0"/>
              <a:t>）、数据价值（ </a:t>
            </a:r>
            <a:r>
              <a:rPr lang="en-US" altLang="zh-CN" dirty="0" smtClean="0"/>
              <a:t>Value</a:t>
            </a:r>
            <a:r>
              <a:rPr lang="zh-CN" altLang="en-US" dirty="0" smtClean="0"/>
              <a:t>）。</a:t>
            </a:r>
          </a:p>
          <a:p>
            <a:r>
              <a:rPr lang="zh-CN" altLang="en-US" dirty="0" smtClean="0"/>
              <a:t>阿姆斯特丹大学的 </a:t>
            </a:r>
            <a:r>
              <a:rPr lang="en-US" altLang="zh-CN" dirty="0" smtClean="0"/>
              <a:t>Yuri </a:t>
            </a:r>
            <a:r>
              <a:rPr lang="en-US" altLang="zh-CN" dirty="0" err="1" smtClean="0"/>
              <a:t>Demchenko</a:t>
            </a:r>
            <a:r>
              <a:rPr lang="en-US" altLang="zh-CN" dirty="0" smtClean="0"/>
              <a:t> </a:t>
            </a:r>
            <a:r>
              <a:rPr lang="zh-CN" altLang="en-US" dirty="0" smtClean="0"/>
              <a:t>等人提出了大数据体系架构框架的 </a:t>
            </a:r>
            <a:r>
              <a:rPr lang="en-US" altLang="zh-CN" dirty="0" smtClean="0"/>
              <a:t>5V </a:t>
            </a:r>
            <a:r>
              <a:rPr lang="zh-CN" altLang="en-US" dirty="0" smtClean="0"/>
              <a:t>特征： 数据类型繁多（ </a:t>
            </a:r>
            <a:r>
              <a:rPr lang="en-US" altLang="zh-CN" dirty="0" smtClean="0"/>
              <a:t>Variety</a:t>
            </a:r>
            <a:r>
              <a:rPr lang="zh-CN" altLang="en-US" dirty="0" smtClean="0"/>
              <a:t>）、处理速度快（ </a:t>
            </a:r>
            <a:r>
              <a:rPr lang="en-US" altLang="zh-CN" dirty="0" smtClean="0"/>
              <a:t>Velocity</a:t>
            </a:r>
            <a:r>
              <a:rPr lang="zh-CN" altLang="en-US" dirty="0" smtClean="0"/>
              <a:t>）、数据体量巨大（ </a:t>
            </a:r>
            <a:r>
              <a:rPr lang="en-US" altLang="zh-CN" dirty="0" smtClean="0"/>
              <a:t>Volume</a:t>
            </a:r>
            <a:r>
              <a:rPr lang="zh-CN" altLang="en-US" dirty="0" smtClean="0"/>
              <a:t>）、数据价值（ </a:t>
            </a:r>
            <a:r>
              <a:rPr lang="en-US" altLang="zh-CN" dirty="0" smtClean="0"/>
              <a:t>Value</a:t>
            </a:r>
            <a:r>
              <a:rPr lang="zh-CN" altLang="en-US" dirty="0" smtClean="0"/>
              <a:t>）、真实性（ </a:t>
            </a:r>
            <a:r>
              <a:rPr lang="en-US" altLang="zh-CN" dirty="0" smtClean="0"/>
              <a:t>Veracity</a:t>
            </a:r>
            <a:r>
              <a:rPr lang="zh-CN" altLang="en-US" dirty="0" smtClean="0"/>
              <a:t>）。</a:t>
            </a:r>
          </a:p>
        </p:txBody>
      </p:sp>
      <p:sp>
        <p:nvSpPr>
          <p:cNvPr id="4" name="灯片编号占位符 3"/>
          <p:cNvSpPr>
            <a:spLocks noGrp="1"/>
          </p:cNvSpPr>
          <p:nvPr>
            <p:ph type="sldNum" sz="quarter" idx="10"/>
          </p:nvPr>
        </p:nvSpPr>
        <p:spPr/>
        <p:txBody>
          <a:bodyPr/>
          <a:lstStyle/>
          <a:p>
            <a:fld id="{485FB071-0567-4362-9B6A-FD23D2788E2F}" type="slidenum">
              <a:rPr lang="zh-CN" altLang="en-US" smtClean="0"/>
              <a:pPr/>
              <a:t>21</a:t>
            </a:fld>
            <a:endParaRPr lang="zh-CN" altLang="en-US"/>
          </a:p>
        </p:txBody>
      </p:sp>
    </p:spTree>
    <p:extLst>
      <p:ext uri="{BB962C8B-B14F-4D97-AF65-F5344CB8AC3E}">
        <p14:creationId xmlns:p14="http://schemas.microsoft.com/office/powerpoint/2010/main" val="24286648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a:p>
            <a:r>
              <a:rPr lang="zh-CN" altLang="en-US" sz="3000" dirty="0" smtClean="0">
                <a:latin typeface="宋体" panose="02010600030101010101" pitchFamily="2" charset="-122"/>
                <a:ea typeface="+mn-ea"/>
              </a:rPr>
              <a:t>描述与存储的挑战</a:t>
            </a:r>
            <a:endParaRPr lang="en-US" altLang="zh-CN" sz="3000" dirty="0" smtClean="0">
              <a:latin typeface="宋体" panose="02010600030101010101" pitchFamily="2" charset="-122"/>
              <a:ea typeface="+mn-ea"/>
            </a:endParaRPr>
          </a:p>
          <a:p>
            <a:pPr lvl="1"/>
            <a:r>
              <a:rPr lang="zh-CN" altLang="en-US" sz="3000" dirty="0" smtClean="0">
                <a:latin typeface="宋体" panose="02010600030101010101" pitchFamily="2" charset="-122"/>
                <a:ea typeface="+mn-ea"/>
              </a:rPr>
              <a:t>高效查询</a:t>
            </a:r>
            <a:r>
              <a:rPr lang="en-US" altLang="zh-CN" sz="3000" dirty="0" smtClean="0">
                <a:latin typeface="宋体" panose="02010600030101010101" pitchFamily="2" charset="-122"/>
                <a:ea typeface="+mn-ea"/>
              </a:rPr>
              <a:t>----</a:t>
            </a:r>
            <a:r>
              <a:rPr lang="zh-CN" altLang="en-US" sz="3000" dirty="0" smtClean="0">
                <a:latin typeface="宋体" panose="02010600030101010101" pitchFamily="2" charset="-122"/>
                <a:ea typeface="+mn-ea"/>
              </a:rPr>
              <a:t>大海捞针</a:t>
            </a:r>
            <a:endParaRPr lang="en-US" altLang="zh-CN" sz="3000" dirty="0" smtClean="0">
              <a:latin typeface="宋体" panose="02010600030101010101" pitchFamily="2" charset="-122"/>
              <a:ea typeface="+mn-ea"/>
            </a:endParaRPr>
          </a:p>
          <a:p>
            <a:r>
              <a:rPr lang="zh-CN" altLang="en-US" sz="3000" dirty="0" smtClean="0">
                <a:latin typeface="宋体" panose="02010600030101010101" pitchFamily="2" charset="-122"/>
                <a:ea typeface="+mn-ea"/>
              </a:rPr>
              <a:t>分析与理解的挑战</a:t>
            </a:r>
            <a:endParaRPr lang="en-US" altLang="zh-CN" sz="3000" dirty="0" smtClean="0">
              <a:latin typeface="宋体" panose="02010600030101010101" pitchFamily="2" charset="-122"/>
              <a:ea typeface="+mn-ea"/>
            </a:endParaRPr>
          </a:p>
          <a:p>
            <a:pPr lvl="1"/>
            <a:r>
              <a:rPr lang="zh-CN" altLang="en-US" sz="3000" dirty="0" smtClean="0">
                <a:latin typeface="宋体" panose="02010600030101010101" pitchFamily="2" charset="-122"/>
                <a:ea typeface="+mn-ea"/>
              </a:rPr>
              <a:t>理解大数据</a:t>
            </a:r>
            <a:r>
              <a:rPr lang="en-US" altLang="zh-CN" sz="3000" dirty="0" smtClean="0">
                <a:latin typeface="宋体" panose="02010600030101010101" pitchFamily="2" charset="-122"/>
                <a:ea typeface="+mn-ea"/>
              </a:rPr>
              <a:t>----</a:t>
            </a:r>
            <a:r>
              <a:rPr lang="zh-CN" altLang="en-US" sz="3000" dirty="0" smtClean="0">
                <a:latin typeface="宋体" panose="02010600030101010101" pitchFamily="2" charset="-122"/>
                <a:ea typeface="+mn-ea"/>
              </a:rPr>
              <a:t>盲人摸象</a:t>
            </a:r>
          </a:p>
          <a:p>
            <a:r>
              <a:rPr lang="zh-CN" altLang="en-US" sz="3000" dirty="0" smtClean="0">
                <a:latin typeface="宋体" panose="02010600030101010101" pitchFamily="2" charset="-122"/>
                <a:ea typeface="+mn-ea"/>
              </a:rPr>
              <a:t>挖掘与预测的挑战</a:t>
            </a:r>
            <a:endParaRPr lang="en-US" altLang="zh-CN" sz="3000" dirty="0" smtClean="0">
              <a:latin typeface="宋体" panose="02010600030101010101" pitchFamily="2" charset="-122"/>
              <a:ea typeface="+mn-ea"/>
            </a:endParaRPr>
          </a:p>
          <a:p>
            <a:pPr lvl="1"/>
            <a:r>
              <a:rPr lang="zh-CN" altLang="en-US" sz="3000" dirty="0" smtClean="0">
                <a:latin typeface="宋体" panose="02010600030101010101" pitchFamily="2" charset="-122"/>
                <a:ea typeface="+mn-ea"/>
              </a:rPr>
              <a:t>增加样本容易，降低算法复杂度难</a:t>
            </a:r>
            <a:endParaRPr lang="en-US" altLang="zh-CN" sz="3000" dirty="0" smtClean="0">
              <a:latin typeface="宋体" panose="02010600030101010101" pitchFamily="2" charset="-122"/>
              <a:ea typeface="+mn-ea"/>
            </a:endParaRPr>
          </a:p>
          <a:p>
            <a:pPr lvl="1"/>
            <a:r>
              <a:rPr lang="zh-CN" altLang="en-US" sz="3000" dirty="0" smtClean="0">
                <a:latin typeface="宋体" panose="02010600030101010101" pitchFamily="2" charset="-122"/>
                <a:ea typeface="+mn-ea"/>
              </a:rPr>
              <a:t>并非所有算法具有高度的并行性</a:t>
            </a:r>
            <a:endParaRPr lang="en-US" altLang="zh-CN" sz="3000" dirty="0" smtClean="0">
              <a:latin typeface="宋体" panose="02010600030101010101" pitchFamily="2" charset="-122"/>
              <a:ea typeface="+mn-ea"/>
            </a:endParaRPr>
          </a:p>
          <a:p>
            <a:pPr lvl="1"/>
            <a:r>
              <a:rPr lang="zh-CN" altLang="en-US" sz="3000" dirty="0" smtClean="0">
                <a:latin typeface="宋体" panose="02010600030101010101" pitchFamily="2" charset="-122"/>
                <a:ea typeface="+mn-ea"/>
              </a:rPr>
              <a:t>并行不能降低算法复杂度</a:t>
            </a:r>
          </a:p>
          <a:p>
            <a:endParaRPr lang="zh-CN" altLang="en-US" dirty="0"/>
          </a:p>
        </p:txBody>
      </p:sp>
      <p:sp>
        <p:nvSpPr>
          <p:cNvPr id="4" name="灯片编号占位符 3"/>
          <p:cNvSpPr>
            <a:spLocks noGrp="1"/>
          </p:cNvSpPr>
          <p:nvPr>
            <p:ph type="sldNum" sz="quarter" idx="10"/>
          </p:nvPr>
        </p:nvSpPr>
        <p:spPr/>
        <p:txBody>
          <a:bodyPr/>
          <a:lstStyle/>
          <a:p>
            <a:fld id="{485FB071-0567-4362-9B6A-FD23D2788E2F}" type="slidenum">
              <a:rPr lang="zh-CN" altLang="en-US" smtClean="0"/>
              <a:pPr/>
              <a:t>22</a:t>
            </a:fld>
            <a:endParaRPr lang="zh-CN" altLang="en-US"/>
          </a:p>
        </p:txBody>
      </p:sp>
    </p:spTree>
    <p:extLst>
      <p:ext uri="{BB962C8B-B14F-4D97-AF65-F5344CB8AC3E}">
        <p14:creationId xmlns:p14="http://schemas.microsoft.com/office/powerpoint/2010/main" val="2614860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smtClean="0">
                <a:solidFill>
                  <a:schemeClr val="tx1"/>
                </a:solidFill>
                <a:effectLst/>
                <a:latin typeface="+mn-lt"/>
                <a:ea typeface="+mn-ea"/>
                <a:cs typeface="+mn-cs"/>
              </a:rPr>
              <a:t>庖丁解牛是一个汉语成语，读音为</a:t>
            </a:r>
            <a:r>
              <a:rPr lang="en-US" altLang="zh-CN" sz="1200" b="0" i="0" kern="1200" dirty="0" err="1" smtClean="0">
                <a:solidFill>
                  <a:schemeClr val="tx1"/>
                </a:solidFill>
                <a:effectLst/>
                <a:latin typeface="+mn-lt"/>
                <a:ea typeface="+mn-ea"/>
                <a:cs typeface="+mn-cs"/>
              </a:rPr>
              <a:t>páo</a:t>
            </a:r>
            <a:r>
              <a:rPr lang="en-US" altLang="zh-CN" sz="1200" b="0" i="0" kern="1200" dirty="0" smtClean="0">
                <a:solidFill>
                  <a:schemeClr val="tx1"/>
                </a:solidFill>
                <a:effectLst/>
                <a:latin typeface="+mn-lt"/>
                <a:ea typeface="+mn-ea"/>
                <a:cs typeface="+mn-cs"/>
              </a:rPr>
              <a:t> </a:t>
            </a:r>
            <a:r>
              <a:rPr lang="en-US" altLang="zh-CN" sz="1200" b="0" i="0" kern="1200" dirty="0" err="1" smtClean="0">
                <a:solidFill>
                  <a:schemeClr val="tx1"/>
                </a:solidFill>
                <a:effectLst/>
                <a:latin typeface="+mn-lt"/>
                <a:ea typeface="+mn-ea"/>
                <a:cs typeface="+mn-cs"/>
              </a:rPr>
              <a:t>dīng</a:t>
            </a:r>
            <a:r>
              <a:rPr lang="en-US" altLang="zh-CN" sz="1200" b="0" i="0" kern="1200" dirty="0" smtClean="0">
                <a:solidFill>
                  <a:schemeClr val="tx1"/>
                </a:solidFill>
                <a:effectLst/>
                <a:latin typeface="+mn-lt"/>
                <a:ea typeface="+mn-ea"/>
                <a:cs typeface="+mn-cs"/>
              </a:rPr>
              <a:t> </a:t>
            </a:r>
            <a:r>
              <a:rPr lang="en-US" altLang="zh-CN" sz="1200" b="0" i="0" kern="1200" dirty="0" err="1" smtClean="0">
                <a:solidFill>
                  <a:schemeClr val="tx1"/>
                </a:solidFill>
                <a:effectLst/>
                <a:latin typeface="+mn-lt"/>
                <a:ea typeface="+mn-ea"/>
                <a:cs typeface="+mn-cs"/>
              </a:rPr>
              <a:t>jiě</a:t>
            </a:r>
            <a:r>
              <a:rPr lang="en-US" altLang="zh-CN" sz="1200" b="0" i="0" kern="1200" dirty="0" smtClean="0">
                <a:solidFill>
                  <a:schemeClr val="tx1"/>
                </a:solidFill>
                <a:effectLst/>
                <a:latin typeface="+mn-lt"/>
                <a:ea typeface="+mn-ea"/>
                <a:cs typeface="+mn-cs"/>
              </a:rPr>
              <a:t> </a:t>
            </a:r>
            <a:r>
              <a:rPr lang="en-US" altLang="zh-CN" sz="1200" b="0" i="0" kern="1200" dirty="0" err="1" smtClean="0">
                <a:solidFill>
                  <a:schemeClr val="tx1"/>
                </a:solidFill>
                <a:effectLst/>
                <a:latin typeface="+mn-lt"/>
                <a:ea typeface="+mn-ea"/>
                <a:cs typeface="+mn-cs"/>
              </a:rPr>
              <a:t>niú</a:t>
            </a:r>
            <a:r>
              <a:rPr lang="zh-CN" altLang="en-US" sz="1200" b="0" i="0" kern="1200" dirty="0" smtClean="0">
                <a:solidFill>
                  <a:schemeClr val="tx1"/>
                </a:solidFill>
                <a:effectLst/>
                <a:latin typeface="+mn-lt"/>
                <a:ea typeface="+mn-ea"/>
                <a:cs typeface="+mn-cs"/>
              </a:rPr>
              <a:t>，意思是比喻经过反复实践，掌握了事物的客观规律，做事得心应手，运用自如。</a:t>
            </a:r>
            <a:endParaRPr lang="zh-CN" altLang="en-US" dirty="0"/>
          </a:p>
        </p:txBody>
      </p:sp>
      <p:sp>
        <p:nvSpPr>
          <p:cNvPr id="4" name="灯片编号占位符 3"/>
          <p:cNvSpPr>
            <a:spLocks noGrp="1"/>
          </p:cNvSpPr>
          <p:nvPr>
            <p:ph type="sldNum" sz="quarter" idx="10"/>
          </p:nvPr>
        </p:nvSpPr>
        <p:spPr/>
        <p:txBody>
          <a:bodyPr/>
          <a:lstStyle/>
          <a:p>
            <a:fld id="{485FB071-0567-4362-9B6A-FD23D2788E2F}" type="slidenum">
              <a:rPr lang="zh-CN" altLang="en-US" smtClean="0"/>
              <a:pPr/>
              <a:t>23</a:t>
            </a:fld>
            <a:endParaRPr lang="zh-CN" altLang="en-US"/>
          </a:p>
        </p:txBody>
      </p:sp>
    </p:spTree>
    <p:extLst>
      <p:ext uri="{BB962C8B-B14F-4D97-AF65-F5344CB8AC3E}">
        <p14:creationId xmlns:p14="http://schemas.microsoft.com/office/powerpoint/2010/main" val="929471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smtClean="0">
                <a:solidFill>
                  <a:schemeClr val="tx1"/>
                </a:solidFill>
                <a:effectLst/>
                <a:latin typeface="+mn-lt"/>
                <a:ea typeface="+mn-ea"/>
                <a:cs typeface="+mn-cs"/>
              </a:rPr>
              <a:t>如玩具和幼儿教育机器人，扫地机器人。为玩具增加人工智能的一些内容上去，如语音对话等，幼儿教育比玩具增加的内容稍微多一些，有声读物等附加其中，扫地机器人则是在吸尘器的原理上增加了自主的路径蔽障算法。简单的讲，就是让玩具变得智能可互动，对早教机进行升级，让吸尘器可以自己动。这类的产品有个很大的好处，市场是已经存在的，对市场的教育成本低。</a:t>
            </a:r>
            <a:endParaRPr lang="zh-CN" altLang="en-US" dirty="0"/>
          </a:p>
        </p:txBody>
      </p:sp>
      <p:sp>
        <p:nvSpPr>
          <p:cNvPr id="4" name="灯片编号占位符 3"/>
          <p:cNvSpPr>
            <a:spLocks noGrp="1"/>
          </p:cNvSpPr>
          <p:nvPr>
            <p:ph type="sldNum" sz="quarter" idx="10"/>
          </p:nvPr>
        </p:nvSpPr>
        <p:spPr/>
        <p:txBody>
          <a:bodyPr/>
          <a:lstStyle/>
          <a:p>
            <a:fld id="{485FB071-0567-4362-9B6A-FD23D2788E2F}" type="slidenum">
              <a:rPr lang="zh-CN" altLang="en-US" smtClean="0"/>
              <a:pPr/>
              <a:t>24</a:t>
            </a:fld>
            <a:endParaRPr lang="zh-CN" altLang="en-US"/>
          </a:p>
        </p:txBody>
      </p:sp>
    </p:spTree>
    <p:extLst>
      <p:ext uri="{BB962C8B-B14F-4D97-AF65-F5344CB8AC3E}">
        <p14:creationId xmlns:p14="http://schemas.microsoft.com/office/powerpoint/2010/main" val="5967105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文献筛选：在一项关于婴儿和儿童残疾的研究中，美国一家研究中心筛选了</a:t>
            </a:r>
            <a:r>
              <a:rPr lang="en-US" altLang="zh-CN" dirty="0" smtClean="0"/>
              <a:t>33000</a:t>
            </a:r>
            <a:r>
              <a:rPr lang="zh-CN" altLang="en-US" dirty="0" smtClean="0"/>
              <a:t>篇摘要。尽管专家效率很高，每篇文献只需</a:t>
            </a:r>
            <a:r>
              <a:rPr lang="en-US" altLang="zh-CN" dirty="0" smtClean="0"/>
              <a:t>30</a:t>
            </a:r>
            <a:r>
              <a:rPr lang="zh-CN" altLang="en-US" dirty="0" smtClean="0"/>
              <a:t>秒。但整个过程还是需要</a:t>
            </a:r>
            <a:r>
              <a:rPr lang="en-US" altLang="zh-CN" dirty="0" smtClean="0"/>
              <a:t>250</a:t>
            </a:r>
            <a:r>
              <a:rPr lang="zh-CN" altLang="en-US" dirty="0" smtClean="0"/>
              <a:t>个小时。引入机器学习技术后，人类专家只要阅读</a:t>
            </a:r>
            <a:r>
              <a:rPr lang="en-US" altLang="zh-CN" dirty="0" smtClean="0"/>
              <a:t>50</a:t>
            </a:r>
            <a:r>
              <a:rPr lang="zh-CN" altLang="en-US" dirty="0" smtClean="0"/>
              <a:t>篇，自动筛选的精度达到</a:t>
            </a:r>
            <a:r>
              <a:rPr lang="en-US" altLang="zh-CN" dirty="0" smtClean="0"/>
              <a:t>93%,</a:t>
            </a:r>
            <a:r>
              <a:rPr lang="zh-CN" altLang="en-US" dirty="0" smtClean="0"/>
              <a:t>阅读</a:t>
            </a:r>
            <a:r>
              <a:rPr lang="en-US" altLang="zh-CN" dirty="0" smtClean="0"/>
              <a:t>1000</a:t>
            </a:r>
            <a:r>
              <a:rPr lang="zh-CN" altLang="en-US" dirty="0" smtClean="0"/>
              <a:t>篇，自动筛选精度达到</a:t>
            </a:r>
            <a:r>
              <a:rPr lang="en-US" altLang="zh-CN" dirty="0" smtClean="0"/>
              <a:t>95%</a:t>
            </a:r>
          </a:p>
          <a:p>
            <a:r>
              <a:rPr lang="zh-CN" altLang="en-US" dirty="0" smtClean="0"/>
              <a:t>虹膜识别：图像中瞳孔之外的中环部分是虹膜，计算机根据这些生物特征进行虹膜识别，该项技术目前应用于煤炭工人考勤。</a:t>
            </a:r>
            <a:endParaRPr lang="en-US" altLang="zh-CN" dirty="0" smtClean="0"/>
          </a:p>
          <a:p>
            <a:r>
              <a:rPr lang="zh-CN" altLang="en-US" dirty="0" smtClean="0"/>
              <a:t>智能客服：双十一当天</a:t>
            </a:r>
            <a:r>
              <a:rPr lang="en-US" altLang="zh-CN" dirty="0" smtClean="0"/>
              <a:t>500</a:t>
            </a:r>
            <a:r>
              <a:rPr lang="zh-CN" altLang="en-US" dirty="0" smtClean="0"/>
              <a:t>万次客服服务，其中有</a:t>
            </a:r>
            <a:r>
              <a:rPr lang="en-US" altLang="zh-CN" dirty="0" smtClean="0"/>
              <a:t>94%</a:t>
            </a:r>
            <a:r>
              <a:rPr lang="zh-CN" altLang="en-US" dirty="0" smtClean="0"/>
              <a:t>被智能客服解决，</a:t>
            </a:r>
            <a:r>
              <a:rPr lang="en-US" altLang="zh-CN" dirty="0" smtClean="0"/>
              <a:t>6%</a:t>
            </a:r>
            <a:r>
              <a:rPr lang="zh-CN" altLang="en-US" dirty="0" smtClean="0"/>
              <a:t>被人工客服解决。</a:t>
            </a:r>
            <a:endParaRPr lang="en-US" altLang="zh-CN" dirty="0" smtClean="0"/>
          </a:p>
          <a:p>
            <a:r>
              <a:rPr lang="zh-CN" altLang="en-US" dirty="0" smtClean="0"/>
              <a:t>智能交通：交通拥堵检测，滴滴智能分单等。</a:t>
            </a:r>
            <a:endParaRPr lang="en-US" altLang="zh-CN" dirty="0" smtClean="0"/>
          </a:p>
          <a:p>
            <a:r>
              <a:rPr lang="zh-CN" altLang="en-US" dirty="0" smtClean="0"/>
              <a:t>小米基因筛选：阿里：小米天然优良基因自动筛选。将整个筛选过程从</a:t>
            </a:r>
            <a:r>
              <a:rPr lang="en-US" altLang="zh-CN" dirty="0" smtClean="0"/>
              <a:t>3-4</a:t>
            </a:r>
            <a:r>
              <a:rPr lang="zh-CN" altLang="en-US" dirty="0" smtClean="0"/>
              <a:t>天提升至</a:t>
            </a:r>
            <a:r>
              <a:rPr lang="en-US" altLang="zh-CN" dirty="0" smtClean="0"/>
              <a:t>1</a:t>
            </a:r>
            <a:r>
              <a:rPr lang="zh-CN" altLang="en-US" dirty="0" smtClean="0"/>
              <a:t>个小时。</a:t>
            </a:r>
            <a:endParaRPr lang="zh-CN" altLang="en-US" dirty="0"/>
          </a:p>
        </p:txBody>
      </p:sp>
      <p:sp>
        <p:nvSpPr>
          <p:cNvPr id="4" name="灯片编号占位符 3"/>
          <p:cNvSpPr>
            <a:spLocks noGrp="1"/>
          </p:cNvSpPr>
          <p:nvPr>
            <p:ph type="sldNum" sz="quarter" idx="10"/>
          </p:nvPr>
        </p:nvSpPr>
        <p:spPr/>
        <p:txBody>
          <a:bodyPr/>
          <a:lstStyle/>
          <a:p>
            <a:fld id="{485FB071-0567-4362-9B6A-FD23D2788E2F}" type="slidenum">
              <a:rPr lang="zh-CN" altLang="en-US" smtClean="0"/>
              <a:pPr/>
              <a:t>25</a:t>
            </a:fld>
            <a:endParaRPr lang="zh-CN" altLang="en-US"/>
          </a:p>
        </p:txBody>
      </p:sp>
    </p:spTree>
    <p:extLst>
      <p:ext uri="{BB962C8B-B14F-4D97-AF65-F5344CB8AC3E}">
        <p14:creationId xmlns:p14="http://schemas.microsoft.com/office/powerpoint/2010/main" val="20116190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以图片为例，每年产生</a:t>
            </a:r>
            <a:r>
              <a:rPr lang="en-US" altLang="zh-CN" dirty="0" smtClean="0"/>
              <a:t>365</a:t>
            </a:r>
            <a:r>
              <a:rPr lang="zh-CN" altLang="en-US" dirty="0" smtClean="0"/>
              <a:t>*</a:t>
            </a:r>
            <a:r>
              <a:rPr lang="en-US" altLang="zh-CN" dirty="0" smtClean="0"/>
              <a:t>24</a:t>
            </a:r>
            <a:r>
              <a:rPr lang="zh-CN" altLang="en-US" dirty="0" smtClean="0"/>
              <a:t>*</a:t>
            </a:r>
            <a:r>
              <a:rPr lang="en-US" altLang="zh-CN" dirty="0" smtClean="0"/>
              <a:t>27</a:t>
            </a:r>
            <a:r>
              <a:rPr lang="zh-CN" altLang="en-US" dirty="0" smtClean="0"/>
              <a:t>*</a:t>
            </a:r>
            <a:r>
              <a:rPr lang="en-US" altLang="zh-CN" dirty="0" smtClean="0"/>
              <a:t>49</a:t>
            </a:r>
            <a:r>
              <a:rPr lang="zh-CN" altLang="en-US" dirty="0" smtClean="0"/>
              <a:t>*</a:t>
            </a:r>
            <a:r>
              <a:rPr lang="en-US" altLang="zh-CN" dirty="0" smtClean="0"/>
              <a:t>0.088/1000=1019.87</a:t>
            </a:r>
          </a:p>
          <a:p>
            <a:pPr marL="0" marR="0" lvl="2" indent="0" algn="l" defTabSz="914190" rtl="0" eaLnBrk="1" fontAlgn="auto" latinLnBrk="0" hangingPunct="1">
              <a:lnSpc>
                <a:spcPct val="100000"/>
              </a:lnSpc>
              <a:spcBef>
                <a:spcPts val="0"/>
              </a:spcBef>
              <a:spcAft>
                <a:spcPts val="0"/>
              </a:spcAft>
              <a:buClrTx/>
              <a:buSzTx/>
              <a:buFontTx/>
              <a:buNone/>
              <a:tabLst/>
              <a:defRPr/>
            </a:pPr>
            <a:r>
              <a:rPr lang="zh-CN" altLang="en-US" sz="1000" dirty="0" smtClean="0">
                <a:latin typeface="+mn-ea"/>
              </a:rPr>
              <a:t>以图片为例，每年产生</a:t>
            </a:r>
            <a:r>
              <a:rPr lang="en-US" altLang="zh-CN" sz="1000" dirty="0" smtClean="0">
                <a:latin typeface="+mn-ea"/>
              </a:rPr>
              <a:t>365</a:t>
            </a:r>
            <a:r>
              <a:rPr lang="zh-CN" altLang="en-US" sz="1000" dirty="0" smtClean="0">
                <a:latin typeface="+mn-ea"/>
              </a:rPr>
              <a:t>*</a:t>
            </a:r>
            <a:r>
              <a:rPr lang="en-US" altLang="zh-CN" sz="1000" dirty="0" smtClean="0">
                <a:latin typeface="+mn-ea"/>
              </a:rPr>
              <a:t>24</a:t>
            </a:r>
            <a:r>
              <a:rPr lang="zh-CN" altLang="en-US" sz="1000" dirty="0" smtClean="0">
                <a:latin typeface="+mn-ea"/>
              </a:rPr>
              <a:t>*</a:t>
            </a:r>
            <a:r>
              <a:rPr lang="en-US" altLang="zh-CN" sz="1000" dirty="0" smtClean="0">
                <a:latin typeface="+mn-ea"/>
              </a:rPr>
              <a:t>27</a:t>
            </a:r>
            <a:r>
              <a:rPr lang="zh-CN" altLang="en-US" sz="1000" dirty="0" smtClean="0">
                <a:latin typeface="+mn-ea"/>
              </a:rPr>
              <a:t>*</a:t>
            </a:r>
            <a:r>
              <a:rPr lang="en-US" altLang="zh-CN" sz="1000" dirty="0" smtClean="0">
                <a:latin typeface="+mn-ea"/>
              </a:rPr>
              <a:t>49=1,1,589,480</a:t>
            </a:r>
            <a:r>
              <a:rPr lang="zh-CN" altLang="en-US" sz="1000" dirty="0" smtClean="0">
                <a:latin typeface="+mn-ea"/>
              </a:rPr>
              <a:t>张图片，每张图片厚度按</a:t>
            </a:r>
            <a:r>
              <a:rPr lang="en-US" altLang="zh-CN" sz="1000" dirty="0" smtClean="0">
                <a:latin typeface="+mn-ea"/>
              </a:rPr>
              <a:t>A4</a:t>
            </a:r>
            <a:r>
              <a:rPr lang="zh-CN" altLang="en-US" sz="1000" dirty="0" smtClean="0">
                <a:latin typeface="+mn-ea"/>
              </a:rPr>
              <a:t>纸（</a:t>
            </a:r>
            <a:r>
              <a:rPr lang="en-US" altLang="zh-CN" sz="1000" dirty="0" smtClean="0">
                <a:latin typeface="+mn-ea"/>
              </a:rPr>
              <a:t> 0.088</a:t>
            </a:r>
            <a:r>
              <a:rPr lang="zh-CN" altLang="en-US" sz="1000" dirty="0" smtClean="0">
                <a:latin typeface="+mn-ea"/>
              </a:rPr>
              <a:t>毫米）计算，每年产生</a:t>
            </a:r>
            <a:r>
              <a:rPr lang="en-US" altLang="zh-CN" sz="1000" dirty="0" smtClean="0">
                <a:latin typeface="+mn-ea"/>
              </a:rPr>
              <a:t>1</a:t>
            </a:r>
            <a:r>
              <a:rPr lang="zh-CN" altLang="en-US" sz="1000" dirty="0" smtClean="0">
                <a:latin typeface="+mn-ea"/>
              </a:rPr>
              <a:t>公里厚的图片。</a:t>
            </a:r>
            <a:endParaRPr lang="en-US" altLang="zh-CN" sz="1000" dirty="0" smtClean="0">
              <a:latin typeface="+mn-ea"/>
            </a:endParaRPr>
          </a:p>
          <a:p>
            <a:pPr marL="0" marR="0" lvl="2" indent="0" algn="l" defTabSz="914190" rtl="0" eaLnBrk="1" fontAlgn="auto" latinLnBrk="0" hangingPunct="1">
              <a:lnSpc>
                <a:spcPct val="100000"/>
              </a:lnSpc>
              <a:spcBef>
                <a:spcPts val="0"/>
              </a:spcBef>
              <a:spcAft>
                <a:spcPts val="0"/>
              </a:spcAft>
              <a:buClrTx/>
              <a:buSzTx/>
              <a:buFontTx/>
              <a:buNone/>
              <a:tabLst/>
              <a:defRPr/>
            </a:pPr>
            <a:endParaRPr lang="en-US" altLang="zh-CN" sz="1000" dirty="0" smtClean="0">
              <a:latin typeface="+mn-ea"/>
            </a:endParaRPr>
          </a:p>
          <a:p>
            <a:pPr marL="0" marR="0" lvl="2" indent="0" algn="l" defTabSz="914190" rtl="0" eaLnBrk="1" fontAlgn="auto" latinLnBrk="0" hangingPunct="1">
              <a:lnSpc>
                <a:spcPct val="100000"/>
              </a:lnSpc>
              <a:spcBef>
                <a:spcPts val="0"/>
              </a:spcBef>
              <a:spcAft>
                <a:spcPts val="0"/>
              </a:spcAft>
              <a:buClrTx/>
              <a:buSzTx/>
              <a:buFontTx/>
              <a:buNone/>
              <a:tabLst/>
              <a:defRPr/>
            </a:pPr>
            <a:endParaRPr lang="en-US" altLang="zh-CN" sz="1000" dirty="0" smtClean="0">
              <a:latin typeface="+mn-ea"/>
            </a:endParaRPr>
          </a:p>
          <a:p>
            <a:pPr marL="0" marR="0" lvl="2" indent="0" algn="l" defTabSz="914190" rtl="0" eaLnBrk="1" fontAlgn="auto" latinLnBrk="0" hangingPunct="1">
              <a:lnSpc>
                <a:spcPct val="100000"/>
              </a:lnSpc>
              <a:spcBef>
                <a:spcPts val="0"/>
              </a:spcBef>
              <a:spcAft>
                <a:spcPts val="0"/>
              </a:spcAft>
              <a:buClrTx/>
              <a:buSzTx/>
              <a:buFontTx/>
              <a:buNone/>
              <a:tabLst/>
              <a:defRPr/>
            </a:pPr>
            <a:r>
              <a:rPr lang="zh-CN" altLang="en-US" sz="1000" dirty="0" smtClean="0">
                <a:latin typeface="+mn-ea"/>
              </a:rPr>
              <a:t>卷积神经网络：利用了卷积来学习天气空间数据的特征，卷积可以实现空间数据的边缘提取、形状提取等，因而可以很好的找出空间数据的特征。卷积神经网络通过了多层神经网络的回溯方法自动学习卷积的信号矩阵，因此可以很好的获取天气数据的空间特征（边缘，位移、旋转、形状等）</a:t>
            </a:r>
            <a:endParaRPr lang="en-US" altLang="zh-CN" sz="1000" dirty="0" smtClean="0">
              <a:latin typeface="+mn-ea"/>
            </a:endParaRPr>
          </a:p>
          <a:p>
            <a:pPr marL="0" marR="0" lvl="2" indent="0" algn="l" defTabSz="914190" rtl="0" eaLnBrk="1" fontAlgn="auto" latinLnBrk="0" hangingPunct="1">
              <a:lnSpc>
                <a:spcPct val="100000"/>
              </a:lnSpc>
              <a:spcBef>
                <a:spcPts val="0"/>
              </a:spcBef>
              <a:spcAft>
                <a:spcPts val="0"/>
              </a:spcAft>
              <a:buClrTx/>
              <a:buSzTx/>
              <a:buFontTx/>
              <a:buNone/>
              <a:tabLst/>
              <a:defRPr/>
            </a:pPr>
            <a:endParaRPr lang="en-US" altLang="zh-CN" sz="1000" dirty="0" smtClean="0">
              <a:latin typeface="+mn-ea"/>
            </a:endParaRPr>
          </a:p>
          <a:p>
            <a:r>
              <a:rPr lang="zh-CN" altLang="en-US" sz="1000" dirty="0" smtClean="0">
                <a:latin typeface="+mn-ea"/>
              </a:rPr>
              <a:t>循环神经网络（</a:t>
            </a:r>
            <a:r>
              <a:rPr lang="en-US" altLang="zh-CN" sz="1000" dirty="0" smtClean="0">
                <a:latin typeface="+mn-ea"/>
              </a:rPr>
              <a:t>LSTM</a:t>
            </a:r>
            <a:r>
              <a:rPr lang="zh-CN" altLang="en-US" sz="1000" dirty="0" smtClean="0">
                <a:latin typeface="+mn-ea"/>
              </a:rPr>
              <a:t>）：</a:t>
            </a:r>
            <a:r>
              <a:rPr lang="en-US" altLang="zh-CN" sz="1000" dirty="0" smtClean="0">
                <a:latin typeface="+mn-ea"/>
              </a:rPr>
              <a:t>LSTM</a:t>
            </a:r>
            <a:r>
              <a:rPr lang="zh-CN" altLang="en-US" sz="1000" dirty="0" smtClean="0">
                <a:latin typeface="+mn-ea"/>
              </a:rPr>
              <a:t>是</a:t>
            </a:r>
            <a:r>
              <a:rPr lang="zh-CN" altLang="en-US" dirty="0" smtClean="0"/>
              <a:t>在时间上传递的神经网络，网络的深度就是时间的长度。该神经网络是专门用来处理</a:t>
            </a:r>
            <a:r>
              <a:rPr lang="zh-CN" altLang="en-US" b="1" dirty="0" smtClean="0"/>
              <a:t>时间序列</a:t>
            </a:r>
            <a:r>
              <a:rPr lang="zh-CN" altLang="en-US" dirty="0" smtClean="0"/>
              <a:t>问题的，能够提取时间序列的信息。神经元在这个时刻的输出可以直接影响下一个时间点的输入，因此该神经网络能够处理时间序列方面的问题。同时，</a:t>
            </a:r>
            <a:r>
              <a:rPr lang="en-US" altLang="zh-CN" dirty="0" smtClean="0"/>
              <a:t>LSTM</a:t>
            </a:r>
            <a:r>
              <a:rPr lang="zh-CN" altLang="en-US" dirty="0" smtClean="0"/>
              <a:t>引入了忘记门、输入门、输出门等来学习对较长序列的学习。</a:t>
            </a:r>
          </a:p>
          <a:p>
            <a:pPr marL="0" marR="0" lvl="2" indent="0" algn="l" defTabSz="914190" rtl="0" eaLnBrk="1" fontAlgn="auto" latinLnBrk="0" hangingPunct="1">
              <a:lnSpc>
                <a:spcPct val="100000"/>
              </a:lnSpc>
              <a:spcBef>
                <a:spcPts val="0"/>
              </a:spcBef>
              <a:spcAft>
                <a:spcPts val="0"/>
              </a:spcAft>
              <a:buClrTx/>
              <a:buSzTx/>
              <a:buFontTx/>
              <a:buNone/>
              <a:tabLst/>
              <a:defRPr/>
            </a:pPr>
            <a:endParaRPr lang="en-US" altLang="zh-CN" sz="1000" dirty="0" smtClean="0">
              <a:latin typeface="+mn-ea"/>
            </a:endParaRPr>
          </a:p>
          <a:p>
            <a:pPr marL="0" marR="0" lvl="2" indent="0" algn="l" defTabSz="914190" rtl="0" eaLnBrk="1" fontAlgn="auto" latinLnBrk="0" hangingPunct="1">
              <a:lnSpc>
                <a:spcPct val="100000"/>
              </a:lnSpc>
              <a:spcBef>
                <a:spcPts val="0"/>
              </a:spcBef>
              <a:spcAft>
                <a:spcPts val="0"/>
              </a:spcAft>
              <a:buClrTx/>
              <a:buSzTx/>
              <a:buFontTx/>
              <a:buNone/>
              <a:tabLst/>
              <a:defRPr/>
            </a:pPr>
            <a:endParaRPr lang="en-US" altLang="zh-CN" sz="1000" dirty="0" smtClean="0">
              <a:latin typeface="+mn-ea"/>
            </a:endParaRPr>
          </a:p>
          <a:p>
            <a:endParaRPr lang="zh-CN" altLang="en-US" dirty="0"/>
          </a:p>
        </p:txBody>
      </p:sp>
      <p:sp>
        <p:nvSpPr>
          <p:cNvPr id="4" name="Slide Number Placeholder 3"/>
          <p:cNvSpPr>
            <a:spLocks noGrp="1"/>
          </p:cNvSpPr>
          <p:nvPr>
            <p:ph type="sldNum" sz="quarter" idx="10"/>
          </p:nvPr>
        </p:nvSpPr>
        <p:spPr/>
        <p:txBody>
          <a:bodyPr/>
          <a:lstStyle/>
          <a:p>
            <a:fld id="{485FB071-0567-4362-9B6A-FD23D2788E2F}" type="slidenum">
              <a:rPr lang="zh-CN" altLang="en-US" smtClean="0"/>
              <a:pPr/>
              <a:t>27</a:t>
            </a:fld>
            <a:endParaRPr lang="zh-CN" altLang="en-US"/>
          </a:p>
        </p:txBody>
      </p:sp>
    </p:spTree>
    <p:extLst>
      <p:ext uri="{BB962C8B-B14F-4D97-AF65-F5344CB8AC3E}">
        <p14:creationId xmlns:p14="http://schemas.microsoft.com/office/powerpoint/2010/main" val="38162839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485FB071-0567-4362-9B6A-FD23D2788E2F}" type="slidenum">
              <a:rPr lang="zh-CN" altLang="en-US" smtClean="0"/>
              <a:pPr/>
              <a:t>28</a:t>
            </a:fld>
            <a:endParaRPr lang="zh-CN" altLang="en-US"/>
          </a:p>
        </p:txBody>
      </p:sp>
    </p:spTree>
    <p:extLst>
      <p:ext uri="{BB962C8B-B14F-4D97-AF65-F5344CB8AC3E}">
        <p14:creationId xmlns:p14="http://schemas.microsoft.com/office/powerpoint/2010/main" val="1739423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485FB071-0567-4362-9B6A-FD23D2788E2F}" type="slidenum">
              <a:rPr lang="zh-CN" altLang="en-US" smtClean="0"/>
              <a:pPr/>
              <a:t>29</a:t>
            </a:fld>
            <a:endParaRPr lang="zh-CN" altLang="en-US"/>
          </a:p>
        </p:txBody>
      </p:sp>
    </p:spTree>
    <p:extLst>
      <p:ext uri="{BB962C8B-B14F-4D97-AF65-F5344CB8AC3E}">
        <p14:creationId xmlns:p14="http://schemas.microsoft.com/office/powerpoint/2010/main" val="10946854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sz="1200" b="0" i="0" kern="1200" dirty="0" smtClean="0">
                <a:solidFill>
                  <a:schemeClr val="tx1"/>
                </a:solidFill>
                <a:effectLst/>
                <a:latin typeface="+mn-lt"/>
                <a:ea typeface="+mn-ea"/>
                <a:cs typeface="+mn-cs"/>
              </a:rPr>
              <a:t>多层神经网络由输入层，输出层和</a:t>
            </a:r>
            <a:r>
              <a:rPr lang="en-US" altLang="zh-CN" sz="1200" b="0" i="0" kern="1200" dirty="0" smtClean="0">
                <a:solidFill>
                  <a:schemeClr val="tx1"/>
                </a:solidFill>
                <a:effectLst/>
                <a:latin typeface="+mn-lt"/>
                <a:ea typeface="+mn-ea"/>
                <a:cs typeface="+mn-cs"/>
              </a:rPr>
              <a:t>1~</a:t>
            </a:r>
            <a:r>
              <a:rPr lang="zh-CN" altLang="en-US" sz="1200" b="0" i="0" kern="1200" dirty="0" smtClean="0">
                <a:solidFill>
                  <a:schemeClr val="tx1"/>
                </a:solidFill>
                <a:effectLst/>
                <a:latin typeface="+mn-lt"/>
                <a:ea typeface="+mn-ea"/>
                <a:cs typeface="+mn-cs"/>
              </a:rPr>
              <a:t>多个隐含层组成。</a:t>
            </a:r>
            <a:endParaRPr lang="en-US" altLang="zh-CN" sz="1200" b="0" i="0" kern="1200" dirty="0" smtClean="0">
              <a:solidFill>
                <a:schemeClr val="tx1"/>
              </a:solidFill>
              <a:effectLst/>
              <a:latin typeface="+mn-lt"/>
              <a:ea typeface="+mn-ea"/>
              <a:cs typeface="+mn-cs"/>
            </a:endParaRPr>
          </a:p>
          <a:p>
            <a:r>
              <a:rPr lang="zh-CN" altLang="en-US" sz="1200" b="0" i="0" kern="1200" dirty="0" smtClean="0">
                <a:solidFill>
                  <a:schemeClr val="tx1"/>
                </a:solidFill>
                <a:effectLst/>
                <a:latin typeface="+mn-lt"/>
                <a:ea typeface="+mn-ea"/>
                <a:cs typeface="+mn-cs"/>
              </a:rPr>
              <a:t>在多层神经网络中接受信号的层为</a:t>
            </a:r>
            <a:r>
              <a:rPr lang="zh-CN" altLang="en-US" sz="1200" b="0" i="0" u="sng" kern="1200" dirty="0" smtClean="0">
                <a:solidFill>
                  <a:schemeClr val="tx1"/>
                </a:solidFill>
                <a:effectLst/>
                <a:latin typeface="+mn-lt"/>
                <a:ea typeface="+mn-ea"/>
                <a:cs typeface="+mn-cs"/>
                <a:hlinkClick r:id="rId3"/>
              </a:rPr>
              <a:t>输入层</a:t>
            </a:r>
            <a:r>
              <a:rPr lang="zh-CN" altLang="en-US" sz="1200" b="0" i="0" u="sng" kern="1200" dirty="0" smtClean="0">
                <a:solidFill>
                  <a:schemeClr val="tx1"/>
                </a:solidFill>
                <a:effectLst/>
                <a:latin typeface="+mn-lt"/>
                <a:ea typeface="+mn-ea"/>
                <a:cs typeface="+mn-cs"/>
              </a:rPr>
              <a:t>，这里主要是图片信号</a:t>
            </a:r>
            <a:endParaRPr lang="en-US" altLang="zh-CN" sz="1200" b="0" i="0" u="sng" kern="1200" dirty="0" smtClean="0">
              <a:solidFill>
                <a:schemeClr val="tx1"/>
              </a:solidFill>
              <a:effectLst/>
              <a:latin typeface="+mn-lt"/>
              <a:ea typeface="+mn-ea"/>
              <a:cs typeface="+mn-cs"/>
            </a:endParaRPr>
          </a:p>
          <a:p>
            <a:r>
              <a:rPr lang="zh-CN" altLang="en-US" sz="1200" b="0" i="0" kern="1200" dirty="0" smtClean="0">
                <a:solidFill>
                  <a:schemeClr val="tx1"/>
                </a:solidFill>
                <a:effectLst/>
                <a:latin typeface="+mn-lt"/>
                <a:ea typeface="+mn-ea"/>
                <a:cs typeface="+mn-cs"/>
              </a:rPr>
              <a:t>输出信号的层为</a:t>
            </a:r>
            <a:r>
              <a:rPr lang="zh-CN" altLang="en-US" sz="1200" b="0" i="0" u="sng" kern="1200" dirty="0" smtClean="0">
                <a:solidFill>
                  <a:schemeClr val="tx1"/>
                </a:solidFill>
                <a:effectLst/>
                <a:latin typeface="+mn-lt"/>
                <a:ea typeface="+mn-ea"/>
                <a:cs typeface="+mn-cs"/>
                <a:hlinkClick r:id="rId4"/>
              </a:rPr>
              <a:t>输出层</a:t>
            </a:r>
            <a:r>
              <a:rPr lang="zh-CN" altLang="en-US" sz="1200" b="0" i="0" u="sng" kern="1200" dirty="0" smtClean="0">
                <a:solidFill>
                  <a:schemeClr val="tx1"/>
                </a:solidFill>
                <a:effectLst/>
                <a:latin typeface="+mn-lt"/>
                <a:ea typeface="+mn-ea"/>
                <a:cs typeface="+mn-cs"/>
              </a:rPr>
              <a:t>，这里主要是预测结果的标签（无对流过程、局地对流过程、大尺度天气系统、台风）</a:t>
            </a:r>
            <a:endParaRPr lang="en-US" altLang="zh-CN" sz="1200" b="0" i="0" u="sng" kern="1200" dirty="0" smtClean="0">
              <a:solidFill>
                <a:schemeClr val="tx1"/>
              </a:solidFill>
              <a:effectLst/>
              <a:latin typeface="+mn-lt"/>
              <a:ea typeface="+mn-ea"/>
              <a:cs typeface="+mn-cs"/>
            </a:endParaRPr>
          </a:p>
          <a:p>
            <a:r>
              <a:rPr lang="zh-CN" altLang="en-US" sz="1200" b="0" i="0" kern="1200" dirty="0" smtClean="0">
                <a:solidFill>
                  <a:schemeClr val="tx1"/>
                </a:solidFill>
                <a:effectLst/>
                <a:latin typeface="+mn-lt"/>
                <a:ea typeface="+mn-ea"/>
                <a:cs typeface="+mn-cs"/>
              </a:rPr>
              <a:t>在输入和输出层之间传递和转变信号的层为隐层。</a:t>
            </a:r>
            <a:endParaRPr lang="en-US" altLang="zh-CN" sz="1200" b="0" i="0" kern="1200" dirty="0" smtClean="0">
              <a:solidFill>
                <a:schemeClr val="tx1"/>
              </a:solidFill>
              <a:effectLst/>
              <a:latin typeface="+mn-lt"/>
              <a:ea typeface="+mn-ea"/>
              <a:cs typeface="+mn-cs"/>
            </a:endParaRPr>
          </a:p>
          <a:p>
            <a:pPr marL="0" marR="0" indent="0" algn="l" defTabSz="914190" rtl="0" eaLnBrk="1" fontAlgn="auto" latinLnBrk="0" hangingPunct="1">
              <a:lnSpc>
                <a:spcPct val="100000"/>
              </a:lnSpc>
              <a:spcBef>
                <a:spcPts val="0"/>
              </a:spcBef>
              <a:spcAft>
                <a:spcPts val="0"/>
              </a:spcAft>
              <a:buClrTx/>
              <a:buSzTx/>
              <a:buFontTx/>
              <a:buNone/>
              <a:tabLst/>
              <a:defRPr/>
            </a:pPr>
            <a:r>
              <a:rPr lang="zh-CN" altLang="en-US" sz="1200" b="0" i="0" kern="1200" dirty="0" smtClean="0">
                <a:solidFill>
                  <a:schemeClr val="tx1"/>
                </a:solidFill>
                <a:effectLst/>
                <a:latin typeface="+mn-lt"/>
                <a:ea typeface="+mn-ea"/>
                <a:cs typeface="+mn-cs"/>
              </a:rPr>
              <a:t>隐层主要负责输入层和输出层之间的信号传递和转变。</a:t>
            </a:r>
            <a:endParaRPr lang="en-US" altLang="zh-CN" sz="1200" b="0" i="0" kern="1200" dirty="0" smtClean="0">
              <a:solidFill>
                <a:schemeClr val="tx1"/>
              </a:solidFill>
              <a:effectLst/>
              <a:latin typeface="+mn-lt"/>
              <a:ea typeface="+mn-ea"/>
              <a:cs typeface="+mn-cs"/>
            </a:endParaRPr>
          </a:p>
          <a:p>
            <a:pPr marL="0" marR="0" indent="0" algn="l" defTabSz="914190" rtl="0" eaLnBrk="1" fontAlgn="auto" latinLnBrk="0" hangingPunct="1">
              <a:lnSpc>
                <a:spcPct val="100000"/>
              </a:lnSpc>
              <a:spcBef>
                <a:spcPts val="0"/>
              </a:spcBef>
              <a:spcAft>
                <a:spcPts val="0"/>
              </a:spcAft>
              <a:buClrTx/>
              <a:buSzTx/>
              <a:buFontTx/>
              <a:buNone/>
              <a:tabLst/>
              <a:defRPr/>
            </a:pPr>
            <a:r>
              <a:rPr lang="zh-CN" altLang="en-US" sz="1200" b="0" i="0" kern="1200" dirty="0" smtClean="0">
                <a:solidFill>
                  <a:schemeClr val="tx1"/>
                </a:solidFill>
                <a:effectLst/>
                <a:latin typeface="+mn-lt"/>
                <a:ea typeface="+mn-ea"/>
                <a:cs typeface="+mn-cs"/>
              </a:rPr>
              <a:t>转变是指：隐层能够将输入层（低层）线性不可分的结果转变为输出层（高层）线性可分的结果。</a:t>
            </a:r>
            <a:endParaRPr lang="en-US" altLang="zh-CN" sz="1200" b="0" i="0" kern="1200" dirty="0" smtClean="0">
              <a:solidFill>
                <a:schemeClr val="tx1"/>
              </a:solidFill>
              <a:effectLst/>
              <a:latin typeface="+mn-lt"/>
              <a:ea typeface="+mn-ea"/>
              <a:cs typeface="+mn-cs"/>
            </a:endParaRPr>
          </a:p>
          <a:p>
            <a:pPr marL="0" marR="0" indent="0" algn="l" defTabSz="914190" rtl="0" eaLnBrk="1" fontAlgn="auto" latinLnBrk="0" hangingPunct="1">
              <a:lnSpc>
                <a:spcPct val="100000"/>
              </a:lnSpc>
              <a:spcBef>
                <a:spcPts val="0"/>
              </a:spcBef>
              <a:spcAft>
                <a:spcPts val="0"/>
              </a:spcAft>
              <a:buClrTx/>
              <a:buSzTx/>
              <a:buFontTx/>
              <a:buNone/>
              <a:tabLst/>
              <a:defRPr/>
            </a:pPr>
            <a:r>
              <a:rPr lang="zh-CN" altLang="en-US" sz="1200" b="0" i="0" kern="1200" dirty="0" smtClean="0">
                <a:solidFill>
                  <a:schemeClr val="tx1"/>
                </a:solidFill>
                <a:effectLst/>
                <a:latin typeface="+mn-lt"/>
                <a:ea typeface="+mn-ea"/>
                <a:cs typeface="+mn-cs"/>
              </a:rPr>
              <a:t>传递是指：其能够将输入层的图片信息传递给输出层，并将输出层提供的误差结果反向传播给输入层。</a:t>
            </a:r>
            <a:endParaRPr lang="en-US" altLang="zh-CN" sz="1200" b="0" i="0" kern="1200" dirty="0" smtClean="0">
              <a:solidFill>
                <a:schemeClr val="tx1"/>
              </a:solidFill>
              <a:effectLst/>
              <a:latin typeface="+mn-lt"/>
              <a:ea typeface="+mn-ea"/>
              <a:cs typeface="+mn-cs"/>
            </a:endParaRPr>
          </a:p>
          <a:p>
            <a:pPr marL="0" marR="0" indent="0" algn="l" defTabSz="914190" rtl="0" eaLnBrk="1" fontAlgn="auto" latinLnBrk="0" hangingPunct="1">
              <a:lnSpc>
                <a:spcPct val="100000"/>
              </a:lnSpc>
              <a:spcBef>
                <a:spcPts val="0"/>
              </a:spcBef>
              <a:spcAft>
                <a:spcPts val="0"/>
              </a:spcAft>
              <a:buClrTx/>
              <a:buSzTx/>
              <a:buFontTx/>
              <a:buNone/>
              <a:tabLst/>
              <a:defRPr/>
            </a:pPr>
            <a:endParaRPr lang="en-US" altLang="zh-CN"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85FB071-0567-4362-9B6A-FD23D2788E2F}" type="slidenum">
              <a:rPr lang="zh-CN" altLang="en-US" smtClean="0"/>
              <a:pPr/>
              <a:t>30</a:t>
            </a:fld>
            <a:endParaRPr lang="zh-CN" altLang="en-US"/>
          </a:p>
        </p:txBody>
      </p:sp>
    </p:spTree>
    <p:extLst>
      <p:ext uri="{BB962C8B-B14F-4D97-AF65-F5344CB8AC3E}">
        <p14:creationId xmlns:p14="http://schemas.microsoft.com/office/powerpoint/2010/main" val="35532280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90" rtl="0" eaLnBrk="1" fontAlgn="auto" latinLnBrk="0" hangingPunct="1">
              <a:lnSpc>
                <a:spcPct val="100000"/>
              </a:lnSpc>
              <a:spcBef>
                <a:spcPts val="0"/>
              </a:spcBef>
              <a:spcAft>
                <a:spcPts val="0"/>
              </a:spcAft>
              <a:buClrTx/>
              <a:buSzTx/>
              <a:buFontTx/>
              <a:buNone/>
              <a:tabLst/>
              <a:defRPr/>
            </a:pPr>
            <a:r>
              <a:rPr lang="zh-CN" altLang="en-US" dirty="0" smtClean="0"/>
              <a:t>深度学习的结果只能揭示区域和预测目标的相关性，而不能解释其发生的因果性</a:t>
            </a:r>
            <a:endParaRPr lang="en-US" altLang="zh-CN" dirty="0" smtClean="0"/>
          </a:p>
          <a:p>
            <a:endParaRPr lang="en-US" altLang="zh-CN" dirty="0" smtClean="0"/>
          </a:p>
          <a:p>
            <a:r>
              <a:rPr lang="en-US" altLang="zh-CN" sz="1200" b="0" i="0" kern="1200" dirty="0" err="1" smtClean="0">
                <a:solidFill>
                  <a:schemeClr val="tx1"/>
                </a:solidFill>
                <a:effectLst/>
                <a:latin typeface="+mn-lt"/>
                <a:ea typeface="+mn-ea"/>
                <a:cs typeface="+mn-cs"/>
              </a:rPr>
              <a:t>Softmax</a:t>
            </a:r>
            <a:r>
              <a:rPr lang="zh-CN" altLang="en-US" sz="1200" b="0" i="0" kern="1200" dirty="0" smtClean="0">
                <a:solidFill>
                  <a:schemeClr val="tx1"/>
                </a:solidFill>
                <a:effectLst/>
                <a:latin typeface="+mn-lt"/>
                <a:ea typeface="+mn-ea"/>
                <a:cs typeface="+mn-cs"/>
              </a:rPr>
              <a:t>回归模型，该模型是</a:t>
            </a:r>
            <a:r>
              <a:rPr lang="en-US" altLang="zh-CN" sz="1200" b="0" i="0" kern="1200" dirty="0" smtClean="0">
                <a:solidFill>
                  <a:schemeClr val="tx1"/>
                </a:solidFill>
                <a:effectLst/>
                <a:latin typeface="+mn-lt"/>
                <a:ea typeface="+mn-ea"/>
                <a:cs typeface="+mn-cs"/>
              </a:rPr>
              <a:t>logistic</a:t>
            </a:r>
            <a:r>
              <a:rPr lang="zh-CN" altLang="en-US" sz="1200" b="0" i="0" kern="1200" dirty="0" smtClean="0">
                <a:solidFill>
                  <a:schemeClr val="tx1"/>
                </a:solidFill>
                <a:effectLst/>
                <a:latin typeface="+mn-lt"/>
                <a:ea typeface="+mn-ea"/>
                <a:cs typeface="+mn-cs"/>
              </a:rPr>
              <a:t>回归模型在多分类问题上的推广。相比训练多个</a:t>
            </a:r>
            <a:r>
              <a:rPr lang="en-US" altLang="zh-CN" sz="1200" b="0" i="0" kern="1200" dirty="0" smtClean="0">
                <a:solidFill>
                  <a:schemeClr val="tx1"/>
                </a:solidFill>
                <a:effectLst/>
                <a:latin typeface="+mn-lt"/>
                <a:ea typeface="+mn-ea"/>
                <a:cs typeface="+mn-cs"/>
              </a:rPr>
              <a:t>logistic</a:t>
            </a:r>
            <a:r>
              <a:rPr lang="zh-CN" altLang="en-US" sz="1200" b="0" i="0" kern="1200" dirty="0" smtClean="0">
                <a:solidFill>
                  <a:schemeClr val="tx1"/>
                </a:solidFill>
                <a:effectLst/>
                <a:latin typeface="+mn-lt"/>
                <a:ea typeface="+mn-ea"/>
                <a:cs typeface="+mn-cs"/>
              </a:rPr>
              <a:t>回归来做多分类，</a:t>
            </a:r>
            <a:r>
              <a:rPr lang="en-US" altLang="zh-CN" sz="1200" b="0" i="0" kern="1200" dirty="0" err="1" smtClean="0">
                <a:solidFill>
                  <a:schemeClr val="tx1"/>
                </a:solidFill>
                <a:effectLst/>
                <a:latin typeface="+mn-lt"/>
                <a:ea typeface="+mn-ea"/>
                <a:cs typeface="+mn-cs"/>
              </a:rPr>
              <a:t>softmax</a:t>
            </a:r>
            <a:r>
              <a:rPr lang="zh-CN" altLang="en-US" sz="1200" b="0" i="0" kern="1200" dirty="0" smtClean="0">
                <a:solidFill>
                  <a:schemeClr val="tx1"/>
                </a:solidFill>
                <a:effectLst/>
                <a:latin typeface="+mn-lt"/>
                <a:ea typeface="+mn-ea"/>
                <a:cs typeface="+mn-cs"/>
              </a:rPr>
              <a:t>回归更适合类别间是互斥的。</a:t>
            </a:r>
            <a:endParaRPr lang="en-US" altLang="zh-CN" sz="1200" b="0" i="0" kern="1200" dirty="0" smtClean="0">
              <a:solidFill>
                <a:schemeClr val="tx1"/>
              </a:solidFill>
              <a:effectLst/>
              <a:latin typeface="+mn-lt"/>
              <a:ea typeface="+mn-ea"/>
              <a:cs typeface="+mn-cs"/>
            </a:endParaRPr>
          </a:p>
          <a:p>
            <a:r>
              <a:rPr lang="zh-CN" altLang="en-US" sz="1200" b="0" i="0" kern="1200" dirty="0" smtClean="0">
                <a:solidFill>
                  <a:schemeClr val="tx1"/>
                </a:solidFill>
                <a:effectLst/>
                <a:latin typeface="+mn-lt"/>
                <a:ea typeface="+mn-ea"/>
                <a:cs typeface="+mn-cs"/>
              </a:rPr>
              <a:t>简单理解，可以把</a:t>
            </a:r>
            <a:r>
              <a:rPr lang="en-US" altLang="zh-CN" sz="1200" b="0" i="0" kern="1200" dirty="0" err="1" smtClean="0">
                <a:solidFill>
                  <a:schemeClr val="tx1"/>
                </a:solidFill>
                <a:effectLst/>
                <a:latin typeface="+mn-lt"/>
                <a:ea typeface="+mn-ea"/>
                <a:cs typeface="+mn-cs"/>
              </a:rPr>
              <a:t>Softmax</a:t>
            </a:r>
            <a:r>
              <a:rPr lang="zh-CN" altLang="en-US" sz="1200" b="0" i="0" kern="1200" dirty="0" smtClean="0">
                <a:solidFill>
                  <a:schemeClr val="tx1"/>
                </a:solidFill>
                <a:effectLst/>
                <a:latin typeface="+mn-lt"/>
                <a:ea typeface="+mn-ea"/>
                <a:cs typeface="+mn-cs"/>
              </a:rPr>
              <a:t>回归模型看做是一个包括输入</a:t>
            </a:r>
            <a:r>
              <a:rPr lang="en-US" altLang="zh-CN" sz="1200" b="0" i="0" kern="1200" dirty="0" smtClean="0">
                <a:solidFill>
                  <a:schemeClr val="tx1"/>
                </a:solidFill>
                <a:effectLst/>
                <a:latin typeface="+mn-lt"/>
                <a:ea typeface="+mn-ea"/>
                <a:cs typeface="+mn-cs"/>
              </a:rPr>
              <a:t>x</a:t>
            </a:r>
            <a:r>
              <a:rPr lang="zh-CN" altLang="en-US" sz="1200" b="0" i="0" kern="1200" dirty="0" smtClean="0">
                <a:solidFill>
                  <a:schemeClr val="tx1"/>
                </a:solidFill>
                <a:effectLst/>
                <a:latin typeface="+mn-lt"/>
                <a:ea typeface="+mn-ea"/>
                <a:cs typeface="+mn-cs"/>
              </a:rPr>
              <a:t>，权重</a:t>
            </a:r>
            <a:r>
              <a:rPr lang="en-US" altLang="zh-CN" sz="1200" b="0" i="0" kern="1200" dirty="0" smtClean="0">
                <a:solidFill>
                  <a:schemeClr val="tx1"/>
                </a:solidFill>
                <a:effectLst/>
                <a:latin typeface="+mn-lt"/>
                <a:ea typeface="+mn-ea"/>
                <a:cs typeface="+mn-cs"/>
              </a:rPr>
              <a:t>W</a:t>
            </a:r>
            <a:r>
              <a:rPr lang="zh-CN" altLang="en-US" sz="1200" b="0" i="0" kern="1200" dirty="0" smtClean="0">
                <a:solidFill>
                  <a:schemeClr val="tx1"/>
                </a:solidFill>
                <a:effectLst/>
                <a:latin typeface="+mn-lt"/>
                <a:ea typeface="+mn-ea"/>
                <a:cs typeface="+mn-cs"/>
              </a:rPr>
              <a:t>，正则化参数</a:t>
            </a:r>
            <a:r>
              <a:rPr lang="en-US" altLang="zh-CN" sz="1200" b="0" i="0" kern="1200" dirty="0" smtClean="0">
                <a:solidFill>
                  <a:schemeClr val="tx1"/>
                </a:solidFill>
                <a:effectLst/>
                <a:latin typeface="+mn-lt"/>
                <a:ea typeface="+mn-ea"/>
                <a:cs typeface="+mn-cs"/>
              </a:rPr>
              <a:t>b</a:t>
            </a:r>
            <a:r>
              <a:rPr lang="zh-CN" altLang="en-US" sz="1200" b="0" i="0" kern="1200" dirty="0" smtClean="0">
                <a:solidFill>
                  <a:schemeClr val="tx1"/>
                </a:solidFill>
                <a:effectLst/>
                <a:latin typeface="+mn-lt"/>
                <a:ea typeface="+mn-ea"/>
                <a:cs typeface="+mn-cs"/>
              </a:rPr>
              <a:t>和输出</a:t>
            </a:r>
            <a:r>
              <a:rPr lang="en-US" altLang="zh-CN" sz="1200" b="0" i="0" kern="1200" dirty="0" smtClean="0">
                <a:solidFill>
                  <a:schemeClr val="tx1"/>
                </a:solidFill>
                <a:effectLst/>
                <a:latin typeface="+mn-lt"/>
                <a:ea typeface="+mn-ea"/>
                <a:cs typeface="+mn-cs"/>
              </a:rPr>
              <a:t>y</a:t>
            </a:r>
            <a:r>
              <a:rPr lang="zh-CN" altLang="en-US" sz="1200" b="0" i="0" kern="1200" dirty="0" smtClean="0">
                <a:solidFill>
                  <a:schemeClr val="tx1"/>
                </a:solidFill>
                <a:effectLst/>
                <a:latin typeface="+mn-lt"/>
                <a:ea typeface="+mn-ea"/>
                <a:cs typeface="+mn-cs"/>
              </a:rPr>
              <a:t>四部分组成的系统。</a:t>
            </a:r>
            <a:endParaRPr lang="en-US" altLang="zh-CN" sz="1200" b="0" i="0" kern="1200" dirty="0" smtClean="0">
              <a:solidFill>
                <a:schemeClr val="tx1"/>
              </a:solidFill>
              <a:effectLst/>
              <a:latin typeface="+mn-lt"/>
              <a:ea typeface="+mn-ea"/>
              <a:cs typeface="+mn-cs"/>
            </a:endParaRPr>
          </a:p>
          <a:p>
            <a:r>
              <a:rPr lang="zh-CN" altLang="en-US" sz="1200" b="0" i="0" kern="1200" dirty="0" smtClean="0">
                <a:solidFill>
                  <a:schemeClr val="tx1"/>
                </a:solidFill>
                <a:effectLst/>
                <a:latin typeface="+mn-lt"/>
                <a:ea typeface="+mn-ea"/>
                <a:cs typeface="+mn-cs"/>
              </a:rPr>
              <a:t>在这里的输入是图片</a:t>
            </a:r>
            <a:r>
              <a:rPr lang="en-US" altLang="zh-CN" sz="1200" b="0" i="0" kern="1200" dirty="0" smtClean="0">
                <a:solidFill>
                  <a:schemeClr val="tx1"/>
                </a:solidFill>
                <a:effectLst/>
                <a:latin typeface="+mn-lt"/>
                <a:ea typeface="+mn-ea"/>
                <a:cs typeface="+mn-cs"/>
              </a:rPr>
              <a:t>x</a:t>
            </a:r>
            <a:r>
              <a:rPr lang="zh-CN" altLang="en-US" sz="1200" b="0" i="0" kern="1200" dirty="0" smtClean="0">
                <a:solidFill>
                  <a:schemeClr val="tx1"/>
                </a:solidFill>
                <a:effectLst/>
                <a:latin typeface="+mn-lt"/>
                <a:ea typeface="+mn-ea"/>
                <a:cs typeface="+mn-cs"/>
              </a:rPr>
              <a:t>，输出是将发生对流过程的标签（</a:t>
            </a:r>
            <a:r>
              <a:rPr lang="en-US" altLang="zh-CN" sz="1200" b="0" i="0" kern="1200" dirty="0" smtClean="0">
                <a:solidFill>
                  <a:schemeClr val="tx1"/>
                </a:solidFill>
                <a:effectLst/>
                <a:latin typeface="+mn-lt"/>
                <a:ea typeface="+mn-ea"/>
                <a:cs typeface="+mn-cs"/>
              </a:rPr>
              <a:t>0</a:t>
            </a:r>
            <a:r>
              <a:rPr lang="zh-CN" altLang="en-US" sz="1200" b="0" i="0" kern="1200" dirty="0" smtClean="0">
                <a:solidFill>
                  <a:schemeClr val="tx1"/>
                </a:solidFill>
                <a:effectLst/>
                <a:latin typeface="+mn-lt"/>
                <a:ea typeface="+mn-ea"/>
                <a:cs typeface="+mn-cs"/>
              </a:rPr>
              <a:t>代表无对流过程，</a:t>
            </a:r>
            <a:r>
              <a:rPr lang="en-US" altLang="zh-CN" sz="1200" b="0" i="0" kern="1200" dirty="0" smtClean="0">
                <a:solidFill>
                  <a:schemeClr val="tx1"/>
                </a:solidFill>
                <a:effectLst/>
                <a:latin typeface="+mn-lt"/>
                <a:ea typeface="+mn-ea"/>
                <a:cs typeface="+mn-cs"/>
              </a:rPr>
              <a:t>1</a:t>
            </a:r>
            <a:r>
              <a:rPr lang="zh-CN" altLang="en-US" sz="1200" b="0" i="0" kern="1200" dirty="0" smtClean="0">
                <a:solidFill>
                  <a:schemeClr val="tx1"/>
                </a:solidFill>
                <a:effectLst/>
                <a:latin typeface="+mn-lt"/>
                <a:ea typeface="+mn-ea"/>
                <a:cs typeface="+mn-cs"/>
              </a:rPr>
              <a:t>代表局地对流过程，</a:t>
            </a:r>
            <a:r>
              <a:rPr lang="en-US" altLang="zh-CN" sz="1200" b="0" i="0" kern="1200" dirty="0" smtClean="0">
                <a:solidFill>
                  <a:schemeClr val="tx1"/>
                </a:solidFill>
                <a:effectLst/>
                <a:latin typeface="+mn-lt"/>
                <a:ea typeface="+mn-ea"/>
                <a:cs typeface="+mn-cs"/>
              </a:rPr>
              <a:t>2</a:t>
            </a:r>
            <a:r>
              <a:rPr lang="zh-CN" altLang="en-US" sz="1200" b="0" i="0" kern="1200" dirty="0" smtClean="0">
                <a:solidFill>
                  <a:schemeClr val="tx1"/>
                </a:solidFill>
                <a:effectLst/>
                <a:latin typeface="+mn-lt"/>
                <a:ea typeface="+mn-ea"/>
                <a:cs typeface="+mn-cs"/>
              </a:rPr>
              <a:t>代表大尺度天气系统，</a:t>
            </a:r>
            <a:r>
              <a:rPr lang="en-US" altLang="zh-CN" sz="1200" b="0" i="0" kern="1200" dirty="0" smtClean="0">
                <a:solidFill>
                  <a:schemeClr val="tx1"/>
                </a:solidFill>
                <a:effectLst/>
                <a:latin typeface="+mn-lt"/>
                <a:ea typeface="+mn-ea"/>
                <a:cs typeface="+mn-cs"/>
              </a:rPr>
              <a:t>3</a:t>
            </a:r>
            <a:r>
              <a:rPr lang="zh-CN" altLang="en-US" sz="1200" b="0" i="0" kern="1200" dirty="0" smtClean="0">
                <a:solidFill>
                  <a:schemeClr val="tx1"/>
                </a:solidFill>
                <a:effectLst/>
                <a:latin typeface="+mn-lt"/>
                <a:ea typeface="+mn-ea"/>
                <a:cs typeface="+mn-cs"/>
              </a:rPr>
              <a:t>代表台风过程）</a:t>
            </a:r>
            <a:endParaRPr lang="en-US" altLang="zh-CN" sz="1200" b="0" i="0" kern="1200" dirty="0" smtClean="0">
              <a:solidFill>
                <a:schemeClr val="tx1"/>
              </a:solidFill>
              <a:effectLst/>
              <a:latin typeface="+mn-lt"/>
              <a:ea typeface="+mn-ea"/>
              <a:cs typeface="+mn-cs"/>
            </a:endParaRPr>
          </a:p>
          <a:p>
            <a:r>
              <a:rPr lang="zh-CN" altLang="en-US" sz="1200" b="0" i="0" kern="1200" dirty="0" smtClean="0">
                <a:solidFill>
                  <a:schemeClr val="tx1"/>
                </a:solidFill>
                <a:effectLst/>
                <a:latin typeface="+mn-lt"/>
                <a:ea typeface="+mn-ea"/>
                <a:cs typeface="+mn-cs"/>
              </a:rPr>
              <a:t>其中，每一个格网对应一种输出结果具有一个权重</a:t>
            </a:r>
            <a:r>
              <a:rPr lang="en-US" altLang="zh-CN" sz="1200" b="0" i="0" kern="1200" dirty="0" smtClean="0">
                <a:solidFill>
                  <a:schemeClr val="tx1"/>
                </a:solidFill>
                <a:effectLst/>
                <a:latin typeface="+mn-lt"/>
                <a:ea typeface="+mn-ea"/>
                <a:cs typeface="+mn-cs"/>
              </a:rPr>
              <a:t>W</a:t>
            </a:r>
            <a:r>
              <a:rPr lang="zh-CN" altLang="en-US" sz="1200" b="0" i="0" kern="1200" dirty="0" smtClean="0">
                <a:solidFill>
                  <a:schemeClr val="tx1"/>
                </a:solidFill>
                <a:effectLst/>
                <a:latin typeface="+mn-lt"/>
                <a:ea typeface="+mn-ea"/>
                <a:cs typeface="+mn-cs"/>
              </a:rPr>
              <a:t>和正则化参数</a:t>
            </a:r>
            <a:r>
              <a:rPr lang="en-US" altLang="zh-CN" sz="1200" b="0" i="0" kern="1200" dirty="0" smtClean="0">
                <a:solidFill>
                  <a:schemeClr val="tx1"/>
                </a:solidFill>
                <a:effectLst/>
                <a:latin typeface="+mn-lt"/>
                <a:ea typeface="+mn-ea"/>
                <a:cs typeface="+mn-cs"/>
              </a:rPr>
              <a:t>b</a:t>
            </a:r>
            <a:r>
              <a:rPr lang="zh-CN" altLang="en-US" sz="1200" b="0" i="0" kern="1200" dirty="0" smtClean="0">
                <a:solidFill>
                  <a:schemeClr val="tx1"/>
                </a:solidFill>
                <a:effectLst/>
                <a:latin typeface="+mn-lt"/>
                <a:ea typeface="+mn-ea"/>
                <a:cs typeface="+mn-cs"/>
              </a:rPr>
              <a:t>。例如</a:t>
            </a:r>
            <a:r>
              <a:rPr lang="en-US" altLang="zh-CN" sz="1200" b="0" i="0" kern="1200" dirty="0" smtClean="0">
                <a:solidFill>
                  <a:schemeClr val="tx1"/>
                </a:solidFill>
                <a:effectLst/>
                <a:latin typeface="+mn-lt"/>
                <a:ea typeface="+mn-ea"/>
                <a:cs typeface="+mn-cs"/>
              </a:rPr>
              <a:t>y1=</a:t>
            </a:r>
            <a:r>
              <a:rPr lang="en-US" altLang="zh-CN" sz="1200" b="0" i="0" kern="1200" baseline="0" dirty="0" smtClean="0">
                <a:solidFill>
                  <a:schemeClr val="tx1"/>
                </a:solidFill>
                <a:effectLst/>
                <a:latin typeface="+mn-lt"/>
                <a:ea typeface="+mn-ea"/>
                <a:cs typeface="+mn-cs"/>
              </a:rPr>
              <a:t> x2 * </a:t>
            </a:r>
            <a:r>
              <a:rPr lang="en-US" altLang="zh-CN" sz="1200" b="0" i="0" kern="1200" dirty="0" smtClean="0">
                <a:solidFill>
                  <a:schemeClr val="tx1"/>
                </a:solidFill>
                <a:effectLst/>
                <a:latin typeface="+mn-lt"/>
                <a:ea typeface="+mn-ea"/>
                <a:cs typeface="+mn-cs"/>
              </a:rPr>
              <a:t>W1,2 + b1</a:t>
            </a:r>
          </a:p>
          <a:p>
            <a:r>
              <a:rPr lang="zh-CN" altLang="en-US" sz="1200" b="0" i="0" kern="1200" dirty="0" smtClean="0">
                <a:solidFill>
                  <a:schemeClr val="tx1"/>
                </a:solidFill>
                <a:effectLst/>
                <a:latin typeface="+mn-lt"/>
                <a:ea typeface="+mn-ea"/>
                <a:cs typeface="+mn-cs"/>
              </a:rPr>
              <a:t>右图展示了通过</a:t>
            </a:r>
            <a:r>
              <a:rPr lang="en-US" altLang="zh-CN" sz="1200" b="0" i="0" kern="1200" dirty="0" err="1" smtClean="0">
                <a:solidFill>
                  <a:schemeClr val="tx1"/>
                </a:solidFill>
                <a:effectLst/>
                <a:latin typeface="+mn-lt"/>
                <a:ea typeface="+mn-ea"/>
                <a:cs typeface="+mn-cs"/>
              </a:rPr>
              <a:t>softmax</a:t>
            </a:r>
            <a:r>
              <a:rPr lang="zh-CN" altLang="en-US" sz="1200" b="0" i="0" kern="1200" dirty="0" smtClean="0">
                <a:solidFill>
                  <a:schemeClr val="tx1"/>
                </a:solidFill>
                <a:effectLst/>
                <a:latin typeface="+mn-lt"/>
                <a:ea typeface="+mn-ea"/>
                <a:cs typeface="+mn-cs"/>
              </a:rPr>
              <a:t>回归模型完成训练后的不同输出结果的权重分布。</a:t>
            </a:r>
            <a:endParaRPr lang="zh-CN" altLang="en-US" dirty="0"/>
          </a:p>
        </p:txBody>
      </p:sp>
      <p:sp>
        <p:nvSpPr>
          <p:cNvPr id="4" name="Slide Number Placeholder 3"/>
          <p:cNvSpPr>
            <a:spLocks noGrp="1"/>
          </p:cNvSpPr>
          <p:nvPr>
            <p:ph type="sldNum" sz="quarter" idx="10"/>
          </p:nvPr>
        </p:nvSpPr>
        <p:spPr/>
        <p:txBody>
          <a:bodyPr/>
          <a:lstStyle/>
          <a:p>
            <a:fld id="{485FB071-0567-4362-9B6A-FD23D2788E2F}" type="slidenum">
              <a:rPr lang="zh-CN" altLang="en-US" smtClean="0"/>
              <a:t>31</a:t>
            </a:fld>
            <a:endParaRPr lang="zh-CN" altLang="en-US"/>
          </a:p>
        </p:txBody>
      </p:sp>
    </p:spTree>
    <p:extLst>
      <p:ext uri="{BB962C8B-B14F-4D97-AF65-F5344CB8AC3E}">
        <p14:creationId xmlns:p14="http://schemas.microsoft.com/office/powerpoint/2010/main" val="18684435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485FB071-0567-4362-9B6A-FD23D2788E2F}" type="slidenum">
              <a:rPr lang="zh-CN" altLang="en-US" smtClean="0"/>
              <a:pPr/>
              <a:t>33</a:t>
            </a:fld>
            <a:endParaRPr lang="zh-CN" altLang="en-US"/>
          </a:p>
        </p:txBody>
      </p:sp>
    </p:spTree>
    <p:extLst>
      <p:ext uri="{BB962C8B-B14F-4D97-AF65-F5344CB8AC3E}">
        <p14:creationId xmlns:p14="http://schemas.microsoft.com/office/powerpoint/2010/main" val="8853660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err="1" smtClean="0"/>
              <a:t>X_t</a:t>
            </a:r>
            <a:r>
              <a:rPr kumimoji="1" lang="zh-CN" altLang="en-US" dirty="0" smtClean="0"/>
              <a:t>为</a:t>
            </a:r>
            <a:r>
              <a:rPr kumimoji="1" lang="en-US" altLang="zh-CN" dirty="0" smtClean="0"/>
              <a:t>t</a:t>
            </a:r>
            <a:r>
              <a:rPr kumimoji="1" lang="zh-CN" altLang="en-US" dirty="0" smtClean="0"/>
              <a:t>时刻的天气输入</a:t>
            </a:r>
            <a:endParaRPr kumimoji="1" lang="en-US" altLang="zh-CN" dirty="0" smtClean="0"/>
          </a:p>
          <a:p>
            <a:r>
              <a:rPr kumimoji="1" lang="en-US" altLang="zh-CN" dirty="0" err="1" smtClean="0"/>
              <a:t>H_t</a:t>
            </a:r>
            <a:r>
              <a:rPr kumimoji="1" lang="zh-CN" altLang="en-US" dirty="0" smtClean="0"/>
              <a:t>为</a:t>
            </a:r>
            <a:r>
              <a:rPr kumimoji="1" lang="en-US" altLang="zh-CN" dirty="0" smtClean="0"/>
              <a:t>t</a:t>
            </a:r>
            <a:r>
              <a:rPr kumimoji="1" lang="zh-CN" altLang="en-US" dirty="0" smtClean="0"/>
              <a:t>时刻的卷积后的特征，为中间结果（卷积层）</a:t>
            </a:r>
            <a:endParaRPr kumimoji="1" lang="en-US" altLang="zh-CN" dirty="0" smtClean="0"/>
          </a:p>
          <a:p>
            <a:r>
              <a:rPr kumimoji="1" lang="zh-CN" altLang="en-US" dirty="0" smtClean="0"/>
              <a:t>当前时刻的</a:t>
            </a:r>
            <a:r>
              <a:rPr kumimoji="1" lang="en-US" altLang="zh-CN" dirty="0" err="1" smtClean="0"/>
              <a:t>H_t</a:t>
            </a:r>
            <a:r>
              <a:rPr kumimoji="1" lang="zh-CN" altLang="en-US" baseline="0" dirty="0" smtClean="0"/>
              <a:t>会成为下一个时刻的输入（循环层）</a:t>
            </a:r>
            <a:endParaRPr kumimoji="1" lang="en-US" altLang="zh-CN" dirty="0" smtClean="0"/>
          </a:p>
          <a:p>
            <a:r>
              <a:rPr kumimoji="1" lang="zh-CN" altLang="en-US" dirty="0" smtClean="0"/>
              <a:t>通过多层</a:t>
            </a:r>
            <a:r>
              <a:rPr kumimoji="1" lang="en-US" altLang="zh-CN" dirty="0" err="1" smtClean="0"/>
              <a:t>H_t</a:t>
            </a:r>
            <a:r>
              <a:rPr kumimoji="1" lang="en-US" altLang="zh-CN" dirty="0" smtClean="0"/>
              <a:t>(H_t^1, H_t^2</a:t>
            </a:r>
            <a:r>
              <a:rPr kumimoji="1" lang="is-IS" altLang="zh-CN" dirty="0" smtClean="0"/>
              <a:t>…</a:t>
            </a:r>
            <a:r>
              <a:rPr kumimoji="1" lang="en-US" altLang="zh-CN" dirty="0" smtClean="0"/>
              <a:t>)</a:t>
            </a:r>
            <a:r>
              <a:rPr kumimoji="1" lang="zh-CN" altLang="en-US" dirty="0" smtClean="0"/>
              <a:t>连接为多层网络（多层神经网络）</a:t>
            </a:r>
            <a:endParaRPr kumimoji="1" lang="en-US" altLang="zh-CN" dirty="0" smtClean="0"/>
          </a:p>
          <a:p>
            <a:r>
              <a:rPr kumimoji="1" lang="zh-CN" altLang="en-US" dirty="0" smtClean="0"/>
              <a:t>最终输出为</a:t>
            </a:r>
            <a:r>
              <a:rPr kumimoji="1" lang="en-US" altLang="zh-CN" dirty="0" err="1" smtClean="0"/>
              <a:t>y_t</a:t>
            </a:r>
            <a:endParaRPr kumimoji="1" lang="zh-CN" altLang="en-US" dirty="0"/>
          </a:p>
        </p:txBody>
      </p:sp>
      <p:sp>
        <p:nvSpPr>
          <p:cNvPr id="4" name="幻灯片编号占位符 3"/>
          <p:cNvSpPr>
            <a:spLocks noGrp="1"/>
          </p:cNvSpPr>
          <p:nvPr>
            <p:ph type="sldNum" sz="quarter" idx="10"/>
          </p:nvPr>
        </p:nvSpPr>
        <p:spPr/>
        <p:txBody>
          <a:bodyPr/>
          <a:lstStyle/>
          <a:p>
            <a:fld id="{485FB071-0567-4362-9B6A-FD23D2788E2F}" type="slidenum">
              <a:rPr lang="zh-CN" altLang="en-US" smtClean="0"/>
              <a:pPr/>
              <a:t>34</a:t>
            </a:fld>
            <a:endParaRPr lang="zh-CN" altLang="en-US"/>
          </a:p>
        </p:txBody>
      </p:sp>
    </p:spTree>
    <p:extLst>
      <p:ext uri="{BB962C8B-B14F-4D97-AF65-F5344CB8AC3E}">
        <p14:creationId xmlns:p14="http://schemas.microsoft.com/office/powerpoint/2010/main" val="15138321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485FB071-0567-4362-9B6A-FD23D2788E2F}" type="slidenum">
              <a:rPr lang="zh-CN" altLang="en-US" smtClean="0"/>
              <a:pPr/>
              <a:t>35</a:t>
            </a:fld>
            <a:endParaRPr lang="zh-CN" altLang="en-US"/>
          </a:p>
        </p:txBody>
      </p:sp>
    </p:spTree>
    <p:extLst>
      <p:ext uri="{BB962C8B-B14F-4D97-AF65-F5344CB8AC3E}">
        <p14:creationId xmlns:p14="http://schemas.microsoft.com/office/powerpoint/2010/main" val="350708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highlight</a:t>
            </a:r>
            <a:endParaRPr kumimoji="1" lang="zh-CN" altLang="en-US" dirty="0"/>
          </a:p>
        </p:txBody>
      </p:sp>
      <p:sp>
        <p:nvSpPr>
          <p:cNvPr id="4" name="幻灯片编号占位符 3"/>
          <p:cNvSpPr>
            <a:spLocks noGrp="1"/>
          </p:cNvSpPr>
          <p:nvPr>
            <p:ph type="sldNum" sz="quarter" idx="10"/>
          </p:nvPr>
        </p:nvSpPr>
        <p:spPr/>
        <p:txBody>
          <a:bodyPr/>
          <a:lstStyle/>
          <a:p>
            <a:fld id="{485FB071-0567-4362-9B6A-FD23D2788E2F}" type="slidenum">
              <a:rPr lang="zh-CN" altLang="en-US" smtClean="0"/>
              <a:pPr/>
              <a:t>36</a:t>
            </a:fld>
            <a:endParaRPr lang="zh-CN" altLang="en-US"/>
          </a:p>
        </p:txBody>
      </p:sp>
    </p:spTree>
    <p:extLst>
      <p:ext uri="{BB962C8B-B14F-4D97-AF65-F5344CB8AC3E}">
        <p14:creationId xmlns:p14="http://schemas.microsoft.com/office/powerpoint/2010/main" val="1311509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增强</a:t>
            </a:r>
            <a:endParaRPr kumimoji="1" lang="zh-CN" altLang="en-US" dirty="0"/>
          </a:p>
        </p:txBody>
      </p:sp>
      <p:sp>
        <p:nvSpPr>
          <p:cNvPr id="4" name="幻灯片编号占位符 3"/>
          <p:cNvSpPr>
            <a:spLocks noGrp="1"/>
          </p:cNvSpPr>
          <p:nvPr>
            <p:ph type="sldNum" sz="quarter" idx="10"/>
          </p:nvPr>
        </p:nvSpPr>
        <p:spPr/>
        <p:txBody>
          <a:bodyPr/>
          <a:lstStyle/>
          <a:p>
            <a:fld id="{485FB071-0567-4362-9B6A-FD23D2788E2F}" type="slidenum">
              <a:rPr lang="zh-CN" altLang="en-US" smtClean="0"/>
              <a:pPr/>
              <a:t>37</a:t>
            </a:fld>
            <a:endParaRPr lang="zh-CN" altLang="en-US"/>
          </a:p>
        </p:txBody>
      </p:sp>
    </p:spTree>
    <p:extLst>
      <p:ext uri="{BB962C8B-B14F-4D97-AF65-F5344CB8AC3E}">
        <p14:creationId xmlns:p14="http://schemas.microsoft.com/office/powerpoint/2010/main" val="14616061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217879" indent="-217879" defTabSz="871515">
              <a:buFontTx/>
              <a:buAutoNum type="arabicPeriod"/>
              <a:defRPr/>
            </a:pPr>
            <a:endParaRPr lang="en-GB" altLang="zh-CN" sz="1100" b="1" dirty="0">
              <a:latin typeface="Arial" pitchFamily="-106" charset="0"/>
              <a:cs typeface="Arial" pitchFamily="-106" charset="0"/>
            </a:endParaRPr>
          </a:p>
          <a:p>
            <a:pPr marL="217879" indent="-217879">
              <a:buFontTx/>
              <a:buAutoNum type="arabicPeriod"/>
              <a:defRPr/>
            </a:pPr>
            <a:endParaRPr lang="en-US" altLang="zh-CN" dirty="0" smtClean="0"/>
          </a:p>
          <a:p>
            <a:pPr marL="217879" indent="-217879">
              <a:buFontTx/>
              <a:buAutoNum type="arabicPeriod"/>
              <a:defRPr/>
            </a:pPr>
            <a:endParaRPr lang="en-US" altLang="zh-CN" dirty="0" smtClean="0"/>
          </a:p>
          <a:p>
            <a:pPr marL="217879" indent="-217879">
              <a:buFontTx/>
              <a:buAutoNum type="arabicPeriod"/>
              <a:defRPr/>
            </a:pPr>
            <a:endParaRPr lang="en-US" altLang="zh-CN" dirty="0" smtClean="0"/>
          </a:p>
          <a:p>
            <a:pPr marL="217879" indent="-217879">
              <a:buFontTx/>
              <a:buAutoNum type="arabicPeriod"/>
              <a:defRPr/>
            </a:pPr>
            <a:endParaRPr lang="en-US" altLang="zh-CN" dirty="0" smtClean="0"/>
          </a:p>
          <a:p>
            <a:pPr>
              <a:defRPr/>
            </a:pPr>
            <a:endParaRPr lang="zh-CN" altLang="en-US" dirty="0"/>
          </a:p>
        </p:txBody>
      </p:sp>
      <p:sp>
        <p:nvSpPr>
          <p:cNvPr id="4" name="Footer Placeholder 3"/>
          <p:cNvSpPr>
            <a:spLocks noGrp="1"/>
          </p:cNvSpPr>
          <p:nvPr>
            <p:ph type="ftr" sz="quarter" idx="4"/>
          </p:nvPr>
        </p:nvSpPr>
        <p:spPr/>
        <p:txBody>
          <a:bodyPr/>
          <a:lstStyle/>
          <a:p>
            <a:pPr>
              <a:defRPr/>
            </a:pPr>
            <a:r>
              <a:rPr lang="en-US" smtClean="0"/>
              <a:t>IBM Confidential</a:t>
            </a:r>
            <a:endParaRPr lang="en-US"/>
          </a:p>
        </p:txBody>
      </p:sp>
      <p:sp>
        <p:nvSpPr>
          <p:cNvPr id="20485"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CF652A3-1393-4059-A8B6-2BC12744A504}" type="slidenum">
              <a:rPr lang="en-US" altLang="zh-CN">
                <a:latin typeface="Calibri" panose="020F0502020204030204" pitchFamily="34" charset="0"/>
              </a:rPr>
              <a:pPr/>
              <a:t>42</a:t>
            </a:fld>
            <a:endParaRPr lang="en-US" altLang="zh-CN">
              <a:latin typeface="Calibri" panose="020F0502020204030204" pitchFamily="34" charset="0"/>
            </a:endParaRPr>
          </a:p>
        </p:txBody>
      </p:sp>
    </p:spTree>
    <p:extLst>
      <p:ext uri="{BB962C8B-B14F-4D97-AF65-F5344CB8AC3E}">
        <p14:creationId xmlns:p14="http://schemas.microsoft.com/office/powerpoint/2010/main" val="32153562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为什么重新研究正则表达式匹配</a:t>
            </a:r>
            <a:endParaRPr lang="en-US" altLang="zh-CN" dirty="0" smtClean="0"/>
          </a:p>
        </p:txBody>
      </p:sp>
      <p:sp>
        <p:nvSpPr>
          <p:cNvPr id="4" name="灯片编号占位符 3"/>
          <p:cNvSpPr>
            <a:spLocks noGrp="1"/>
          </p:cNvSpPr>
          <p:nvPr>
            <p:ph type="sldNum" sz="quarter" idx="10"/>
          </p:nvPr>
        </p:nvSpPr>
        <p:spPr/>
        <p:txBody>
          <a:bodyPr/>
          <a:lstStyle/>
          <a:p>
            <a:pPr>
              <a:defRPr/>
            </a:pPr>
            <a:fld id="{3D7F157C-21B6-4A4F-BDAA-CA89342D31F5}" type="slidenum">
              <a:rPr lang="zh-CN" altLang="en-US" smtClean="0"/>
              <a:pPr>
                <a:defRPr/>
              </a:pPr>
              <a:t>52</a:t>
            </a:fld>
            <a:endParaRPr lang="zh-CN" altLang="en-US"/>
          </a:p>
        </p:txBody>
      </p:sp>
    </p:spTree>
    <p:extLst>
      <p:ext uri="{BB962C8B-B14F-4D97-AF65-F5344CB8AC3E}">
        <p14:creationId xmlns:p14="http://schemas.microsoft.com/office/powerpoint/2010/main" val="6689043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为什么重新研究正则表达式匹配</a:t>
            </a:r>
            <a:endParaRPr lang="en-US" altLang="zh-CN" dirty="0" smtClean="0"/>
          </a:p>
        </p:txBody>
      </p:sp>
      <p:sp>
        <p:nvSpPr>
          <p:cNvPr id="4" name="灯片编号占位符 3"/>
          <p:cNvSpPr>
            <a:spLocks noGrp="1"/>
          </p:cNvSpPr>
          <p:nvPr>
            <p:ph type="sldNum" sz="quarter" idx="10"/>
          </p:nvPr>
        </p:nvSpPr>
        <p:spPr/>
        <p:txBody>
          <a:bodyPr/>
          <a:lstStyle/>
          <a:p>
            <a:pPr>
              <a:defRPr/>
            </a:pPr>
            <a:fld id="{3D7F157C-21B6-4A4F-BDAA-CA89342D31F5}" type="slidenum">
              <a:rPr lang="zh-CN" altLang="en-US" smtClean="0"/>
              <a:pPr>
                <a:defRPr/>
              </a:pPr>
              <a:t>53</a:t>
            </a:fld>
            <a:endParaRPr lang="zh-CN" altLang="en-US"/>
          </a:p>
        </p:txBody>
      </p:sp>
    </p:spTree>
    <p:extLst>
      <p:ext uri="{BB962C8B-B14F-4D97-AF65-F5344CB8AC3E}">
        <p14:creationId xmlns:p14="http://schemas.microsoft.com/office/powerpoint/2010/main" val="12540832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为什么重新研究正则表达式匹配</a:t>
            </a:r>
            <a:endParaRPr lang="en-US" altLang="zh-CN" dirty="0" smtClean="0"/>
          </a:p>
        </p:txBody>
      </p:sp>
      <p:sp>
        <p:nvSpPr>
          <p:cNvPr id="4" name="灯片编号占位符 3"/>
          <p:cNvSpPr>
            <a:spLocks noGrp="1"/>
          </p:cNvSpPr>
          <p:nvPr>
            <p:ph type="sldNum" sz="quarter" idx="10"/>
          </p:nvPr>
        </p:nvSpPr>
        <p:spPr/>
        <p:txBody>
          <a:bodyPr/>
          <a:lstStyle/>
          <a:p>
            <a:pPr>
              <a:defRPr/>
            </a:pPr>
            <a:fld id="{3D7F157C-21B6-4A4F-BDAA-CA89342D31F5}" type="slidenum">
              <a:rPr lang="zh-CN" altLang="en-US" smtClean="0"/>
              <a:pPr>
                <a:defRPr/>
              </a:pPr>
              <a:t>54</a:t>
            </a:fld>
            <a:endParaRPr lang="zh-CN" altLang="en-US"/>
          </a:p>
        </p:txBody>
      </p:sp>
    </p:spTree>
    <p:extLst>
      <p:ext uri="{BB962C8B-B14F-4D97-AF65-F5344CB8AC3E}">
        <p14:creationId xmlns:p14="http://schemas.microsoft.com/office/powerpoint/2010/main" val="8708639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D7F157C-21B6-4A4F-BDAA-CA89342D31F5}" type="slidenum">
              <a:rPr lang="zh-CN" altLang="en-US" smtClean="0"/>
              <a:pPr>
                <a:defRPr/>
              </a:pPr>
              <a:t>56</a:t>
            </a:fld>
            <a:endParaRPr lang="zh-CN" altLang="en-US"/>
          </a:p>
        </p:txBody>
      </p:sp>
    </p:spTree>
    <p:extLst>
      <p:ext uri="{BB962C8B-B14F-4D97-AF65-F5344CB8AC3E}">
        <p14:creationId xmlns:p14="http://schemas.microsoft.com/office/powerpoint/2010/main" val="33195063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D7F157C-21B6-4A4F-BDAA-CA89342D31F5}" type="slidenum">
              <a:rPr lang="zh-CN" altLang="en-US" smtClean="0"/>
              <a:pPr>
                <a:defRPr/>
              </a:pPr>
              <a:t>57</a:t>
            </a:fld>
            <a:endParaRPr lang="zh-CN" altLang="en-US"/>
          </a:p>
        </p:txBody>
      </p:sp>
    </p:spTree>
    <p:extLst>
      <p:ext uri="{BB962C8B-B14F-4D97-AF65-F5344CB8AC3E}">
        <p14:creationId xmlns:p14="http://schemas.microsoft.com/office/powerpoint/2010/main" val="6423971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D7F157C-21B6-4A4F-BDAA-CA89342D31F5}" type="slidenum">
              <a:rPr lang="zh-CN" altLang="en-US" smtClean="0"/>
              <a:pPr>
                <a:defRPr/>
              </a:pPr>
              <a:t>58</a:t>
            </a:fld>
            <a:endParaRPr lang="zh-CN" altLang="en-US"/>
          </a:p>
        </p:txBody>
      </p:sp>
    </p:spTree>
    <p:extLst>
      <p:ext uri="{BB962C8B-B14F-4D97-AF65-F5344CB8AC3E}">
        <p14:creationId xmlns:p14="http://schemas.microsoft.com/office/powerpoint/2010/main" val="40618393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D7F157C-21B6-4A4F-BDAA-CA89342D31F5}" type="slidenum">
              <a:rPr lang="zh-CN" altLang="en-US" smtClean="0"/>
              <a:pPr>
                <a:defRPr/>
              </a:pPr>
              <a:t>59</a:t>
            </a:fld>
            <a:endParaRPr lang="zh-CN" altLang="en-US"/>
          </a:p>
        </p:txBody>
      </p:sp>
    </p:spTree>
    <p:extLst>
      <p:ext uri="{BB962C8B-B14F-4D97-AF65-F5344CB8AC3E}">
        <p14:creationId xmlns:p14="http://schemas.microsoft.com/office/powerpoint/2010/main" val="17204840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D7F157C-21B6-4A4F-BDAA-CA89342D31F5}" type="slidenum">
              <a:rPr lang="zh-CN" altLang="en-US" smtClean="0"/>
              <a:pPr>
                <a:defRPr/>
              </a:pPr>
              <a:t>60</a:t>
            </a:fld>
            <a:endParaRPr lang="zh-CN" altLang="en-US"/>
          </a:p>
        </p:txBody>
      </p:sp>
    </p:spTree>
    <p:extLst>
      <p:ext uri="{BB962C8B-B14F-4D97-AF65-F5344CB8AC3E}">
        <p14:creationId xmlns:p14="http://schemas.microsoft.com/office/powerpoint/2010/main" val="30064201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D7F157C-21B6-4A4F-BDAA-CA89342D31F5}" type="slidenum">
              <a:rPr lang="zh-CN" altLang="en-US" smtClean="0"/>
              <a:pPr>
                <a:defRPr/>
              </a:pPr>
              <a:t>61</a:t>
            </a:fld>
            <a:endParaRPr lang="zh-CN" altLang="en-US"/>
          </a:p>
        </p:txBody>
      </p:sp>
    </p:spTree>
    <p:extLst>
      <p:ext uri="{BB962C8B-B14F-4D97-AF65-F5344CB8AC3E}">
        <p14:creationId xmlns:p14="http://schemas.microsoft.com/office/powerpoint/2010/main" val="22435556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D7F157C-21B6-4A4F-BDAA-CA89342D31F5}" type="slidenum">
              <a:rPr lang="zh-CN" altLang="en-US" smtClean="0"/>
              <a:pPr>
                <a:defRPr/>
              </a:pPr>
              <a:t>62</a:t>
            </a:fld>
            <a:endParaRPr lang="zh-CN" altLang="en-US"/>
          </a:p>
        </p:txBody>
      </p:sp>
    </p:spTree>
    <p:extLst>
      <p:ext uri="{BB962C8B-B14F-4D97-AF65-F5344CB8AC3E}">
        <p14:creationId xmlns:p14="http://schemas.microsoft.com/office/powerpoint/2010/main" val="6428043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D7F157C-21B6-4A4F-BDAA-CA89342D31F5}" type="slidenum">
              <a:rPr lang="zh-CN" altLang="en-US" smtClean="0"/>
              <a:pPr>
                <a:defRPr/>
              </a:pPr>
              <a:t>63</a:t>
            </a:fld>
            <a:endParaRPr lang="zh-CN" altLang="en-US"/>
          </a:p>
        </p:txBody>
      </p:sp>
    </p:spTree>
    <p:extLst>
      <p:ext uri="{BB962C8B-B14F-4D97-AF65-F5344CB8AC3E}">
        <p14:creationId xmlns:p14="http://schemas.microsoft.com/office/powerpoint/2010/main" val="10547667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D7F157C-21B6-4A4F-BDAA-CA89342D31F5}" type="slidenum">
              <a:rPr lang="zh-CN" altLang="en-US" smtClean="0"/>
              <a:pPr>
                <a:defRPr/>
              </a:pPr>
              <a:t>64</a:t>
            </a:fld>
            <a:endParaRPr lang="zh-CN" altLang="en-US"/>
          </a:p>
        </p:txBody>
      </p:sp>
    </p:spTree>
    <p:extLst>
      <p:ext uri="{BB962C8B-B14F-4D97-AF65-F5344CB8AC3E}">
        <p14:creationId xmlns:p14="http://schemas.microsoft.com/office/powerpoint/2010/main" val="37165292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smtClean="0">
                <a:solidFill>
                  <a:schemeClr val="tx1"/>
                </a:solidFill>
                <a:effectLst/>
                <a:latin typeface="+mn-lt"/>
                <a:ea typeface="+mn-ea"/>
                <a:cs typeface="+mn-cs"/>
              </a:rPr>
              <a:t>深度神经网络（</a:t>
            </a:r>
            <a:r>
              <a:rPr lang="en-US" altLang="zh-CN" sz="1200" b="0" i="0" kern="1200" dirty="0" smtClean="0">
                <a:solidFill>
                  <a:schemeClr val="tx1"/>
                </a:solidFill>
                <a:effectLst/>
                <a:latin typeface="+mn-lt"/>
                <a:ea typeface="+mn-ea"/>
                <a:cs typeface="+mn-cs"/>
              </a:rPr>
              <a:t>Deep Neural Networks, DNN</a:t>
            </a:r>
            <a:r>
              <a:rPr lang="zh-CN" altLang="en-US" sz="1200" b="0" i="0" kern="1200" dirty="0" smtClean="0">
                <a:solidFill>
                  <a:schemeClr val="tx1"/>
                </a:solidFill>
                <a:effectLst/>
                <a:latin typeface="+mn-lt"/>
                <a:ea typeface="+mn-ea"/>
                <a:cs typeface="+mn-cs"/>
              </a:rPr>
              <a:t>）是一种</a:t>
            </a:r>
            <a:r>
              <a:rPr lang="zh-CN" altLang="en-US" sz="1200" b="0" i="0" u="none" strike="noStrike" kern="1200" dirty="0" smtClean="0">
                <a:solidFill>
                  <a:schemeClr val="tx1"/>
                </a:solidFill>
                <a:effectLst/>
                <a:latin typeface="+mn-lt"/>
                <a:ea typeface="+mn-ea"/>
                <a:cs typeface="+mn-cs"/>
                <a:hlinkClick r:id="rId3" tooltip="判别模型"/>
              </a:rPr>
              <a:t>判别模型</a:t>
            </a:r>
            <a:r>
              <a:rPr lang="zh-CN" altLang="en-US" sz="1200" b="0" i="0" kern="1200" dirty="0" smtClean="0">
                <a:solidFill>
                  <a:schemeClr val="tx1"/>
                </a:solidFill>
                <a:effectLst/>
                <a:latin typeface="+mn-lt"/>
                <a:ea typeface="+mn-ea"/>
                <a:cs typeface="+mn-cs"/>
              </a:rPr>
              <a:t>，可以使用</a:t>
            </a:r>
            <a:r>
              <a:rPr lang="zh-CN" altLang="en-US" sz="1200" b="0" i="0" u="none" strike="noStrike" kern="1200" dirty="0" smtClean="0">
                <a:solidFill>
                  <a:schemeClr val="tx1"/>
                </a:solidFill>
                <a:effectLst/>
                <a:latin typeface="+mn-lt"/>
                <a:ea typeface="+mn-ea"/>
                <a:cs typeface="+mn-cs"/>
                <a:hlinkClick r:id="rId4" tooltip="反向传播算法"/>
              </a:rPr>
              <a:t>反向传播算法</a:t>
            </a:r>
            <a:r>
              <a:rPr lang="zh-CN" altLang="en-US" sz="1200" b="0" i="0" kern="1200" dirty="0" smtClean="0">
                <a:solidFill>
                  <a:schemeClr val="tx1"/>
                </a:solidFill>
                <a:effectLst/>
                <a:latin typeface="+mn-lt"/>
                <a:ea typeface="+mn-ea"/>
                <a:cs typeface="+mn-cs"/>
              </a:rPr>
              <a:t>进行训练。</a:t>
            </a:r>
            <a:endParaRPr lang="en-US" altLang="zh-CN" sz="1200" b="0" i="0" kern="1200" dirty="0" smtClean="0">
              <a:solidFill>
                <a:schemeClr val="tx1"/>
              </a:solidFill>
              <a:effectLst/>
              <a:latin typeface="+mn-lt"/>
              <a:ea typeface="+mn-ea"/>
              <a:cs typeface="+mn-cs"/>
            </a:endParaRPr>
          </a:p>
          <a:p>
            <a:r>
              <a:rPr lang="zh-CN" altLang="en-US" sz="1200" b="0" i="0" kern="1200" dirty="0" smtClean="0">
                <a:solidFill>
                  <a:schemeClr val="tx1"/>
                </a:solidFill>
                <a:effectLst/>
                <a:latin typeface="+mn-lt"/>
                <a:ea typeface="+mn-ea"/>
                <a:cs typeface="+mn-cs"/>
              </a:rPr>
              <a:t>深度置信网络（</a:t>
            </a:r>
            <a:r>
              <a:rPr lang="en-US" altLang="zh-CN" sz="1200" b="0" i="0" kern="1200" dirty="0" smtClean="0">
                <a:solidFill>
                  <a:schemeClr val="tx1"/>
                </a:solidFill>
                <a:effectLst/>
                <a:latin typeface="+mn-lt"/>
                <a:ea typeface="+mn-ea"/>
                <a:cs typeface="+mn-cs"/>
              </a:rPr>
              <a:t>deep belief networks</a:t>
            </a:r>
            <a:r>
              <a:rPr lang="zh-CN" altLang="en-US" sz="1200" b="0" i="0" kern="1200" dirty="0" smtClean="0">
                <a:solidFill>
                  <a:schemeClr val="tx1"/>
                </a:solidFill>
                <a:effectLst/>
                <a:latin typeface="+mn-lt"/>
                <a:ea typeface="+mn-ea"/>
                <a:cs typeface="+mn-cs"/>
              </a:rPr>
              <a:t>，</a:t>
            </a:r>
            <a:r>
              <a:rPr lang="en-US" altLang="zh-CN" sz="1200" b="0" i="0" kern="1200" dirty="0" smtClean="0">
                <a:solidFill>
                  <a:schemeClr val="tx1"/>
                </a:solidFill>
                <a:effectLst/>
                <a:latin typeface="+mn-lt"/>
                <a:ea typeface="+mn-ea"/>
                <a:cs typeface="+mn-cs"/>
              </a:rPr>
              <a:t>DBN</a:t>
            </a:r>
            <a:r>
              <a:rPr lang="zh-CN" altLang="en-US" sz="1200" b="0" i="0" kern="1200" dirty="0" smtClean="0">
                <a:solidFill>
                  <a:schemeClr val="tx1"/>
                </a:solidFill>
                <a:effectLst/>
                <a:latin typeface="+mn-lt"/>
                <a:ea typeface="+mn-ea"/>
                <a:cs typeface="+mn-cs"/>
              </a:rPr>
              <a:t>）是一种包含多层隐单元的概率</a:t>
            </a:r>
            <a:r>
              <a:rPr lang="zh-CN" altLang="en-US" sz="1200" b="0" i="0" u="none" strike="noStrike" kern="1200" dirty="0" smtClean="0">
                <a:solidFill>
                  <a:schemeClr val="tx1"/>
                </a:solidFill>
                <a:effectLst/>
                <a:latin typeface="+mn-lt"/>
                <a:ea typeface="+mn-ea"/>
                <a:cs typeface="+mn-cs"/>
                <a:hlinkClick r:id="rId5" tooltip="生成模型"/>
              </a:rPr>
              <a:t>生成模型</a:t>
            </a:r>
            <a:r>
              <a:rPr lang="zh-CN" altLang="en-US" sz="1200" b="0" i="0" kern="1200" dirty="0" smtClean="0">
                <a:solidFill>
                  <a:schemeClr val="tx1"/>
                </a:solidFill>
                <a:effectLst/>
                <a:latin typeface="+mn-lt"/>
                <a:ea typeface="+mn-ea"/>
                <a:cs typeface="+mn-cs"/>
              </a:rPr>
              <a:t>，可被视为多层简单学习模型组合而成的复合模型</a:t>
            </a:r>
            <a:endParaRPr lang="zh-CN" altLang="en-US" dirty="0"/>
          </a:p>
        </p:txBody>
      </p:sp>
      <p:sp>
        <p:nvSpPr>
          <p:cNvPr id="4" name="灯片编号占位符 3"/>
          <p:cNvSpPr>
            <a:spLocks noGrp="1"/>
          </p:cNvSpPr>
          <p:nvPr>
            <p:ph type="sldNum" sz="quarter" idx="10"/>
          </p:nvPr>
        </p:nvSpPr>
        <p:spPr/>
        <p:txBody>
          <a:bodyPr/>
          <a:lstStyle/>
          <a:p>
            <a:fld id="{485FB071-0567-4362-9B6A-FD23D2788E2F}" type="slidenum">
              <a:rPr lang="zh-CN" altLang="en-US" smtClean="0"/>
              <a:pPr/>
              <a:t>67</a:t>
            </a:fld>
            <a:endParaRPr lang="zh-CN" altLang="en-US"/>
          </a:p>
        </p:txBody>
      </p:sp>
    </p:spTree>
    <p:extLst>
      <p:ext uri="{BB962C8B-B14F-4D97-AF65-F5344CB8AC3E}">
        <p14:creationId xmlns:p14="http://schemas.microsoft.com/office/powerpoint/2010/main" val="40413470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u="none" strike="noStrike" kern="1200" dirty="0" smtClean="0">
                <a:solidFill>
                  <a:schemeClr val="tx1"/>
                </a:solidFill>
                <a:effectLst/>
                <a:latin typeface="+mn-lt"/>
                <a:ea typeface="+mn-ea"/>
                <a:cs typeface="+mn-cs"/>
                <a:hlinkClick r:id="rId3" tooltip="数据质量一直是企业的痛点,数据质量不高,分析和挖掘"/>
              </a:rPr>
              <a:t>数据质量一直是企业的痛点</a:t>
            </a:r>
            <a:r>
              <a:rPr lang="en-US" altLang="zh-CN" sz="1200" b="0" i="0" u="none" strike="noStrike" kern="1200" dirty="0" smtClean="0">
                <a:solidFill>
                  <a:schemeClr val="tx1"/>
                </a:solidFill>
                <a:effectLst/>
                <a:latin typeface="+mn-lt"/>
                <a:ea typeface="+mn-ea"/>
                <a:cs typeface="+mn-cs"/>
                <a:hlinkClick r:id="rId3" tooltip="数据质量一直是企业的痛点,数据质量不高,分析和挖掘"/>
              </a:rPr>
              <a:t>,</a:t>
            </a:r>
            <a:r>
              <a:rPr lang="zh-CN" altLang="en-US" sz="1200" b="0" i="0" u="none" strike="noStrike" kern="1200" dirty="0" smtClean="0">
                <a:solidFill>
                  <a:schemeClr val="tx1"/>
                </a:solidFill>
                <a:effectLst/>
                <a:latin typeface="+mn-lt"/>
                <a:ea typeface="+mn-ea"/>
                <a:cs typeface="+mn-cs"/>
                <a:hlinkClick r:id="rId3" tooltip="数据质量一直是企业的痛点,数据质量不高,分析和挖掘"/>
              </a:rPr>
              <a:t>数据质量不高</a:t>
            </a:r>
            <a:r>
              <a:rPr lang="en-US" altLang="zh-CN" sz="1200" b="0" i="0" u="none" strike="noStrike" kern="1200" dirty="0" smtClean="0">
                <a:solidFill>
                  <a:schemeClr val="tx1"/>
                </a:solidFill>
                <a:effectLst/>
                <a:latin typeface="+mn-lt"/>
                <a:ea typeface="+mn-ea"/>
                <a:cs typeface="+mn-cs"/>
                <a:hlinkClick r:id="rId3" tooltip="数据质量一直是企业的痛点,数据质量不高,分析和挖掘"/>
              </a:rPr>
              <a:t>,</a:t>
            </a:r>
            <a:r>
              <a:rPr lang="zh-CN" altLang="en-US" sz="1200" b="0" i="0" u="none" strike="noStrike" kern="1200" dirty="0" smtClean="0">
                <a:solidFill>
                  <a:schemeClr val="tx1"/>
                </a:solidFill>
                <a:effectLst/>
                <a:latin typeface="+mn-lt"/>
                <a:ea typeface="+mn-ea"/>
                <a:cs typeface="+mn-cs"/>
                <a:hlinkClick r:id="rId3" tooltip="数据质量一直是企业的痛点,数据质量不高,分析和挖掘"/>
              </a:rPr>
              <a:t>分析和挖掘</a:t>
            </a:r>
            <a:endParaRPr lang="zh-CN" altLang="en-US" dirty="0"/>
          </a:p>
        </p:txBody>
      </p:sp>
      <p:sp>
        <p:nvSpPr>
          <p:cNvPr id="4" name="灯片编号占位符 3"/>
          <p:cNvSpPr>
            <a:spLocks noGrp="1"/>
          </p:cNvSpPr>
          <p:nvPr>
            <p:ph type="sldNum" sz="quarter" idx="10"/>
          </p:nvPr>
        </p:nvSpPr>
        <p:spPr/>
        <p:txBody>
          <a:bodyPr/>
          <a:lstStyle/>
          <a:p>
            <a:fld id="{485FB071-0567-4362-9B6A-FD23D2788E2F}" type="slidenum">
              <a:rPr lang="zh-CN" altLang="en-US" smtClean="0"/>
              <a:pPr/>
              <a:t>69</a:t>
            </a:fld>
            <a:endParaRPr lang="zh-CN" altLang="en-US"/>
          </a:p>
        </p:txBody>
      </p:sp>
    </p:spTree>
    <p:extLst>
      <p:ext uri="{BB962C8B-B14F-4D97-AF65-F5344CB8AC3E}">
        <p14:creationId xmlns:p14="http://schemas.microsoft.com/office/powerpoint/2010/main" val="1187972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flipV="1">
            <a:off x="366713" y="1050925"/>
            <a:ext cx="11458575" cy="0"/>
          </a:xfrm>
          <a:prstGeom prst="line">
            <a:avLst/>
          </a:prstGeom>
          <a:noFill/>
          <a:ln w="9525">
            <a:solidFill>
              <a:schemeClr val="tx1"/>
            </a:solidFill>
            <a:round/>
            <a:headEnd/>
            <a:tailEnd/>
          </a:ln>
        </p:spPr>
        <p:txBody>
          <a:bodyPr lIns="108811" tIns="54405" rIns="108811" bIns="54405"/>
          <a:lstStyle/>
          <a:p>
            <a:pPr eaLnBrk="0" fontAlgn="base" hangingPunct="0">
              <a:spcBef>
                <a:spcPct val="0"/>
              </a:spcBef>
              <a:spcAft>
                <a:spcPct val="0"/>
              </a:spcAft>
              <a:defRPr/>
            </a:pPr>
            <a:endParaRPr lang="zh-CN" altLang="en-US" sz="2600">
              <a:solidFill>
                <a:srgbClr val="7889FB"/>
              </a:solidFill>
              <a:ea typeface="宋体" pitchFamily="2" charset="-122"/>
            </a:endParaRPr>
          </a:p>
        </p:txBody>
      </p:sp>
      <p:grpSp>
        <p:nvGrpSpPr>
          <p:cNvPr id="7" name="Group 21"/>
          <p:cNvGrpSpPr>
            <a:grpSpLocks/>
          </p:cNvGrpSpPr>
          <p:nvPr userDrawn="1"/>
        </p:nvGrpSpPr>
        <p:grpSpPr bwMode="auto">
          <a:xfrm>
            <a:off x="366713" y="3665538"/>
            <a:ext cx="11458575" cy="2233612"/>
            <a:chOff x="160" y="2308"/>
            <a:chExt cx="5437" cy="1399"/>
          </a:xfrm>
        </p:grpSpPr>
        <p:sp>
          <p:nvSpPr>
            <p:cNvPr id="8" name="Rectangle 22"/>
            <p:cNvSpPr>
              <a:spLocks noChangeArrowheads="1"/>
            </p:cNvSpPr>
            <p:nvPr/>
          </p:nvSpPr>
          <p:spPr bwMode="auto">
            <a:xfrm>
              <a:off x="160" y="2308"/>
              <a:ext cx="858" cy="288"/>
            </a:xfrm>
            <a:prstGeom prst="rect">
              <a:avLst/>
            </a:prstGeom>
            <a:solidFill>
              <a:srgbClr val="FEFFFE">
                <a:alpha val="4901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100">
                  <a:solidFill>
                    <a:schemeClr val="hlink"/>
                  </a:solidFill>
                  <a:latin typeface="Arial" panose="020B0604020202020204" pitchFamily="34" charset="0"/>
                  <a:ea typeface="宋体" panose="02010600030101010101" pitchFamily="2" charset="-122"/>
                </a:defRPr>
              </a:lvl1pPr>
              <a:lvl2pPr marL="742950" indent="-285750" eaLnBrk="0" hangingPunct="0">
                <a:defRPr sz="3100">
                  <a:solidFill>
                    <a:schemeClr val="hlink"/>
                  </a:solidFill>
                  <a:latin typeface="Arial" panose="020B0604020202020204" pitchFamily="34" charset="0"/>
                  <a:ea typeface="宋体" panose="02010600030101010101" pitchFamily="2" charset="-122"/>
                </a:defRPr>
              </a:lvl2pPr>
              <a:lvl3pPr marL="1143000" indent="-228600" eaLnBrk="0" hangingPunct="0">
                <a:defRPr sz="3100">
                  <a:solidFill>
                    <a:schemeClr val="hlink"/>
                  </a:solidFill>
                  <a:latin typeface="Arial" panose="020B0604020202020204" pitchFamily="34" charset="0"/>
                  <a:ea typeface="宋体" panose="02010600030101010101" pitchFamily="2" charset="-122"/>
                </a:defRPr>
              </a:lvl3pPr>
              <a:lvl4pPr marL="1600200" indent="-228600" eaLnBrk="0" hangingPunct="0">
                <a:defRPr sz="3100">
                  <a:solidFill>
                    <a:schemeClr val="hlink"/>
                  </a:solidFill>
                  <a:latin typeface="Arial" panose="020B0604020202020204" pitchFamily="34" charset="0"/>
                  <a:ea typeface="宋体" panose="02010600030101010101" pitchFamily="2" charset="-122"/>
                </a:defRPr>
              </a:lvl4pPr>
              <a:lvl5pPr marL="2057400" indent="-228600" eaLnBrk="0" hangingPunct="0">
                <a:defRPr sz="3100">
                  <a:solidFill>
                    <a:schemeClr val="hlink"/>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9pPr>
            </a:lstStyle>
            <a:p>
              <a:pPr eaLnBrk="1" fontAlgn="base" hangingPunct="1">
                <a:lnSpc>
                  <a:spcPct val="90000"/>
                </a:lnSpc>
                <a:spcBef>
                  <a:spcPct val="0"/>
                </a:spcBef>
                <a:spcAft>
                  <a:spcPct val="0"/>
                </a:spcAft>
                <a:defRPr/>
              </a:pPr>
              <a:endParaRPr lang="zh-CN" altLang="en-US" sz="2600" smtClean="0">
                <a:solidFill>
                  <a:srgbClr val="7889FB"/>
                </a:solidFill>
                <a:ea typeface="MS PGothic" panose="020B0600070205080204" pitchFamily="34" charset="-128"/>
              </a:endParaRPr>
            </a:p>
          </p:txBody>
        </p:sp>
        <p:sp>
          <p:nvSpPr>
            <p:cNvPr id="9" name="Rectangle 23"/>
            <p:cNvSpPr>
              <a:spLocks noChangeArrowheads="1"/>
            </p:cNvSpPr>
            <p:nvPr/>
          </p:nvSpPr>
          <p:spPr bwMode="auto">
            <a:xfrm>
              <a:off x="160" y="2862"/>
              <a:ext cx="858" cy="289"/>
            </a:xfrm>
            <a:prstGeom prst="rect">
              <a:avLst/>
            </a:prstGeom>
            <a:solidFill>
              <a:srgbClr val="FEFFFE">
                <a:alpha val="4901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100">
                  <a:solidFill>
                    <a:schemeClr val="hlink"/>
                  </a:solidFill>
                  <a:latin typeface="Arial" panose="020B0604020202020204" pitchFamily="34" charset="0"/>
                  <a:ea typeface="宋体" panose="02010600030101010101" pitchFamily="2" charset="-122"/>
                </a:defRPr>
              </a:lvl1pPr>
              <a:lvl2pPr marL="742950" indent="-285750" eaLnBrk="0" hangingPunct="0">
                <a:defRPr sz="3100">
                  <a:solidFill>
                    <a:schemeClr val="hlink"/>
                  </a:solidFill>
                  <a:latin typeface="Arial" panose="020B0604020202020204" pitchFamily="34" charset="0"/>
                  <a:ea typeface="宋体" panose="02010600030101010101" pitchFamily="2" charset="-122"/>
                </a:defRPr>
              </a:lvl2pPr>
              <a:lvl3pPr marL="1143000" indent="-228600" eaLnBrk="0" hangingPunct="0">
                <a:defRPr sz="3100">
                  <a:solidFill>
                    <a:schemeClr val="hlink"/>
                  </a:solidFill>
                  <a:latin typeface="Arial" panose="020B0604020202020204" pitchFamily="34" charset="0"/>
                  <a:ea typeface="宋体" panose="02010600030101010101" pitchFamily="2" charset="-122"/>
                </a:defRPr>
              </a:lvl3pPr>
              <a:lvl4pPr marL="1600200" indent="-228600" eaLnBrk="0" hangingPunct="0">
                <a:defRPr sz="3100">
                  <a:solidFill>
                    <a:schemeClr val="hlink"/>
                  </a:solidFill>
                  <a:latin typeface="Arial" panose="020B0604020202020204" pitchFamily="34" charset="0"/>
                  <a:ea typeface="宋体" panose="02010600030101010101" pitchFamily="2" charset="-122"/>
                </a:defRPr>
              </a:lvl4pPr>
              <a:lvl5pPr marL="2057400" indent="-228600" eaLnBrk="0" hangingPunct="0">
                <a:defRPr sz="3100">
                  <a:solidFill>
                    <a:schemeClr val="hlink"/>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9pPr>
            </a:lstStyle>
            <a:p>
              <a:pPr eaLnBrk="1" fontAlgn="base" hangingPunct="1">
                <a:lnSpc>
                  <a:spcPct val="90000"/>
                </a:lnSpc>
                <a:spcBef>
                  <a:spcPct val="0"/>
                </a:spcBef>
                <a:spcAft>
                  <a:spcPct val="0"/>
                </a:spcAft>
                <a:defRPr/>
              </a:pPr>
              <a:endParaRPr lang="zh-CN" altLang="en-US" sz="2600" smtClean="0">
                <a:solidFill>
                  <a:srgbClr val="7889FB"/>
                </a:solidFill>
                <a:ea typeface="MS PGothic" panose="020B0600070205080204" pitchFamily="34" charset="-128"/>
              </a:endParaRPr>
            </a:p>
          </p:txBody>
        </p:sp>
        <p:sp>
          <p:nvSpPr>
            <p:cNvPr id="10" name="Rectangle 24"/>
            <p:cNvSpPr>
              <a:spLocks noChangeArrowheads="1"/>
            </p:cNvSpPr>
            <p:nvPr/>
          </p:nvSpPr>
          <p:spPr bwMode="auto">
            <a:xfrm>
              <a:off x="160" y="3419"/>
              <a:ext cx="269" cy="288"/>
            </a:xfrm>
            <a:prstGeom prst="rect">
              <a:avLst/>
            </a:prstGeom>
            <a:solidFill>
              <a:srgbClr val="FEFFFE">
                <a:alpha val="4901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100">
                  <a:solidFill>
                    <a:schemeClr val="hlink"/>
                  </a:solidFill>
                  <a:latin typeface="Arial" panose="020B0604020202020204" pitchFamily="34" charset="0"/>
                  <a:ea typeface="宋体" panose="02010600030101010101" pitchFamily="2" charset="-122"/>
                </a:defRPr>
              </a:lvl1pPr>
              <a:lvl2pPr marL="742950" indent="-285750" eaLnBrk="0" hangingPunct="0">
                <a:defRPr sz="3100">
                  <a:solidFill>
                    <a:schemeClr val="hlink"/>
                  </a:solidFill>
                  <a:latin typeface="Arial" panose="020B0604020202020204" pitchFamily="34" charset="0"/>
                  <a:ea typeface="宋体" panose="02010600030101010101" pitchFamily="2" charset="-122"/>
                </a:defRPr>
              </a:lvl2pPr>
              <a:lvl3pPr marL="1143000" indent="-228600" eaLnBrk="0" hangingPunct="0">
                <a:defRPr sz="3100">
                  <a:solidFill>
                    <a:schemeClr val="hlink"/>
                  </a:solidFill>
                  <a:latin typeface="Arial" panose="020B0604020202020204" pitchFamily="34" charset="0"/>
                  <a:ea typeface="宋体" panose="02010600030101010101" pitchFamily="2" charset="-122"/>
                </a:defRPr>
              </a:lvl3pPr>
              <a:lvl4pPr marL="1600200" indent="-228600" eaLnBrk="0" hangingPunct="0">
                <a:defRPr sz="3100">
                  <a:solidFill>
                    <a:schemeClr val="hlink"/>
                  </a:solidFill>
                  <a:latin typeface="Arial" panose="020B0604020202020204" pitchFamily="34" charset="0"/>
                  <a:ea typeface="宋体" panose="02010600030101010101" pitchFamily="2" charset="-122"/>
                </a:defRPr>
              </a:lvl4pPr>
              <a:lvl5pPr marL="2057400" indent="-228600" eaLnBrk="0" hangingPunct="0">
                <a:defRPr sz="3100">
                  <a:solidFill>
                    <a:schemeClr val="hlink"/>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9pPr>
            </a:lstStyle>
            <a:p>
              <a:pPr eaLnBrk="1" fontAlgn="base" hangingPunct="1">
                <a:lnSpc>
                  <a:spcPct val="90000"/>
                </a:lnSpc>
                <a:spcBef>
                  <a:spcPct val="0"/>
                </a:spcBef>
                <a:spcAft>
                  <a:spcPct val="0"/>
                </a:spcAft>
                <a:defRPr/>
              </a:pPr>
              <a:endParaRPr lang="zh-CN" altLang="en-US" sz="2600" smtClean="0">
                <a:solidFill>
                  <a:srgbClr val="7889FB"/>
                </a:solidFill>
                <a:ea typeface="MS PGothic" panose="020B0600070205080204" pitchFamily="34" charset="-128"/>
              </a:endParaRPr>
            </a:p>
          </p:txBody>
        </p:sp>
        <p:sp>
          <p:nvSpPr>
            <p:cNvPr id="11" name="Rectangle 25"/>
            <p:cNvSpPr>
              <a:spLocks noChangeArrowheads="1"/>
            </p:cNvSpPr>
            <p:nvPr/>
          </p:nvSpPr>
          <p:spPr bwMode="auto">
            <a:xfrm>
              <a:off x="4739" y="2308"/>
              <a:ext cx="858" cy="288"/>
            </a:xfrm>
            <a:prstGeom prst="rect">
              <a:avLst/>
            </a:prstGeom>
            <a:solidFill>
              <a:srgbClr val="FEFFFE">
                <a:alpha val="4901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100">
                  <a:solidFill>
                    <a:schemeClr val="hlink"/>
                  </a:solidFill>
                  <a:latin typeface="Arial" panose="020B0604020202020204" pitchFamily="34" charset="0"/>
                  <a:ea typeface="宋体" panose="02010600030101010101" pitchFamily="2" charset="-122"/>
                </a:defRPr>
              </a:lvl1pPr>
              <a:lvl2pPr marL="742950" indent="-285750" eaLnBrk="0" hangingPunct="0">
                <a:defRPr sz="3100">
                  <a:solidFill>
                    <a:schemeClr val="hlink"/>
                  </a:solidFill>
                  <a:latin typeface="Arial" panose="020B0604020202020204" pitchFamily="34" charset="0"/>
                  <a:ea typeface="宋体" panose="02010600030101010101" pitchFamily="2" charset="-122"/>
                </a:defRPr>
              </a:lvl2pPr>
              <a:lvl3pPr marL="1143000" indent="-228600" eaLnBrk="0" hangingPunct="0">
                <a:defRPr sz="3100">
                  <a:solidFill>
                    <a:schemeClr val="hlink"/>
                  </a:solidFill>
                  <a:latin typeface="Arial" panose="020B0604020202020204" pitchFamily="34" charset="0"/>
                  <a:ea typeface="宋体" panose="02010600030101010101" pitchFamily="2" charset="-122"/>
                </a:defRPr>
              </a:lvl3pPr>
              <a:lvl4pPr marL="1600200" indent="-228600" eaLnBrk="0" hangingPunct="0">
                <a:defRPr sz="3100">
                  <a:solidFill>
                    <a:schemeClr val="hlink"/>
                  </a:solidFill>
                  <a:latin typeface="Arial" panose="020B0604020202020204" pitchFamily="34" charset="0"/>
                  <a:ea typeface="宋体" panose="02010600030101010101" pitchFamily="2" charset="-122"/>
                </a:defRPr>
              </a:lvl4pPr>
              <a:lvl5pPr marL="2057400" indent="-228600" eaLnBrk="0" hangingPunct="0">
                <a:defRPr sz="3100">
                  <a:solidFill>
                    <a:schemeClr val="hlink"/>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9pPr>
            </a:lstStyle>
            <a:p>
              <a:pPr eaLnBrk="1" fontAlgn="base" hangingPunct="1">
                <a:lnSpc>
                  <a:spcPct val="90000"/>
                </a:lnSpc>
                <a:spcBef>
                  <a:spcPct val="0"/>
                </a:spcBef>
                <a:spcAft>
                  <a:spcPct val="0"/>
                </a:spcAft>
                <a:defRPr/>
              </a:pPr>
              <a:endParaRPr lang="zh-CN" altLang="en-US" sz="2600" smtClean="0">
                <a:solidFill>
                  <a:srgbClr val="7889FB"/>
                </a:solidFill>
                <a:ea typeface="MS PGothic" panose="020B0600070205080204" pitchFamily="34" charset="-128"/>
              </a:endParaRPr>
            </a:p>
          </p:txBody>
        </p:sp>
        <p:sp>
          <p:nvSpPr>
            <p:cNvPr id="12" name="Rectangle 26"/>
            <p:cNvSpPr>
              <a:spLocks noChangeArrowheads="1"/>
            </p:cNvSpPr>
            <p:nvPr/>
          </p:nvSpPr>
          <p:spPr bwMode="auto">
            <a:xfrm>
              <a:off x="4739" y="2862"/>
              <a:ext cx="858" cy="289"/>
            </a:xfrm>
            <a:prstGeom prst="rect">
              <a:avLst/>
            </a:prstGeom>
            <a:solidFill>
              <a:srgbClr val="FEFFFE">
                <a:alpha val="4901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100">
                  <a:solidFill>
                    <a:schemeClr val="hlink"/>
                  </a:solidFill>
                  <a:latin typeface="Arial" panose="020B0604020202020204" pitchFamily="34" charset="0"/>
                  <a:ea typeface="宋体" panose="02010600030101010101" pitchFamily="2" charset="-122"/>
                </a:defRPr>
              </a:lvl1pPr>
              <a:lvl2pPr marL="742950" indent="-285750" eaLnBrk="0" hangingPunct="0">
                <a:defRPr sz="3100">
                  <a:solidFill>
                    <a:schemeClr val="hlink"/>
                  </a:solidFill>
                  <a:latin typeface="Arial" panose="020B0604020202020204" pitchFamily="34" charset="0"/>
                  <a:ea typeface="宋体" panose="02010600030101010101" pitchFamily="2" charset="-122"/>
                </a:defRPr>
              </a:lvl2pPr>
              <a:lvl3pPr marL="1143000" indent="-228600" eaLnBrk="0" hangingPunct="0">
                <a:defRPr sz="3100">
                  <a:solidFill>
                    <a:schemeClr val="hlink"/>
                  </a:solidFill>
                  <a:latin typeface="Arial" panose="020B0604020202020204" pitchFamily="34" charset="0"/>
                  <a:ea typeface="宋体" panose="02010600030101010101" pitchFamily="2" charset="-122"/>
                </a:defRPr>
              </a:lvl3pPr>
              <a:lvl4pPr marL="1600200" indent="-228600" eaLnBrk="0" hangingPunct="0">
                <a:defRPr sz="3100">
                  <a:solidFill>
                    <a:schemeClr val="hlink"/>
                  </a:solidFill>
                  <a:latin typeface="Arial" panose="020B0604020202020204" pitchFamily="34" charset="0"/>
                  <a:ea typeface="宋体" panose="02010600030101010101" pitchFamily="2" charset="-122"/>
                </a:defRPr>
              </a:lvl4pPr>
              <a:lvl5pPr marL="2057400" indent="-228600" eaLnBrk="0" hangingPunct="0">
                <a:defRPr sz="3100">
                  <a:solidFill>
                    <a:schemeClr val="hlink"/>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9pPr>
            </a:lstStyle>
            <a:p>
              <a:pPr eaLnBrk="1" fontAlgn="base" hangingPunct="1">
                <a:lnSpc>
                  <a:spcPct val="90000"/>
                </a:lnSpc>
                <a:spcBef>
                  <a:spcPct val="0"/>
                </a:spcBef>
                <a:spcAft>
                  <a:spcPct val="0"/>
                </a:spcAft>
                <a:defRPr/>
              </a:pPr>
              <a:endParaRPr lang="zh-CN" altLang="en-US" sz="2600" smtClean="0">
                <a:solidFill>
                  <a:srgbClr val="7889FB"/>
                </a:solidFill>
                <a:ea typeface="MS PGothic" panose="020B0600070205080204" pitchFamily="34" charset="-128"/>
              </a:endParaRPr>
            </a:p>
          </p:txBody>
        </p:sp>
        <p:sp>
          <p:nvSpPr>
            <p:cNvPr id="13" name="Rectangle 27"/>
            <p:cNvSpPr>
              <a:spLocks noChangeArrowheads="1"/>
            </p:cNvSpPr>
            <p:nvPr/>
          </p:nvSpPr>
          <p:spPr bwMode="auto">
            <a:xfrm>
              <a:off x="5328" y="3419"/>
              <a:ext cx="269" cy="288"/>
            </a:xfrm>
            <a:prstGeom prst="rect">
              <a:avLst/>
            </a:prstGeom>
            <a:solidFill>
              <a:srgbClr val="FEFFFE">
                <a:alpha val="4901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100">
                  <a:solidFill>
                    <a:schemeClr val="hlink"/>
                  </a:solidFill>
                  <a:latin typeface="Arial" panose="020B0604020202020204" pitchFamily="34" charset="0"/>
                  <a:ea typeface="宋体" panose="02010600030101010101" pitchFamily="2" charset="-122"/>
                </a:defRPr>
              </a:lvl1pPr>
              <a:lvl2pPr marL="742950" indent="-285750" eaLnBrk="0" hangingPunct="0">
                <a:defRPr sz="3100">
                  <a:solidFill>
                    <a:schemeClr val="hlink"/>
                  </a:solidFill>
                  <a:latin typeface="Arial" panose="020B0604020202020204" pitchFamily="34" charset="0"/>
                  <a:ea typeface="宋体" panose="02010600030101010101" pitchFamily="2" charset="-122"/>
                </a:defRPr>
              </a:lvl2pPr>
              <a:lvl3pPr marL="1143000" indent="-228600" eaLnBrk="0" hangingPunct="0">
                <a:defRPr sz="3100">
                  <a:solidFill>
                    <a:schemeClr val="hlink"/>
                  </a:solidFill>
                  <a:latin typeface="Arial" panose="020B0604020202020204" pitchFamily="34" charset="0"/>
                  <a:ea typeface="宋体" panose="02010600030101010101" pitchFamily="2" charset="-122"/>
                </a:defRPr>
              </a:lvl3pPr>
              <a:lvl4pPr marL="1600200" indent="-228600" eaLnBrk="0" hangingPunct="0">
                <a:defRPr sz="3100">
                  <a:solidFill>
                    <a:schemeClr val="hlink"/>
                  </a:solidFill>
                  <a:latin typeface="Arial" panose="020B0604020202020204" pitchFamily="34" charset="0"/>
                  <a:ea typeface="宋体" panose="02010600030101010101" pitchFamily="2" charset="-122"/>
                </a:defRPr>
              </a:lvl4pPr>
              <a:lvl5pPr marL="2057400" indent="-228600" eaLnBrk="0" hangingPunct="0">
                <a:defRPr sz="3100">
                  <a:solidFill>
                    <a:schemeClr val="hlink"/>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9pPr>
            </a:lstStyle>
            <a:p>
              <a:pPr eaLnBrk="1" fontAlgn="base" hangingPunct="1">
                <a:lnSpc>
                  <a:spcPct val="90000"/>
                </a:lnSpc>
                <a:spcBef>
                  <a:spcPct val="0"/>
                </a:spcBef>
                <a:spcAft>
                  <a:spcPct val="0"/>
                </a:spcAft>
                <a:defRPr/>
              </a:pPr>
              <a:endParaRPr lang="zh-CN" altLang="en-US" sz="2600" smtClean="0">
                <a:solidFill>
                  <a:srgbClr val="7889FB"/>
                </a:solidFill>
                <a:ea typeface="MS PGothic" panose="020B0600070205080204" pitchFamily="34" charset="-128"/>
              </a:endParaRPr>
            </a:p>
          </p:txBody>
        </p:sp>
        <p:sp>
          <p:nvSpPr>
            <p:cNvPr id="14" name="Freeform 28"/>
            <p:cNvSpPr>
              <a:spLocks/>
            </p:cNvSpPr>
            <p:nvPr/>
          </p:nvSpPr>
          <p:spPr bwMode="auto">
            <a:xfrm>
              <a:off x="1305" y="2308"/>
              <a:ext cx="2862" cy="288"/>
            </a:xfrm>
            <a:custGeom>
              <a:avLst/>
              <a:gdLst>
                <a:gd name="T0" fmla="*/ 0 w 2880"/>
                <a:gd name="T1" fmla="*/ 0 h 288"/>
                <a:gd name="T2" fmla="*/ 0 w 2880"/>
                <a:gd name="T3" fmla="*/ 288 h 288"/>
                <a:gd name="T4" fmla="*/ 2228 w 2880"/>
                <a:gd name="T5" fmla="*/ 288 h 288"/>
                <a:gd name="T6" fmla="*/ 2194 w 2880"/>
                <a:gd name="T7" fmla="*/ 256 h 288"/>
                <a:gd name="T8" fmla="*/ 2057 w 2880"/>
                <a:gd name="T9" fmla="*/ 134 h 288"/>
                <a:gd name="T10" fmla="*/ 1880 w 2880"/>
                <a:gd name="T11" fmla="*/ 46 h 288"/>
                <a:gd name="T12" fmla="*/ 1725 w 2880"/>
                <a:gd name="T13" fmla="*/ 10 h 288"/>
                <a:gd name="T14" fmla="*/ 1634 w 2880"/>
                <a:gd name="T15" fmla="*/ 0 h 288"/>
                <a:gd name="T16" fmla="*/ 0 w 2880"/>
                <a:gd name="T17" fmla="*/ 0 h 2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80" h="288">
                  <a:moveTo>
                    <a:pt x="0" y="0"/>
                  </a:moveTo>
                  <a:lnTo>
                    <a:pt x="0" y="288"/>
                  </a:lnTo>
                  <a:lnTo>
                    <a:pt x="2880" y="288"/>
                  </a:lnTo>
                  <a:lnTo>
                    <a:pt x="2838" y="256"/>
                  </a:lnTo>
                  <a:cubicBezTo>
                    <a:pt x="2838" y="256"/>
                    <a:pt x="2728" y="169"/>
                    <a:pt x="2660" y="134"/>
                  </a:cubicBezTo>
                  <a:cubicBezTo>
                    <a:pt x="2592" y="99"/>
                    <a:pt x="2502" y="67"/>
                    <a:pt x="2430" y="46"/>
                  </a:cubicBezTo>
                  <a:cubicBezTo>
                    <a:pt x="2358" y="25"/>
                    <a:pt x="2283" y="18"/>
                    <a:pt x="2230" y="10"/>
                  </a:cubicBezTo>
                  <a:lnTo>
                    <a:pt x="2112" y="0"/>
                  </a:lnTo>
                  <a:lnTo>
                    <a:pt x="0" y="0"/>
                  </a:lnTo>
                  <a:close/>
                </a:path>
              </a:pathLst>
            </a:custGeom>
            <a:solidFill>
              <a:srgbClr val="FEFFFE">
                <a:alpha val="49019"/>
              </a:srgbClr>
            </a:solidFill>
            <a:ln w="9525">
              <a:noFill/>
              <a:round/>
              <a:headEnd/>
              <a:tailEnd/>
            </a:ln>
          </p:spPr>
          <p:txBody>
            <a:bodyPr wrap="none" anchor="ctr"/>
            <a:lstStyle/>
            <a:p>
              <a:pPr eaLnBrk="0" fontAlgn="base" hangingPunct="0">
                <a:spcBef>
                  <a:spcPct val="0"/>
                </a:spcBef>
                <a:spcAft>
                  <a:spcPct val="0"/>
                </a:spcAft>
                <a:defRPr/>
              </a:pPr>
              <a:endParaRPr lang="zh-CN" altLang="en-US" sz="2600">
                <a:solidFill>
                  <a:srgbClr val="7889FB"/>
                </a:solidFill>
                <a:ea typeface="宋体" pitchFamily="2" charset="-122"/>
              </a:endParaRPr>
            </a:p>
          </p:txBody>
        </p:sp>
        <p:sp>
          <p:nvSpPr>
            <p:cNvPr id="15" name="Freeform 29"/>
            <p:cNvSpPr>
              <a:spLocks/>
            </p:cNvSpPr>
            <p:nvPr/>
          </p:nvSpPr>
          <p:spPr bwMode="auto">
            <a:xfrm>
              <a:off x="1305" y="2862"/>
              <a:ext cx="3174" cy="291"/>
            </a:xfrm>
            <a:custGeom>
              <a:avLst/>
              <a:gdLst>
                <a:gd name="T0" fmla="*/ 0 w 3194"/>
                <a:gd name="T1" fmla="*/ 0 h 290"/>
                <a:gd name="T2" fmla="*/ 0 w 3194"/>
                <a:gd name="T3" fmla="*/ 329 h 290"/>
                <a:gd name="T4" fmla="*/ 2468 w 3194"/>
                <a:gd name="T5" fmla="*/ 331 h 290"/>
                <a:gd name="T6" fmla="*/ 2463 w 3194"/>
                <a:gd name="T7" fmla="*/ 297 h 290"/>
                <a:gd name="T8" fmla="*/ 2443 w 3194"/>
                <a:gd name="T9" fmla="*/ 187 h 290"/>
                <a:gd name="T10" fmla="*/ 2411 w 3194"/>
                <a:gd name="T11" fmla="*/ 34 h 290"/>
                <a:gd name="T12" fmla="*/ 2400 w 3194"/>
                <a:gd name="T13" fmla="*/ 2 h 290"/>
                <a:gd name="T14" fmla="*/ 0 w 3194"/>
                <a:gd name="T15" fmla="*/ 0 h 29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194" h="290">
                  <a:moveTo>
                    <a:pt x="0" y="0"/>
                  </a:moveTo>
                  <a:lnTo>
                    <a:pt x="0" y="288"/>
                  </a:lnTo>
                  <a:lnTo>
                    <a:pt x="3194" y="290"/>
                  </a:lnTo>
                  <a:lnTo>
                    <a:pt x="3188" y="256"/>
                  </a:lnTo>
                  <a:cubicBezTo>
                    <a:pt x="3182" y="232"/>
                    <a:pt x="3172" y="183"/>
                    <a:pt x="3160" y="146"/>
                  </a:cubicBezTo>
                  <a:cubicBezTo>
                    <a:pt x="3146" y="103"/>
                    <a:pt x="3128" y="58"/>
                    <a:pt x="3118" y="34"/>
                  </a:cubicBezTo>
                  <a:lnTo>
                    <a:pt x="3102" y="2"/>
                  </a:lnTo>
                  <a:lnTo>
                    <a:pt x="0" y="0"/>
                  </a:lnTo>
                  <a:close/>
                </a:path>
              </a:pathLst>
            </a:custGeom>
            <a:solidFill>
              <a:srgbClr val="FEFFFE">
                <a:alpha val="49019"/>
              </a:srgbClr>
            </a:solidFill>
            <a:ln w="9525">
              <a:noFill/>
              <a:round/>
              <a:headEnd/>
              <a:tailEnd/>
            </a:ln>
          </p:spPr>
          <p:txBody>
            <a:bodyPr wrap="none" anchor="ctr"/>
            <a:lstStyle/>
            <a:p>
              <a:pPr eaLnBrk="0" fontAlgn="base" hangingPunct="0">
                <a:spcBef>
                  <a:spcPct val="0"/>
                </a:spcBef>
                <a:spcAft>
                  <a:spcPct val="0"/>
                </a:spcAft>
                <a:defRPr/>
              </a:pPr>
              <a:endParaRPr lang="zh-CN" altLang="en-US" sz="2600">
                <a:solidFill>
                  <a:srgbClr val="7889FB"/>
                </a:solidFill>
                <a:ea typeface="宋体" pitchFamily="2" charset="-122"/>
              </a:endParaRPr>
            </a:p>
          </p:txBody>
        </p:sp>
        <p:sp>
          <p:nvSpPr>
            <p:cNvPr id="16" name="Freeform 30"/>
            <p:cNvSpPr>
              <a:spLocks/>
            </p:cNvSpPr>
            <p:nvPr/>
          </p:nvSpPr>
          <p:spPr bwMode="auto">
            <a:xfrm>
              <a:off x="3595" y="3417"/>
              <a:ext cx="923" cy="290"/>
            </a:xfrm>
            <a:custGeom>
              <a:avLst/>
              <a:gdLst>
                <a:gd name="T0" fmla="*/ 0 w 3194"/>
                <a:gd name="T1" fmla="*/ 290 h 290"/>
                <a:gd name="T2" fmla="*/ 0 w 3194"/>
                <a:gd name="T3" fmla="*/ 2 h 290"/>
                <a:gd name="T4" fmla="*/ 0 w 3194"/>
                <a:gd name="T5" fmla="*/ 0 h 290"/>
                <a:gd name="T6" fmla="*/ 0 w 3194"/>
                <a:gd name="T7" fmla="*/ 156 h 290"/>
                <a:gd name="T8" fmla="*/ 0 w 3194"/>
                <a:gd name="T9" fmla="*/ 254 h 290"/>
                <a:gd name="T10" fmla="*/ 0 w 3194"/>
                <a:gd name="T11" fmla="*/ 290 h 290"/>
                <a:gd name="T12" fmla="*/ 0 w 3194"/>
                <a:gd name="T13" fmla="*/ 290 h 29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4" h="290">
                  <a:moveTo>
                    <a:pt x="0" y="290"/>
                  </a:moveTo>
                  <a:lnTo>
                    <a:pt x="0" y="2"/>
                  </a:lnTo>
                  <a:lnTo>
                    <a:pt x="3194" y="0"/>
                  </a:lnTo>
                  <a:lnTo>
                    <a:pt x="3176" y="156"/>
                  </a:lnTo>
                  <a:cubicBezTo>
                    <a:pt x="3169" y="198"/>
                    <a:pt x="3162" y="232"/>
                    <a:pt x="3150" y="254"/>
                  </a:cubicBezTo>
                  <a:lnTo>
                    <a:pt x="3140" y="290"/>
                  </a:lnTo>
                  <a:lnTo>
                    <a:pt x="0" y="290"/>
                  </a:lnTo>
                  <a:close/>
                </a:path>
              </a:pathLst>
            </a:custGeom>
            <a:solidFill>
              <a:srgbClr val="FEFFFE">
                <a:alpha val="49019"/>
              </a:srgbClr>
            </a:solidFill>
            <a:ln w="9525">
              <a:noFill/>
              <a:round/>
              <a:headEnd/>
              <a:tailEnd/>
            </a:ln>
          </p:spPr>
          <p:txBody>
            <a:bodyPr wrap="none" anchor="ctr"/>
            <a:lstStyle/>
            <a:p>
              <a:pPr eaLnBrk="0" fontAlgn="base" hangingPunct="0">
                <a:spcBef>
                  <a:spcPct val="0"/>
                </a:spcBef>
                <a:spcAft>
                  <a:spcPct val="0"/>
                </a:spcAft>
                <a:defRPr/>
              </a:pPr>
              <a:endParaRPr lang="zh-CN" altLang="en-US" sz="2600">
                <a:solidFill>
                  <a:srgbClr val="7889FB"/>
                </a:solidFill>
                <a:ea typeface="宋体" pitchFamily="2" charset="-122"/>
              </a:endParaRPr>
            </a:p>
          </p:txBody>
        </p:sp>
        <p:sp>
          <p:nvSpPr>
            <p:cNvPr id="17" name="Rectangle 31"/>
            <p:cNvSpPr>
              <a:spLocks noChangeArrowheads="1"/>
            </p:cNvSpPr>
            <p:nvPr/>
          </p:nvSpPr>
          <p:spPr bwMode="auto">
            <a:xfrm>
              <a:off x="1877" y="3419"/>
              <a:ext cx="858" cy="288"/>
            </a:xfrm>
            <a:prstGeom prst="rect">
              <a:avLst/>
            </a:prstGeom>
            <a:solidFill>
              <a:srgbClr val="FEFFFE">
                <a:alpha val="4901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100">
                  <a:solidFill>
                    <a:schemeClr val="hlink"/>
                  </a:solidFill>
                  <a:latin typeface="Arial" panose="020B0604020202020204" pitchFamily="34" charset="0"/>
                  <a:ea typeface="宋体" panose="02010600030101010101" pitchFamily="2" charset="-122"/>
                </a:defRPr>
              </a:lvl1pPr>
              <a:lvl2pPr marL="742950" indent="-285750" eaLnBrk="0" hangingPunct="0">
                <a:defRPr sz="3100">
                  <a:solidFill>
                    <a:schemeClr val="hlink"/>
                  </a:solidFill>
                  <a:latin typeface="Arial" panose="020B0604020202020204" pitchFamily="34" charset="0"/>
                  <a:ea typeface="宋体" panose="02010600030101010101" pitchFamily="2" charset="-122"/>
                </a:defRPr>
              </a:lvl2pPr>
              <a:lvl3pPr marL="1143000" indent="-228600" eaLnBrk="0" hangingPunct="0">
                <a:defRPr sz="3100">
                  <a:solidFill>
                    <a:schemeClr val="hlink"/>
                  </a:solidFill>
                  <a:latin typeface="Arial" panose="020B0604020202020204" pitchFamily="34" charset="0"/>
                  <a:ea typeface="宋体" panose="02010600030101010101" pitchFamily="2" charset="-122"/>
                </a:defRPr>
              </a:lvl3pPr>
              <a:lvl4pPr marL="1600200" indent="-228600" eaLnBrk="0" hangingPunct="0">
                <a:defRPr sz="3100">
                  <a:solidFill>
                    <a:schemeClr val="hlink"/>
                  </a:solidFill>
                  <a:latin typeface="Arial" panose="020B0604020202020204" pitchFamily="34" charset="0"/>
                  <a:ea typeface="宋体" panose="02010600030101010101" pitchFamily="2" charset="-122"/>
                </a:defRPr>
              </a:lvl4pPr>
              <a:lvl5pPr marL="2057400" indent="-228600" eaLnBrk="0" hangingPunct="0">
                <a:defRPr sz="3100">
                  <a:solidFill>
                    <a:schemeClr val="hlink"/>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100">
                  <a:solidFill>
                    <a:schemeClr val="hlink"/>
                  </a:solidFill>
                  <a:latin typeface="Arial" panose="020B0604020202020204" pitchFamily="34" charset="0"/>
                  <a:ea typeface="宋体" panose="02010600030101010101" pitchFamily="2" charset="-122"/>
                </a:defRPr>
              </a:lvl9pPr>
            </a:lstStyle>
            <a:p>
              <a:pPr eaLnBrk="1" fontAlgn="base" hangingPunct="1">
                <a:lnSpc>
                  <a:spcPct val="90000"/>
                </a:lnSpc>
                <a:spcBef>
                  <a:spcPct val="0"/>
                </a:spcBef>
                <a:spcAft>
                  <a:spcPct val="0"/>
                </a:spcAft>
                <a:defRPr/>
              </a:pPr>
              <a:endParaRPr lang="zh-CN" altLang="en-US" sz="2600" smtClean="0">
                <a:solidFill>
                  <a:srgbClr val="7889FB"/>
                </a:solidFill>
                <a:ea typeface="MS PGothic" panose="020B0600070205080204" pitchFamily="34" charset="-128"/>
              </a:endParaRPr>
            </a:p>
          </p:txBody>
        </p:sp>
      </p:grpSp>
      <p:sp>
        <p:nvSpPr>
          <p:cNvPr id="68610" name="Rectangle 2"/>
          <p:cNvSpPr>
            <a:spLocks noGrp="1" noChangeArrowheads="1"/>
          </p:cNvSpPr>
          <p:nvPr>
            <p:ph type="ctrTitle"/>
          </p:nvPr>
        </p:nvSpPr>
        <p:spPr>
          <a:xfrm>
            <a:off x="225491" y="1129166"/>
            <a:ext cx="11639551" cy="2011362"/>
          </a:xfrm>
        </p:spPr>
        <p:txBody>
          <a:bodyPr anchor="b"/>
          <a:lstStyle>
            <a:lvl1pPr>
              <a:defRPr sz="4200">
                <a:solidFill>
                  <a:schemeClr val="tx1"/>
                </a:solidFill>
              </a:defRPr>
            </a:lvl1pPr>
          </a:lstStyle>
          <a:p>
            <a:r>
              <a:rPr lang="en-US"/>
              <a:t>Click to edit Master title style</a:t>
            </a:r>
          </a:p>
        </p:txBody>
      </p:sp>
      <p:sp>
        <p:nvSpPr>
          <p:cNvPr id="68611" name="Rectangle 3"/>
          <p:cNvSpPr>
            <a:spLocks noGrp="1" noChangeArrowheads="1"/>
          </p:cNvSpPr>
          <p:nvPr>
            <p:ph type="subTitle" idx="1"/>
          </p:nvPr>
        </p:nvSpPr>
        <p:spPr>
          <a:xfrm>
            <a:off x="243418" y="528643"/>
            <a:ext cx="10358966" cy="530225"/>
          </a:xfrm>
        </p:spPr>
        <p:txBody>
          <a:bodyPr anchor="b"/>
          <a:lstStyle>
            <a:lvl1pPr marL="0" indent="0">
              <a:buFont typeface="Wingdings" pitchFamily="-106" charset="2"/>
              <a:buNone/>
              <a:defRPr sz="1300"/>
            </a:lvl1pPr>
          </a:lstStyle>
          <a:p>
            <a:r>
              <a:rPr lang="en-US"/>
              <a:t>Click to edit Master subtitle style</a:t>
            </a:r>
          </a:p>
        </p:txBody>
      </p:sp>
    </p:spTree>
    <p:extLst>
      <p:ext uri="{BB962C8B-B14F-4D97-AF65-F5344CB8AC3E}">
        <p14:creationId xmlns:p14="http://schemas.microsoft.com/office/powerpoint/2010/main" val="213288164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p:txBody>
          <a:bodyPr/>
          <a:lstStyle>
            <a:lvl1pPr fontAlgn="auto">
              <a:spcBef>
                <a:spcPts val="0"/>
              </a:spcBef>
              <a:spcAft>
                <a:spcPts val="0"/>
              </a:spcAft>
              <a:defRPr/>
            </a:lvl1pPr>
          </a:lstStyle>
          <a:p>
            <a:pPr>
              <a:defRPr/>
            </a:pPr>
            <a:fld id="{089266FB-6FED-4517-A430-DFB81F2B22F3}" type="slidenum">
              <a:rPr lang="zh-CN" altLang="en-US"/>
              <a:pPr>
                <a:defRPr/>
              </a:pPr>
              <a:t>‹#›</a:t>
            </a:fld>
            <a:endParaRPr lang="en-US" altLang="zh-CN">
              <a:cs typeface="Arial" pitchFamily="34" charset="0"/>
            </a:endParaRPr>
          </a:p>
        </p:txBody>
      </p:sp>
      <p:sp>
        <p:nvSpPr>
          <p:cNvPr id="4" name="Rectangle 9"/>
          <p:cNvSpPr>
            <a:spLocks noGrp="1" noChangeArrowheads="1"/>
          </p:cNvSpPr>
          <p:nvPr>
            <p:ph type="dt" sz="half" idx="12"/>
          </p:nvPr>
        </p:nvSpPr>
        <p:spPr/>
        <p:txBody>
          <a:bodyPr/>
          <a:lstStyle>
            <a:lvl1pPr fontAlgn="auto">
              <a:spcBef>
                <a:spcPts val="0"/>
              </a:spcBef>
              <a:spcAft>
                <a:spcPts val="0"/>
              </a:spcAft>
              <a:defRPr/>
            </a:lvl1pPr>
          </a:lstStyle>
          <a:p>
            <a:pPr>
              <a:defRPr/>
            </a:pPr>
            <a:fld id="{180AC0FB-4F2F-40EB-BA72-5CE6F40DE217}" type="datetime1">
              <a:rPr lang="zh-CN" altLang="en-US"/>
              <a:pPr>
                <a:defRPr/>
              </a:pPr>
              <a:t>2017/10/9</a:t>
            </a:fld>
            <a:endParaRPr lang="en-US" altLang="zh-CN" dirty="0">
              <a:cs typeface="Arial" pitchFamily="34" charset="0"/>
            </a:endParaRPr>
          </a:p>
        </p:txBody>
      </p:sp>
    </p:spTree>
    <p:extLst>
      <p:ext uri="{BB962C8B-B14F-4D97-AF65-F5344CB8AC3E}">
        <p14:creationId xmlns:p14="http://schemas.microsoft.com/office/powerpoint/2010/main" val="3526039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381000" y="245383"/>
            <a:ext cx="11582400" cy="639763"/>
          </a:xfrm>
        </p:spPr>
        <p:txBody>
          <a:bodyPr/>
          <a:lstStyle>
            <a:lvl1pPr>
              <a:defRPr>
                <a:latin typeface="Microsoft YaHei" charset="-122"/>
                <a:ea typeface="Microsoft YaHei" charset="-122"/>
                <a:cs typeface="Microsoft YaHei" charset="-122"/>
              </a:defRPr>
            </a:lvl1pPr>
          </a:lstStyle>
          <a:p>
            <a:r>
              <a:rPr kumimoji="1" lang="zh-CN" altLang="en-US" smtClean="0"/>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5" name="日期占位符 4"/>
          <p:cNvSpPr>
            <a:spLocks noGrp="1"/>
          </p:cNvSpPr>
          <p:nvPr>
            <p:ph type="dt" sz="half" idx="10"/>
          </p:nvPr>
        </p:nvSpPr>
        <p:spPr/>
        <p:txBody>
          <a:bodyPr/>
          <a:lstStyle/>
          <a:p>
            <a:fld id="{15D48A15-DBF0-8C45-8422-77EE3F887B95}" type="datetimeFigureOut">
              <a:rPr kumimoji="1" lang="zh-CN" altLang="en-US" smtClean="0"/>
              <a:pPr/>
              <a:t>2017/10/9</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2DE61EF2-E837-B24C-97CB-58901F405DAD}" type="slidenum">
              <a:rPr kumimoji="1" lang="zh-CN" altLang="en-US" smtClean="0"/>
              <a:pPr/>
              <a:t>‹#›</a:t>
            </a:fld>
            <a:endParaRPr kumimoji="1" lang="zh-CN" altLang="en-US"/>
          </a:p>
        </p:txBody>
      </p:sp>
    </p:spTree>
    <p:extLst>
      <p:ext uri="{BB962C8B-B14F-4D97-AF65-F5344CB8AC3E}">
        <p14:creationId xmlns:p14="http://schemas.microsoft.com/office/powerpoint/2010/main" val="1832063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279627" y="288926"/>
            <a:ext cx="11582400" cy="639763"/>
          </a:xfrm>
        </p:spPr>
        <p:txBody>
          <a:bodyPr/>
          <a:lstStyle>
            <a:lvl1pPr>
              <a:defRPr>
                <a:latin typeface="Microsoft YaHei" charset="-122"/>
                <a:ea typeface="Microsoft YaHei" charset="-122"/>
                <a:cs typeface="Microsoft YaHei" charset="-122"/>
              </a:defRPr>
            </a:lvl1pPr>
          </a:lstStyle>
          <a:p>
            <a:r>
              <a:rPr kumimoji="1" lang="zh-CN" altLang="en-US" smtClean="0"/>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15D48A15-DBF0-8C45-8422-77EE3F887B95}" type="datetimeFigureOut">
              <a:rPr kumimoji="1" lang="zh-CN" altLang="en-US" smtClean="0"/>
              <a:pPr/>
              <a:t>2017/10/9</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2DE61EF2-E837-B24C-97CB-58901F405DAD}" type="slidenum">
              <a:rPr kumimoji="1" lang="zh-CN" altLang="en-US" smtClean="0"/>
              <a:pPr/>
              <a:t>‹#›</a:t>
            </a:fld>
            <a:endParaRPr kumimoji="1" lang="zh-CN" altLang="en-US"/>
          </a:p>
        </p:txBody>
      </p:sp>
    </p:spTree>
    <p:extLst>
      <p:ext uri="{BB962C8B-B14F-4D97-AF65-F5344CB8AC3E}">
        <p14:creationId xmlns:p14="http://schemas.microsoft.com/office/powerpoint/2010/main" val="1265684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43417" y="515939"/>
            <a:ext cx="11582400" cy="815975"/>
          </a:xfrm>
        </p:spPr>
        <p:txBody>
          <a:bodyPr/>
          <a:lstStyle>
            <a:lvl1pPr algn="l" rtl="0" fontAlgn="base">
              <a:lnSpc>
                <a:spcPct val="90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2400" kern="1200" dirty="0">
                <a:solidFill>
                  <a:schemeClr val="hlink"/>
                </a:solidFill>
                <a:latin typeface="+mj-lt"/>
                <a:ea typeface="黑体" panose="02010609060101010101" pitchFamily="49" charset="-122"/>
                <a:cs typeface="+mj-cs"/>
              </a:defRPr>
            </a:lvl1pPr>
          </a:lstStyle>
          <a:p>
            <a:r>
              <a:rPr lang="en-US" dirty="0" smtClean="0"/>
              <a:t>Click to edit Master title style</a:t>
            </a:r>
            <a:endParaRPr lang="en-US" dirty="0"/>
          </a:p>
        </p:txBody>
      </p:sp>
      <p:sp>
        <p:nvSpPr>
          <p:cNvPr id="3" name="Content Placeholder 2"/>
          <p:cNvSpPr>
            <a:spLocks noGrp="1"/>
          </p:cNvSpPr>
          <p:nvPr>
            <p:ph idx="1"/>
          </p:nvPr>
        </p:nvSpPr>
        <p:spPr>
          <a:xfrm>
            <a:off x="243417" y="1863725"/>
            <a:ext cx="11582400" cy="44910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ftr" sz="quarter" idx="10"/>
          </p:nvPr>
        </p:nvSpPr>
        <p:spPr>
          <a:ln/>
        </p:spPr>
        <p:txBody>
          <a:bodyPr/>
          <a:lstStyle>
            <a:lvl1pPr>
              <a:defRPr/>
            </a:lvl1pPr>
          </a:lstStyle>
          <a:p>
            <a:pPr>
              <a:defRPr/>
            </a:pPr>
            <a:endParaRPr lang="en-US" altLang="zh-CN"/>
          </a:p>
        </p:txBody>
      </p:sp>
    </p:spTree>
    <p:extLst>
      <p:ext uri="{BB962C8B-B14F-4D97-AF65-F5344CB8AC3E}">
        <p14:creationId xmlns:p14="http://schemas.microsoft.com/office/powerpoint/2010/main" val="677537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176209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242888" y="1874842"/>
            <a:ext cx="11582400"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610" tIns="65305" rIns="130610" bIns="65305"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p:txBody>
      </p:sp>
      <p:sp>
        <p:nvSpPr>
          <p:cNvPr id="1027" name="Line 4"/>
          <p:cNvSpPr>
            <a:spLocks noChangeShapeType="1"/>
          </p:cNvSpPr>
          <p:nvPr/>
        </p:nvSpPr>
        <p:spPr bwMode="auto">
          <a:xfrm flipV="1">
            <a:off x="366713" y="836613"/>
            <a:ext cx="11458575" cy="0"/>
          </a:xfrm>
          <a:prstGeom prst="line">
            <a:avLst/>
          </a:prstGeom>
          <a:noFill/>
          <a:ln w="9525">
            <a:solidFill>
              <a:schemeClr val="tx1"/>
            </a:solidFill>
            <a:round/>
            <a:headEnd/>
            <a:tailEnd/>
          </a:ln>
        </p:spPr>
        <p:txBody>
          <a:bodyPr lIns="108811" tIns="54405" rIns="108811" bIns="54405"/>
          <a:lstStyle/>
          <a:p>
            <a:pPr eaLnBrk="0" fontAlgn="base" hangingPunct="0">
              <a:spcBef>
                <a:spcPct val="0"/>
              </a:spcBef>
              <a:spcAft>
                <a:spcPct val="0"/>
              </a:spcAft>
              <a:defRPr/>
            </a:pPr>
            <a:endParaRPr lang="zh-CN" altLang="en-US" sz="2600">
              <a:solidFill>
                <a:srgbClr val="7889FB"/>
              </a:solidFill>
              <a:ea typeface="宋体" pitchFamily="2" charset="-122"/>
            </a:endParaRPr>
          </a:p>
        </p:txBody>
      </p:sp>
      <p:sp>
        <p:nvSpPr>
          <p:cNvPr id="67591" name="Rectangle 7"/>
          <p:cNvSpPr>
            <a:spLocks noGrp="1" noChangeArrowheads="1"/>
          </p:cNvSpPr>
          <p:nvPr>
            <p:ph type="sldNum" sz="quarter" idx="4"/>
          </p:nvPr>
        </p:nvSpPr>
        <p:spPr bwMode="black">
          <a:xfrm>
            <a:off x="242889" y="6537327"/>
            <a:ext cx="490537" cy="184150"/>
          </a:xfrm>
          <a:prstGeom prst="rect">
            <a:avLst/>
          </a:prstGeom>
          <a:noFill/>
          <a:ln w="9525">
            <a:noFill/>
            <a:miter lim="800000"/>
            <a:headEnd/>
            <a:tailEnd/>
          </a:ln>
          <a:effectLst/>
        </p:spPr>
        <p:txBody>
          <a:bodyPr vert="horz" wrap="square" lIns="131518" tIns="65759" rIns="131518" bIns="65759" numCol="1" anchor="t" anchorCtr="0" compatLnSpc="1">
            <a:prstTxWarp prst="textNoShape">
              <a:avLst/>
            </a:prstTxWarp>
          </a:bodyPr>
          <a:lstStyle>
            <a:lvl1pPr eaLnBrk="1" hangingPunct="1">
              <a:defRPr sz="900">
                <a:solidFill>
                  <a:srgbClr val="000000"/>
                </a:solidFill>
                <a:latin typeface="+mn-lt"/>
                <a:ea typeface="MS PGothic" pitchFamily="34" charset="-128"/>
              </a:defRPr>
            </a:lvl1pPr>
          </a:lstStyle>
          <a:p>
            <a:pPr fontAlgn="base">
              <a:spcBef>
                <a:spcPct val="0"/>
              </a:spcBef>
              <a:spcAft>
                <a:spcPct val="0"/>
              </a:spcAft>
              <a:defRPr/>
            </a:pPr>
            <a:fld id="{F743BEB2-F9E7-4DAC-AA36-923E120EAC2F}" type="slidenum">
              <a:rPr lang="zh-CN" altLang="en-US"/>
              <a:pPr fontAlgn="base">
                <a:spcBef>
                  <a:spcPct val="0"/>
                </a:spcBef>
                <a:spcAft>
                  <a:spcPct val="0"/>
                </a:spcAft>
                <a:defRPr/>
              </a:pPr>
              <a:t>‹#›</a:t>
            </a:fld>
            <a:endParaRPr lang="en-US" altLang="zh-CN">
              <a:cs typeface="Arial" pitchFamily="34" charset="0"/>
            </a:endParaRPr>
          </a:p>
        </p:txBody>
      </p:sp>
      <p:sp>
        <p:nvSpPr>
          <p:cNvPr id="67592" name="Rectangle 8"/>
          <p:cNvSpPr>
            <a:spLocks noGrp="1" noChangeArrowheads="1"/>
          </p:cNvSpPr>
          <p:nvPr>
            <p:ph type="ftr" sz="quarter" idx="3"/>
          </p:nvPr>
        </p:nvSpPr>
        <p:spPr bwMode="auto">
          <a:xfrm>
            <a:off x="2073275" y="6537327"/>
            <a:ext cx="7924800" cy="184150"/>
          </a:xfrm>
          <a:prstGeom prst="rect">
            <a:avLst/>
          </a:prstGeom>
          <a:noFill/>
          <a:ln w="9525">
            <a:noFill/>
            <a:miter lim="800000"/>
            <a:headEnd/>
            <a:tailEnd/>
          </a:ln>
          <a:effectLst/>
        </p:spPr>
        <p:txBody>
          <a:bodyPr vert="horz" wrap="square" lIns="131518" tIns="65759" rIns="131518" bIns="65759" numCol="1" anchor="t" anchorCtr="0" compatLnSpc="1">
            <a:prstTxWarp prst="textNoShape">
              <a:avLst/>
            </a:prstTxWarp>
          </a:bodyPr>
          <a:lstStyle>
            <a:lvl1pPr eaLnBrk="1" hangingPunct="1">
              <a:lnSpc>
                <a:spcPct val="100000"/>
              </a:lnSpc>
              <a:defRPr sz="900">
                <a:solidFill>
                  <a:srgbClr val="000000"/>
                </a:solidFill>
                <a:latin typeface="Arial" pitchFamily="-106" charset="0"/>
                <a:ea typeface="Arial" pitchFamily="-106" charset="0"/>
                <a:cs typeface="Arial" pitchFamily="-106" charset="0"/>
              </a:defRPr>
            </a:lvl1pPr>
          </a:lstStyle>
          <a:p>
            <a:pPr fontAlgn="base">
              <a:spcBef>
                <a:spcPct val="0"/>
              </a:spcBef>
              <a:spcAft>
                <a:spcPct val="0"/>
              </a:spcAft>
              <a:defRPr/>
            </a:pPr>
            <a:r>
              <a:rPr lang="en-US"/>
              <a:t>IBM Confidential</a:t>
            </a:r>
          </a:p>
        </p:txBody>
      </p:sp>
      <p:sp>
        <p:nvSpPr>
          <p:cNvPr id="67593" name="Rectangle 9"/>
          <p:cNvSpPr>
            <a:spLocks noGrp="1" noChangeArrowheads="1"/>
          </p:cNvSpPr>
          <p:nvPr>
            <p:ph type="dt" sz="half" idx="2"/>
          </p:nvPr>
        </p:nvSpPr>
        <p:spPr bwMode="auto">
          <a:xfrm>
            <a:off x="733425" y="6537327"/>
            <a:ext cx="1339850" cy="184150"/>
          </a:xfrm>
          <a:prstGeom prst="rect">
            <a:avLst/>
          </a:prstGeom>
          <a:noFill/>
          <a:ln w="9525">
            <a:noFill/>
            <a:miter lim="800000"/>
            <a:headEnd/>
            <a:tailEnd/>
          </a:ln>
          <a:effectLst/>
        </p:spPr>
        <p:txBody>
          <a:bodyPr vert="horz" wrap="square" lIns="131518" tIns="65759" rIns="131518" bIns="65759" numCol="1" anchor="t" anchorCtr="0" compatLnSpc="1">
            <a:prstTxWarp prst="textNoShape">
              <a:avLst/>
            </a:prstTxWarp>
          </a:bodyPr>
          <a:lstStyle>
            <a:lvl1pPr eaLnBrk="1" hangingPunct="1">
              <a:defRPr sz="900">
                <a:solidFill>
                  <a:srgbClr val="000000"/>
                </a:solidFill>
                <a:latin typeface="+mn-lt"/>
                <a:ea typeface="MS PGothic" pitchFamily="34" charset="-128"/>
              </a:defRPr>
            </a:lvl1pPr>
          </a:lstStyle>
          <a:p>
            <a:pPr fontAlgn="base">
              <a:spcBef>
                <a:spcPct val="0"/>
              </a:spcBef>
              <a:spcAft>
                <a:spcPct val="0"/>
              </a:spcAft>
              <a:defRPr/>
            </a:pPr>
            <a:fld id="{EFD36E8E-B3DE-483F-83CC-3D9A4FCC4690}" type="datetime1">
              <a:rPr lang="zh-CN" altLang="en-US"/>
              <a:pPr fontAlgn="base">
                <a:spcBef>
                  <a:spcPct val="0"/>
                </a:spcBef>
                <a:spcAft>
                  <a:spcPct val="0"/>
                </a:spcAft>
                <a:defRPr/>
              </a:pPr>
              <a:t>2017/10/9</a:t>
            </a:fld>
            <a:endParaRPr lang="en-US" altLang="zh-CN" dirty="0">
              <a:cs typeface="Arial" pitchFamily="34" charset="0"/>
            </a:endParaRPr>
          </a:p>
        </p:txBody>
      </p:sp>
      <p:sp>
        <p:nvSpPr>
          <p:cNvPr id="1033" name="Rectangle 13"/>
          <p:cNvSpPr>
            <a:spLocks noGrp="1" noChangeArrowheads="1"/>
          </p:cNvSpPr>
          <p:nvPr>
            <p:ph type="title"/>
          </p:nvPr>
        </p:nvSpPr>
        <p:spPr bwMode="auto">
          <a:xfrm>
            <a:off x="366713" y="227017"/>
            <a:ext cx="115824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610" tIns="65305" rIns="130610" bIns="65305" numCol="1" anchor="t" anchorCtr="0" compatLnSpc="1">
            <a:prstTxWarp prst="textNoShape">
              <a:avLst/>
            </a:prstTxWarp>
          </a:bodyPr>
          <a:lstStyle/>
          <a:p>
            <a:pPr lvl="0"/>
            <a:r>
              <a:rPr lang="en-US" altLang="zh-CN" smtClean="0"/>
              <a:t>Click to edit Master title style</a:t>
            </a:r>
          </a:p>
        </p:txBody>
      </p:sp>
    </p:spTree>
    <p:extLst>
      <p:ext uri="{BB962C8B-B14F-4D97-AF65-F5344CB8AC3E}">
        <p14:creationId xmlns:p14="http://schemas.microsoft.com/office/powerpoint/2010/main" val="1381596940"/>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8" r:id="rId3"/>
    <p:sldLayoutId id="2147483669" r:id="rId4"/>
    <p:sldLayoutId id="2147483670" r:id="rId5"/>
    <p:sldLayoutId id="2147483671" r:id="rId6"/>
  </p:sldLayoutIdLst>
  <p:timing>
    <p:tnLst>
      <p:par>
        <p:cTn id="1" dur="indefinite" restart="never" nodeType="tmRoot"/>
      </p:par>
    </p:tnLst>
  </p:timing>
  <p:hf hdr="0" ftr="0" dt="0"/>
  <p:txStyles>
    <p:titleStyle>
      <a:lvl1pPr algn="l" rtl="0" eaLnBrk="0" fontAlgn="base" hangingPunct="0">
        <a:lnSpc>
          <a:spcPct val="90000"/>
        </a:lnSpc>
        <a:spcBef>
          <a:spcPct val="0"/>
        </a:spcBef>
        <a:spcAft>
          <a:spcPct val="0"/>
        </a:spcAft>
        <a:defRPr sz="2500">
          <a:solidFill>
            <a:schemeClr val="hlink"/>
          </a:solidFill>
          <a:latin typeface="Microsoft YaHei" charset="-122"/>
          <a:ea typeface="Microsoft YaHei" charset="-122"/>
          <a:cs typeface="Microsoft YaHei" charset="-122"/>
        </a:defRPr>
      </a:lvl1pPr>
      <a:lvl2pPr algn="l" rtl="0"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2pPr>
      <a:lvl3pPr algn="l" rtl="0"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3pPr>
      <a:lvl4pPr algn="l" rtl="0"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4pPr>
      <a:lvl5pPr algn="l" rtl="0"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5pPr>
      <a:lvl6pPr marL="544081" algn="l" rtl="0" fontAlgn="base">
        <a:lnSpc>
          <a:spcPct val="90000"/>
        </a:lnSpc>
        <a:spcBef>
          <a:spcPct val="0"/>
        </a:spcBef>
        <a:spcAft>
          <a:spcPct val="0"/>
        </a:spcAft>
        <a:defRPr sz="2600">
          <a:solidFill>
            <a:schemeClr val="hlink"/>
          </a:solidFill>
          <a:latin typeface="Arial" pitchFamily="-106" charset="0"/>
        </a:defRPr>
      </a:lvl6pPr>
      <a:lvl7pPr marL="1088161" algn="l" rtl="0" fontAlgn="base">
        <a:lnSpc>
          <a:spcPct val="90000"/>
        </a:lnSpc>
        <a:spcBef>
          <a:spcPct val="0"/>
        </a:spcBef>
        <a:spcAft>
          <a:spcPct val="0"/>
        </a:spcAft>
        <a:defRPr sz="2600">
          <a:solidFill>
            <a:schemeClr val="hlink"/>
          </a:solidFill>
          <a:latin typeface="Arial" pitchFamily="-106" charset="0"/>
        </a:defRPr>
      </a:lvl7pPr>
      <a:lvl8pPr marL="1632243" algn="l" rtl="0" fontAlgn="base">
        <a:lnSpc>
          <a:spcPct val="90000"/>
        </a:lnSpc>
        <a:spcBef>
          <a:spcPct val="0"/>
        </a:spcBef>
        <a:spcAft>
          <a:spcPct val="0"/>
        </a:spcAft>
        <a:defRPr sz="2600">
          <a:solidFill>
            <a:schemeClr val="hlink"/>
          </a:solidFill>
          <a:latin typeface="Arial" pitchFamily="-106" charset="0"/>
        </a:defRPr>
      </a:lvl8pPr>
      <a:lvl9pPr marL="2176323" algn="l" rtl="0" fontAlgn="base">
        <a:lnSpc>
          <a:spcPct val="90000"/>
        </a:lnSpc>
        <a:spcBef>
          <a:spcPct val="0"/>
        </a:spcBef>
        <a:spcAft>
          <a:spcPct val="0"/>
        </a:spcAft>
        <a:defRPr sz="2600">
          <a:solidFill>
            <a:schemeClr val="hlink"/>
          </a:solidFill>
          <a:latin typeface="Arial" pitchFamily="-106" charset="0"/>
        </a:defRPr>
      </a:lvl9pPr>
    </p:titleStyle>
    <p:bodyStyle>
      <a:lvl1pPr marL="204726" indent="-204726" algn="l" rtl="0" eaLnBrk="0" fontAlgn="base" hangingPunct="0">
        <a:spcBef>
          <a:spcPct val="50000"/>
        </a:spcBef>
        <a:spcAft>
          <a:spcPct val="0"/>
        </a:spcAft>
        <a:buClr>
          <a:schemeClr val="tx1"/>
        </a:buClr>
        <a:buFont typeface="Wingdings" panose="05000000000000000000" pitchFamily="2" charset="2"/>
        <a:buChar char="§"/>
        <a:defRPr sz="1900">
          <a:solidFill>
            <a:schemeClr val="tx1"/>
          </a:solidFill>
          <a:latin typeface="+mn-lt"/>
          <a:ea typeface="MS PGothic" pitchFamily="34" charset="-128"/>
          <a:cs typeface="MS PGothic" charset="0"/>
        </a:defRPr>
      </a:lvl1pPr>
      <a:lvl2pPr marL="604653" indent="-193615" algn="l" rtl="0" eaLnBrk="0" fontAlgn="base" hangingPunct="0">
        <a:spcBef>
          <a:spcPct val="0"/>
        </a:spcBef>
        <a:spcAft>
          <a:spcPct val="0"/>
        </a:spcAft>
        <a:buClr>
          <a:schemeClr val="tx1"/>
        </a:buClr>
        <a:buFont typeface="Arial" panose="020B0604020202020204" pitchFamily="34" charset="0"/>
        <a:buChar char="–"/>
        <a:defRPr sz="1900">
          <a:solidFill>
            <a:schemeClr val="tx1"/>
          </a:solidFill>
          <a:latin typeface="+mn-lt"/>
          <a:ea typeface="MS PGothic" pitchFamily="34" charset="-128"/>
          <a:cs typeface="MS PGothic" charset="0"/>
        </a:defRPr>
      </a:lvl2pPr>
      <a:lvl3pPr marL="1017276" indent="-204726" algn="l" rtl="0" eaLnBrk="0" fontAlgn="base" hangingPunct="0">
        <a:spcBef>
          <a:spcPct val="0"/>
        </a:spcBef>
        <a:spcAft>
          <a:spcPct val="0"/>
        </a:spcAft>
        <a:buClr>
          <a:schemeClr val="tx1"/>
        </a:buClr>
        <a:buChar char="•"/>
        <a:defRPr sz="1900">
          <a:solidFill>
            <a:schemeClr val="tx1"/>
          </a:solidFill>
          <a:latin typeface="+mn-lt"/>
          <a:ea typeface="ヒラギノ角ゴ Pro W3" charset="-128"/>
          <a:cs typeface="ヒラギノ角ゴ Pro W3"/>
        </a:defRPr>
      </a:lvl3pPr>
      <a:lvl4pPr marL="1429900" indent="-204726" algn="l" rtl="0" eaLnBrk="0" fontAlgn="base" hangingPunct="0">
        <a:spcBef>
          <a:spcPct val="20000"/>
        </a:spcBef>
        <a:spcAft>
          <a:spcPct val="0"/>
        </a:spcAft>
        <a:buClr>
          <a:schemeClr val="bg1"/>
        </a:buClr>
        <a:defRPr sz="1900">
          <a:solidFill>
            <a:schemeClr val="bg1"/>
          </a:solidFill>
          <a:latin typeface="+mn-lt"/>
          <a:ea typeface="ヒラギノ角ゴ Pro W3" charset="-128"/>
          <a:cs typeface="ヒラギノ角ゴ Pro W3"/>
        </a:defRPr>
      </a:lvl4pPr>
      <a:lvl5pPr marL="1829828" indent="-193615" algn="l" rtl="0" eaLnBrk="0" fontAlgn="base" hangingPunct="0">
        <a:spcBef>
          <a:spcPct val="20000"/>
        </a:spcBef>
        <a:spcAft>
          <a:spcPct val="0"/>
        </a:spcAft>
        <a:buClr>
          <a:schemeClr val="bg1"/>
        </a:buClr>
        <a:buChar char="»"/>
        <a:defRPr sz="1900">
          <a:solidFill>
            <a:schemeClr val="bg1"/>
          </a:solidFill>
          <a:latin typeface="+mn-lt"/>
          <a:ea typeface="ヒラギノ角ゴ Pro W3" charset="-128"/>
          <a:cs typeface="ヒラギノ角ゴ Pro W3"/>
        </a:defRPr>
      </a:lvl5pPr>
      <a:lvl6pPr marL="2376576" indent="-194585" algn="l" rtl="0" fontAlgn="base">
        <a:spcBef>
          <a:spcPct val="20000"/>
        </a:spcBef>
        <a:spcAft>
          <a:spcPct val="0"/>
        </a:spcAft>
        <a:buClr>
          <a:schemeClr val="bg1"/>
        </a:buClr>
        <a:buChar char="»"/>
        <a:defRPr sz="1900">
          <a:solidFill>
            <a:schemeClr val="bg1"/>
          </a:solidFill>
          <a:latin typeface="+mn-lt"/>
          <a:ea typeface="ＭＳ Ｐゴシック" pitchFamily="-106" charset="-128"/>
        </a:defRPr>
      </a:lvl6pPr>
      <a:lvl7pPr marL="2920656" indent="-194585" algn="l" rtl="0" fontAlgn="base">
        <a:spcBef>
          <a:spcPct val="20000"/>
        </a:spcBef>
        <a:spcAft>
          <a:spcPct val="0"/>
        </a:spcAft>
        <a:buClr>
          <a:schemeClr val="bg1"/>
        </a:buClr>
        <a:buChar char="»"/>
        <a:defRPr sz="1900">
          <a:solidFill>
            <a:schemeClr val="bg1"/>
          </a:solidFill>
          <a:latin typeface="+mn-lt"/>
          <a:ea typeface="ＭＳ Ｐゴシック" pitchFamily="-106" charset="-128"/>
        </a:defRPr>
      </a:lvl7pPr>
      <a:lvl8pPr marL="3464736" indent="-194585" algn="l" rtl="0" fontAlgn="base">
        <a:spcBef>
          <a:spcPct val="20000"/>
        </a:spcBef>
        <a:spcAft>
          <a:spcPct val="0"/>
        </a:spcAft>
        <a:buClr>
          <a:schemeClr val="bg1"/>
        </a:buClr>
        <a:buChar char="»"/>
        <a:defRPr sz="1900">
          <a:solidFill>
            <a:schemeClr val="bg1"/>
          </a:solidFill>
          <a:latin typeface="+mn-lt"/>
          <a:ea typeface="ＭＳ Ｐゴシック" pitchFamily="-106" charset="-128"/>
        </a:defRPr>
      </a:lvl8pPr>
      <a:lvl9pPr marL="4008817" indent="-194585" algn="l" rtl="0" fontAlgn="base">
        <a:spcBef>
          <a:spcPct val="20000"/>
        </a:spcBef>
        <a:spcAft>
          <a:spcPct val="0"/>
        </a:spcAft>
        <a:buClr>
          <a:schemeClr val="bg1"/>
        </a:buClr>
        <a:buChar char="»"/>
        <a:defRPr sz="1900">
          <a:solidFill>
            <a:schemeClr val="bg1"/>
          </a:solidFill>
          <a:latin typeface="+mn-lt"/>
          <a:ea typeface="ＭＳ Ｐゴシック" pitchFamily="-106" charset="-128"/>
        </a:defRPr>
      </a:lvl9pPr>
    </p:bodyStyle>
    <p:otherStyle>
      <a:defPPr>
        <a:defRPr lang="en-US"/>
      </a:defPPr>
      <a:lvl1pPr marL="0" algn="l" defTabSz="544081" rtl="0" eaLnBrk="1" latinLnBrk="0" hangingPunct="1">
        <a:defRPr sz="2200" kern="1200">
          <a:solidFill>
            <a:schemeClr val="tx1"/>
          </a:solidFill>
          <a:latin typeface="+mn-lt"/>
          <a:ea typeface="+mn-ea"/>
          <a:cs typeface="+mn-cs"/>
        </a:defRPr>
      </a:lvl1pPr>
      <a:lvl2pPr marL="544081" algn="l" defTabSz="544081" rtl="0" eaLnBrk="1" latinLnBrk="0" hangingPunct="1">
        <a:defRPr sz="2200" kern="1200">
          <a:solidFill>
            <a:schemeClr val="tx1"/>
          </a:solidFill>
          <a:latin typeface="+mn-lt"/>
          <a:ea typeface="+mn-ea"/>
          <a:cs typeface="+mn-cs"/>
        </a:defRPr>
      </a:lvl2pPr>
      <a:lvl3pPr marL="1088161" algn="l" defTabSz="544081" rtl="0" eaLnBrk="1" latinLnBrk="0" hangingPunct="1">
        <a:defRPr sz="2200" kern="1200">
          <a:solidFill>
            <a:schemeClr val="tx1"/>
          </a:solidFill>
          <a:latin typeface="+mn-lt"/>
          <a:ea typeface="+mn-ea"/>
          <a:cs typeface="+mn-cs"/>
        </a:defRPr>
      </a:lvl3pPr>
      <a:lvl4pPr marL="1632243" algn="l" defTabSz="544081" rtl="0" eaLnBrk="1" latinLnBrk="0" hangingPunct="1">
        <a:defRPr sz="2200" kern="1200">
          <a:solidFill>
            <a:schemeClr val="tx1"/>
          </a:solidFill>
          <a:latin typeface="+mn-lt"/>
          <a:ea typeface="+mn-ea"/>
          <a:cs typeface="+mn-cs"/>
        </a:defRPr>
      </a:lvl4pPr>
      <a:lvl5pPr marL="2176323" algn="l" defTabSz="544081" rtl="0" eaLnBrk="1" latinLnBrk="0" hangingPunct="1">
        <a:defRPr sz="2200" kern="1200">
          <a:solidFill>
            <a:schemeClr val="tx1"/>
          </a:solidFill>
          <a:latin typeface="+mn-lt"/>
          <a:ea typeface="+mn-ea"/>
          <a:cs typeface="+mn-cs"/>
        </a:defRPr>
      </a:lvl5pPr>
      <a:lvl6pPr marL="2720403" algn="l" defTabSz="544081" rtl="0" eaLnBrk="1" latinLnBrk="0" hangingPunct="1">
        <a:defRPr sz="2200" kern="1200">
          <a:solidFill>
            <a:schemeClr val="tx1"/>
          </a:solidFill>
          <a:latin typeface="+mn-lt"/>
          <a:ea typeface="+mn-ea"/>
          <a:cs typeface="+mn-cs"/>
        </a:defRPr>
      </a:lvl6pPr>
      <a:lvl7pPr marL="3264486" algn="l" defTabSz="544081" rtl="0" eaLnBrk="1" latinLnBrk="0" hangingPunct="1">
        <a:defRPr sz="2200" kern="1200">
          <a:solidFill>
            <a:schemeClr val="tx1"/>
          </a:solidFill>
          <a:latin typeface="+mn-lt"/>
          <a:ea typeface="+mn-ea"/>
          <a:cs typeface="+mn-cs"/>
        </a:defRPr>
      </a:lvl7pPr>
      <a:lvl8pPr marL="3808565" algn="l" defTabSz="544081" rtl="0" eaLnBrk="1" latinLnBrk="0" hangingPunct="1">
        <a:defRPr sz="2200" kern="1200">
          <a:solidFill>
            <a:schemeClr val="tx1"/>
          </a:solidFill>
          <a:latin typeface="+mn-lt"/>
          <a:ea typeface="+mn-ea"/>
          <a:cs typeface="+mn-cs"/>
        </a:defRPr>
      </a:lvl8pPr>
      <a:lvl9pPr marL="4352645" algn="l" defTabSz="544081"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chart" Target="../charts/char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g"/><Relationship Id="rId2" Type="http://schemas.openxmlformats.org/officeDocument/2006/relationships/image" Target="../media/image15.png"/><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image" Target="../media/image18.jp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32.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jpg"/><Relationship Id="rId7" Type="http://schemas.openxmlformats.org/officeDocument/2006/relationships/image" Target="../media/image37.jp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35.jp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4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49.png"/><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52.png"/><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3" Type="http://schemas.openxmlformats.org/officeDocument/2006/relationships/image" Target="../media/image53.png"/><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notesSlide" Target="../notesSlides/notesSlide19.xml"/><Relationship Id="rId16" Type="http://schemas.openxmlformats.org/officeDocument/2006/relationships/image" Target="../media/image65.png"/><Relationship Id="rId1" Type="http://schemas.openxmlformats.org/officeDocument/2006/relationships/slideLayout" Target="../slideLayouts/slideLayout4.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5" Type="http://schemas.openxmlformats.org/officeDocument/2006/relationships/image" Target="../media/image64.png"/><Relationship Id="rId10" Type="http://schemas.openxmlformats.org/officeDocument/2006/relationships/image" Target="../media/image59.png"/><Relationship Id="rId4" Type="http://schemas.openxmlformats.org/officeDocument/2006/relationships/image" Target="../media/image51.png"/><Relationship Id="rId9" Type="http://schemas.openxmlformats.org/officeDocument/2006/relationships/image" Target="../media/image58.png"/><Relationship Id="rId14" Type="http://schemas.openxmlformats.org/officeDocument/2006/relationships/image" Target="../media/image63.png"/></Relationships>
</file>

<file path=ppt/slides/_rels/slide3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5.png"/><Relationship Id="rId4" Type="http://schemas.openxmlformats.org/officeDocument/2006/relationships/image" Target="../media/image6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69.tif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70.tiff"/></Relationships>
</file>

<file path=ppt/slides/_rels/slide35.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1.png"/><Relationship Id="rId3" Type="http://schemas.openxmlformats.org/officeDocument/2006/relationships/image" Target="../media/image71.png"/><Relationship Id="rId7" Type="http://schemas.openxmlformats.org/officeDocument/2006/relationships/image" Target="../media/image75.png"/><Relationship Id="rId12" Type="http://schemas.openxmlformats.org/officeDocument/2006/relationships/image" Target="../media/image80.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4.png"/><Relationship Id="rId11" Type="http://schemas.openxmlformats.org/officeDocument/2006/relationships/image" Target="../media/image79.png"/><Relationship Id="rId5" Type="http://schemas.openxmlformats.org/officeDocument/2006/relationships/image" Target="../media/image73.pn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png"/></Relationships>
</file>

<file path=ppt/slides/_rels/slide3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3.png"/></Relationships>
</file>

<file path=ppt/slides/_rels/slide3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87.png"/><Relationship Id="rId4" Type="http://schemas.openxmlformats.org/officeDocument/2006/relationships/image" Target="../media/image8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5.xml"/><Relationship Id="rId4" Type="http://schemas.openxmlformats.org/officeDocument/2006/relationships/image" Target="../media/image9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91.png"/><Relationship Id="rId7" Type="http://schemas.openxmlformats.org/officeDocument/2006/relationships/image" Target="../media/image95.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94.png"/><Relationship Id="rId5" Type="http://schemas.openxmlformats.org/officeDocument/2006/relationships/image" Target="../media/image93.png"/><Relationship Id="rId10" Type="http://schemas.openxmlformats.org/officeDocument/2006/relationships/image" Target="../media/image98.png"/><Relationship Id="rId4" Type="http://schemas.openxmlformats.org/officeDocument/2006/relationships/image" Target="../media/image92.emf"/><Relationship Id="rId9" Type="http://schemas.openxmlformats.org/officeDocument/2006/relationships/image" Target="../media/image9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image" Target="../media/image99.png"/><Relationship Id="rId1" Type="http://schemas.openxmlformats.org/officeDocument/2006/relationships/slideLayout" Target="../slideLayouts/slideLayout5.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45.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5.xml"/><Relationship Id="rId4" Type="http://schemas.openxmlformats.org/officeDocument/2006/relationships/image" Target="../media/image111.png"/></Relationships>
</file>

<file path=ppt/slides/_rels/slide5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93.png"/><Relationship Id="rId1" Type="http://schemas.openxmlformats.org/officeDocument/2006/relationships/slideLayout" Target="../slideLayouts/slideLayout5.xml"/><Relationship Id="rId5" Type="http://schemas.openxmlformats.org/officeDocument/2006/relationships/image" Target="../media/image91.png"/><Relationship Id="rId4" Type="http://schemas.openxmlformats.org/officeDocument/2006/relationships/image" Target="../media/image9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image" Target="../media/image119.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118.jpeg"/><Relationship Id="rId5" Type="http://schemas.openxmlformats.org/officeDocument/2006/relationships/image" Target="../media/image117.jpeg"/><Relationship Id="rId4" Type="http://schemas.openxmlformats.org/officeDocument/2006/relationships/image" Target="../media/image11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121.emf"/><Relationship Id="rId4" Type="http://schemas.openxmlformats.org/officeDocument/2006/relationships/oleObject" Target="../embeddings/oleObject1.bin"/></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8" Type="http://schemas.openxmlformats.org/officeDocument/2006/relationships/hyperlink" Target="http://www.malicious.cn/" TargetMode="External"/><Relationship Id="rId3" Type="http://schemas.openxmlformats.org/officeDocument/2006/relationships/hyperlink" Target="http://www.phish.net/" TargetMode="External"/><Relationship Id="rId7" Type="http://schemas.openxmlformats.org/officeDocument/2006/relationships/hyperlink" Target="http://www.phish.tw/" TargetMode="External"/><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hyperlink" Target="http://www.phish.cn/" TargetMode="External"/><Relationship Id="rId5" Type="http://schemas.openxmlformats.org/officeDocument/2006/relationships/hyperlink" Target="http://www.y0utube.com/" TargetMode="External"/><Relationship Id="rId4" Type="http://schemas.openxmlformats.org/officeDocument/2006/relationships/hyperlink" Target="http://www.malicious.com/" TargetMode="External"/></Relationships>
</file>

<file path=ppt/slides/_rels/slide61.xml.rels><?xml version="1.0" encoding="UTF-8" standalone="yes"?>
<Relationships xmlns="http://schemas.openxmlformats.org/package/2006/relationships"><Relationship Id="rId8" Type="http://schemas.openxmlformats.org/officeDocument/2006/relationships/hyperlink" Target="http://www.malicious.cn/" TargetMode="External"/><Relationship Id="rId3" Type="http://schemas.openxmlformats.org/officeDocument/2006/relationships/hyperlink" Target="http://www.phish.net/" TargetMode="External"/><Relationship Id="rId7" Type="http://schemas.openxmlformats.org/officeDocument/2006/relationships/hyperlink" Target="http://www.phish.tw/" TargetMode="External"/><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hyperlink" Target="http://www.phish.cn/" TargetMode="External"/><Relationship Id="rId5" Type="http://schemas.openxmlformats.org/officeDocument/2006/relationships/hyperlink" Target="http://www.y0utube.com/" TargetMode="External"/><Relationship Id="rId4" Type="http://schemas.openxmlformats.org/officeDocument/2006/relationships/hyperlink" Target="http://www.malicious.com/" TargetMode="Externa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4.xml"/><Relationship Id="rId1" Type="http://schemas.openxmlformats.org/officeDocument/2006/relationships/vmlDrawing" Target="../drawings/vmlDrawing2.vml"/><Relationship Id="rId5" Type="http://schemas.openxmlformats.org/officeDocument/2006/relationships/image" Target="../media/image122.emf"/><Relationship Id="rId4" Type="http://schemas.openxmlformats.org/officeDocument/2006/relationships/oleObject" Target="../embeddings/oleObject2.bin"/></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jp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3.xml"/><Relationship Id="rId1" Type="http://schemas.openxmlformats.org/officeDocument/2006/relationships/vmlDrawing" Target="../drawings/vmlDrawing3.vml"/><Relationship Id="rId4" Type="http://schemas.openxmlformats.org/officeDocument/2006/relationships/image" Target="../media/image126.wmf"/></Relationships>
</file>

<file path=ppt/slides/_rels/slide69.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jpg"/></Relationships>
</file>

<file path=ppt/slides/_rels/slide70.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32.png"/><Relationship Id="rId7" Type="http://schemas.openxmlformats.org/officeDocument/2006/relationships/image" Target="../media/image136.png"/><Relationship Id="rId2" Type="http://schemas.openxmlformats.org/officeDocument/2006/relationships/image" Target="../media/image131.png"/><Relationship Id="rId1" Type="http://schemas.openxmlformats.org/officeDocument/2006/relationships/slideLayout" Target="../slideLayouts/slideLayout3.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 Id="rId9" Type="http://schemas.openxmlformats.org/officeDocument/2006/relationships/image" Target="../media/image138.png"/></Relationships>
</file>

<file path=ppt/slides/_rels/slide71.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jpg"/><Relationship Id="rId1" Type="http://schemas.openxmlformats.org/officeDocument/2006/relationships/slideLayout" Target="../slideLayouts/slideLayout3.xml"/><Relationship Id="rId6" Type="http://schemas.openxmlformats.org/officeDocument/2006/relationships/image" Target="../media/image144.jpeg"/><Relationship Id="rId5" Type="http://schemas.openxmlformats.org/officeDocument/2006/relationships/image" Target="../media/image143.png"/><Relationship Id="rId4" Type="http://schemas.openxmlformats.org/officeDocument/2006/relationships/image" Target="../media/image142.jpeg"/></Relationships>
</file>

<file path=ppt/slides/_rels/slide73.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145.png"/><Relationship Id="rId1" Type="http://schemas.openxmlformats.org/officeDocument/2006/relationships/slideLayout" Target="../slideLayouts/slideLayout3.xml"/><Relationship Id="rId5" Type="http://schemas.openxmlformats.org/officeDocument/2006/relationships/image" Target="../media/image148.png"/><Relationship Id="rId4" Type="http://schemas.openxmlformats.org/officeDocument/2006/relationships/image" Target="../media/image147.jpg"/></Relationships>
</file>

<file path=ppt/slides/_rels/slide74.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solidFill>
                  <a:srgbClr val="191919"/>
                </a:solidFill>
                <a:latin typeface="宋体" panose="02010600030101010101" pitchFamily="2" charset="-122"/>
                <a:ea typeface="宋体" panose="02010600030101010101" pitchFamily="2" charset="-122"/>
              </a:rPr>
              <a:t>时代背景：新一代</a:t>
            </a:r>
            <a:r>
              <a:rPr lang="zh-CN" altLang="en-US" dirty="0">
                <a:solidFill>
                  <a:srgbClr val="191919"/>
                </a:solidFill>
                <a:latin typeface="宋体" panose="02010600030101010101" pitchFamily="2" charset="-122"/>
                <a:ea typeface="宋体" panose="02010600030101010101" pitchFamily="2" charset="-122"/>
              </a:rPr>
              <a:t>人工智能发展</a:t>
            </a:r>
            <a:r>
              <a:rPr lang="zh-CN" altLang="en-US" dirty="0" smtClean="0">
                <a:solidFill>
                  <a:srgbClr val="191919"/>
                </a:solidFill>
                <a:latin typeface="宋体" panose="02010600030101010101" pitchFamily="2" charset="-122"/>
                <a:ea typeface="宋体" panose="02010600030101010101" pitchFamily="2" charset="-122"/>
              </a:rPr>
              <a:t>规划的提出</a:t>
            </a:r>
            <a:endParaRPr lang="zh-CN" altLang="en-US" dirty="0"/>
          </a:p>
        </p:txBody>
      </p:sp>
      <p:sp>
        <p:nvSpPr>
          <p:cNvPr id="4" name="灯片编号占位符 3"/>
          <p:cNvSpPr>
            <a:spLocks noGrp="1"/>
          </p:cNvSpPr>
          <p:nvPr>
            <p:ph type="sldNum" sz="quarter" idx="12"/>
          </p:nvPr>
        </p:nvSpPr>
        <p:spPr/>
        <p:txBody>
          <a:bodyPr/>
          <a:lstStyle/>
          <a:p>
            <a:fld id="{2DE61EF2-E837-B24C-97CB-58901F405DAD}" type="slidenum">
              <a:rPr kumimoji="1" lang="zh-CN" altLang="en-US" smtClean="0"/>
              <a:pPr/>
              <a:t>1</a:t>
            </a:fld>
            <a:endParaRPr kumimoji="1" lang="zh-CN" altLang="en-US"/>
          </a:p>
        </p:txBody>
      </p:sp>
      <p:sp>
        <p:nvSpPr>
          <p:cNvPr id="5" name="矩形 4"/>
          <p:cNvSpPr/>
          <p:nvPr/>
        </p:nvSpPr>
        <p:spPr>
          <a:xfrm>
            <a:off x="3570570" y="1244111"/>
            <a:ext cx="5029200" cy="1477328"/>
          </a:xfrm>
          <a:prstGeom prst="rect">
            <a:avLst/>
          </a:prstGeom>
        </p:spPr>
        <p:txBody>
          <a:bodyPr wrap="square">
            <a:spAutoFit/>
          </a:bodyPr>
          <a:lstStyle/>
          <a:p>
            <a:r>
              <a:rPr lang="zh-CN" altLang="en-US" dirty="0">
                <a:solidFill>
                  <a:srgbClr val="191919"/>
                </a:solidFill>
                <a:latin typeface="宋体" panose="02010600030101010101" pitchFamily="2" charset="-122"/>
                <a:ea typeface="宋体" panose="02010600030101010101" pitchFamily="2" charset="-122"/>
              </a:rPr>
              <a:t>为抢抓人工智能发展的重大战略机遇，构筑我国人工智能发展的先发优势，加快建设创新型国家和世界科技强国，日前国务院印发</a:t>
            </a:r>
            <a:r>
              <a:rPr lang="en-US" altLang="zh-CN" dirty="0">
                <a:solidFill>
                  <a:srgbClr val="191919"/>
                </a:solidFill>
                <a:latin typeface="宋体" panose="02010600030101010101" pitchFamily="2" charset="-122"/>
                <a:ea typeface="宋体" panose="02010600030101010101" pitchFamily="2" charset="-122"/>
              </a:rPr>
              <a:t>《</a:t>
            </a:r>
            <a:r>
              <a:rPr lang="zh-CN" altLang="en-US" dirty="0">
                <a:solidFill>
                  <a:srgbClr val="191919"/>
                </a:solidFill>
                <a:latin typeface="宋体" panose="02010600030101010101" pitchFamily="2" charset="-122"/>
                <a:ea typeface="宋体" panose="02010600030101010101" pitchFamily="2" charset="-122"/>
              </a:rPr>
              <a:t>新一代人工智能发展规划</a:t>
            </a:r>
            <a:r>
              <a:rPr lang="en-US" altLang="zh-CN" dirty="0">
                <a:solidFill>
                  <a:srgbClr val="191919"/>
                </a:solidFill>
                <a:latin typeface="宋体" panose="02010600030101010101" pitchFamily="2" charset="-122"/>
                <a:ea typeface="宋体" panose="02010600030101010101" pitchFamily="2" charset="-122"/>
              </a:rPr>
              <a:t>》</a:t>
            </a:r>
            <a:r>
              <a:rPr lang="zh-CN" altLang="en-US" dirty="0">
                <a:solidFill>
                  <a:srgbClr val="191919"/>
                </a:solidFill>
                <a:latin typeface="宋体" panose="02010600030101010101" pitchFamily="2" charset="-122"/>
                <a:ea typeface="宋体" panose="02010600030101010101" pitchFamily="2" charset="-122"/>
              </a:rPr>
              <a:t>。</a:t>
            </a:r>
            <a:endParaRPr lang="en-US" altLang="zh-CN" dirty="0">
              <a:solidFill>
                <a:srgbClr val="191919"/>
              </a:solidFill>
              <a:latin typeface="宋体" panose="02010600030101010101" pitchFamily="2" charset="-122"/>
              <a:ea typeface="宋体" panose="02010600030101010101" pitchFamily="2" charset="-122"/>
            </a:endParaRPr>
          </a:p>
          <a:p>
            <a:r>
              <a:rPr lang="zh-CN" altLang="en-US" dirty="0">
                <a:solidFill>
                  <a:srgbClr val="191919"/>
                </a:solidFill>
                <a:latin typeface="宋体" panose="02010600030101010101" pitchFamily="2" charset="-122"/>
                <a:ea typeface="宋体" panose="02010600030101010101" pitchFamily="2" charset="-122"/>
              </a:rPr>
              <a:t>   </a:t>
            </a:r>
            <a:r>
              <a:rPr lang="zh-CN" altLang="en-US" dirty="0" smtClean="0">
                <a:solidFill>
                  <a:srgbClr val="191919"/>
                </a:solidFill>
                <a:latin typeface="宋体" panose="02010600030101010101" pitchFamily="2" charset="-122"/>
                <a:ea typeface="宋体" panose="02010600030101010101" pitchFamily="2" charset="-122"/>
              </a:rPr>
              <a:t>                          </a:t>
            </a:r>
            <a:r>
              <a:rPr lang="en-US" altLang="zh-CN" dirty="0">
                <a:solidFill>
                  <a:srgbClr val="191919"/>
                </a:solidFill>
                <a:latin typeface="宋体" panose="02010600030101010101" pitchFamily="2" charset="-122"/>
                <a:ea typeface="宋体" panose="02010600030101010101" pitchFamily="2" charset="-122"/>
              </a:rPr>
              <a:t>-----2017.7.8</a:t>
            </a:r>
            <a:endParaRPr lang="zh-CN" altLang="en-US" dirty="0">
              <a:solidFill>
                <a:srgbClr val="191919"/>
              </a:solidFill>
              <a:latin typeface="宋体" panose="02010600030101010101" pitchFamily="2" charset="-122"/>
              <a:ea typeface="宋体" panose="02010600030101010101" pitchFamily="2" charset="-122"/>
            </a:endParaRPr>
          </a:p>
        </p:txBody>
      </p:sp>
      <p:sp>
        <p:nvSpPr>
          <p:cNvPr id="6" name="矩形 5"/>
          <p:cNvSpPr/>
          <p:nvPr/>
        </p:nvSpPr>
        <p:spPr>
          <a:xfrm>
            <a:off x="3362040" y="3267248"/>
            <a:ext cx="5237730" cy="1477328"/>
          </a:xfrm>
          <a:prstGeom prst="rect">
            <a:avLst/>
          </a:prstGeom>
        </p:spPr>
        <p:txBody>
          <a:bodyPr wrap="square">
            <a:spAutoFit/>
          </a:bodyPr>
          <a:lstStyle/>
          <a:p>
            <a:r>
              <a:rPr lang="en-US" altLang="zh-CN" dirty="0" smtClean="0">
                <a:solidFill>
                  <a:srgbClr val="191919"/>
                </a:solidFill>
                <a:latin typeface="宋体" panose="02010600030101010101" pitchFamily="2" charset="-122"/>
                <a:ea typeface="宋体" panose="02010600030101010101" pitchFamily="2" charset="-122"/>
              </a:rPr>
              <a:t>《</a:t>
            </a:r>
            <a:r>
              <a:rPr lang="zh-CN" altLang="en-US" dirty="0" smtClean="0">
                <a:solidFill>
                  <a:srgbClr val="191919"/>
                </a:solidFill>
                <a:latin typeface="宋体" panose="02010600030101010101" pitchFamily="2" charset="-122"/>
                <a:ea typeface="宋体" panose="02010600030101010101" pitchFamily="2" charset="-122"/>
              </a:rPr>
              <a:t>规划</a:t>
            </a:r>
            <a:r>
              <a:rPr lang="en-US" altLang="zh-CN" dirty="0" smtClean="0">
                <a:solidFill>
                  <a:srgbClr val="191919"/>
                </a:solidFill>
                <a:latin typeface="宋体" panose="02010600030101010101" pitchFamily="2" charset="-122"/>
                <a:ea typeface="宋体" panose="02010600030101010101" pitchFamily="2" charset="-122"/>
              </a:rPr>
              <a:t>》</a:t>
            </a:r>
            <a:r>
              <a:rPr lang="zh-CN" altLang="en-US" dirty="0" smtClean="0">
                <a:solidFill>
                  <a:srgbClr val="191919"/>
                </a:solidFill>
                <a:latin typeface="宋体" panose="02010600030101010101" pitchFamily="2" charset="-122"/>
                <a:ea typeface="宋体" panose="02010600030101010101" pitchFamily="2" charset="-122"/>
              </a:rPr>
              <a:t>指出</a:t>
            </a:r>
            <a:r>
              <a:rPr lang="zh-CN" altLang="en-US" dirty="0">
                <a:solidFill>
                  <a:srgbClr val="191919"/>
                </a:solidFill>
                <a:latin typeface="宋体" panose="02010600030101010101" pitchFamily="2" charset="-122"/>
                <a:ea typeface="宋体" panose="02010600030101010101" pitchFamily="2" charset="-122"/>
              </a:rPr>
              <a:t>：</a:t>
            </a:r>
            <a:r>
              <a:rPr lang="zh-CN" altLang="en-US" dirty="0" smtClean="0">
                <a:solidFill>
                  <a:srgbClr val="191919"/>
                </a:solidFill>
                <a:latin typeface="宋体" panose="02010600030101010101" pitchFamily="2" charset="-122"/>
                <a:ea typeface="宋体" panose="02010600030101010101" pitchFamily="2" charset="-122"/>
              </a:rPr>
              <a:t>立足</a:t>
            </a:r>
            <a:r>
              <a:rPr lang="zh-CN" altLang="en-US" dirty="0">
                <a:solidFill>
                  <a:srgbClr val="191919"/>
                </a:solidFill>
                <a:latin typeface="宋体" panose="02010600030101010101" pitchFamily="2" charset="-122"/>
                <a:ea typeface="宋体" panose="02010600030101010101" pitchFamily="2" charset="-122"/>
              </a:rPr>
              <a:t>国家发展全局，准确把握全球人工智能发展态势，找准突破口和主攻方向，全面增强科技创新基础能力，全面拓展重点领域应用深度广度，全面提升经济社会发展和国防应用智能化水平。</a:t>
            </a:r>
            <a:endParaRPr lang="zh-CN" altLang="en-US"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42642611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AlphaGo</a:t>
            </a:r>
            <a:r>
              <a:rPr lang="zh-CN" altLang="en-US" dirty="0" smtClean="0"/>
              <a:t>到底有多厉害？</a:t>
            </a:r>
            <a:endParaRPr lang="zh-CN" altLang="en-US" dirty="0"/>
          </a:p>
        </p:txBody>
      </p:sp>
      <p:pic>
        <p:nvPicPr>
          <p:cNvPr id="5" name="内容占位符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70995" y="1948889"/>
            <a:ext cx="5417696" cy="4616007"/>
          </a:xfrm>
        </p:spPr>
      </p:pic>
      <p:sp>
        <p:nvSpPr>
          <p:cNvPr id="4" name="灯片编号占位符 3"/>
          <p:cNvSpPr>
            <a:spLocks noGrp="1"/>
          </p:cNvSpPr>
          <p:nvPr>
            <p:ph type="sldNum" sz="quarter" idx="12"/>
          </p:nvPr>
        </p:nvSpPr>
        <p:spPr>
          <a:xfrm>
            <a:off x="317800" y="5942241"/>
            <a:ext cx="490537" cy="184150"/>
          </a:xfrm>
        </p:spPr>
        <p:txBody>
          <a:bodyPr/>
          <a:lstStyle/>
          <a:p>
            <a:fld id="{2DE61EF2-E837-B24C-97CB-58901F405DAD}" type="slidenum">
              <a:rPr kumimoji="1" lang="zh-CN" altLang="en-US" smtClean="0"/>
              <a:pPr/>
              <a:t>2</a:t>
            </a:fld>
            <a:endParaRPr kumimoji="1" lang="zh-CN" altLang="en-US"/>
          </a:p>
        </p:txBody>
      </p:sp>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627" y="1944535"/>
            <a:ext cx="5568287" cy="4639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文本框 2"/>
          <p:cNvSpPr txBox="1"/>
          <p:nvPr/>
        </p:nvSpPr>
        <p:spPr>
          <a:xfrm>
            <a:off x="279627" y="982637"/>
            <a:ext cx="11582400" cy="923330"/>
          </a:xfrm>
          <a:prstGeom prst="rect">
            <a:avLst/>
          </a:prstGeom>
          <a:noFill/>
        </p:spPr>
        <p:txBody>
          <a:bodyPr wrap="square" rtlCol="0">
            <a:spAutoFit/>
          </a:bodyPr>
          <a:lstStyle/>
          <a:p>
            <a:r>
              <a:rPr lang="en-US" altLang="zh-CN" dirty="0" smtClean="0">
                <a:latin typeface="宋体" panose="02010600030101010101" pitchFamily="2" charset="-122"/>
                <a:ea typeface="宋体" panose="02010600030101010101" pitchFamily="2" charset="-122"/>
              </a:rPr>
              <a:t>2011</a:t>
            </a:r>
            <a:r>
              <a:rPr lang="zh-CN" altLang="en-US" dirty="0" smtClean="0">
                <a:latin typeface="宋体" panose="02010600030101010101" pitchFamily="2" charset="-122"/>
                <a:ea typeface="宋体" panose="02010600030101010101" pitchFamily="2" charset="-122"/>
              </a:rPr>
              <a:t>年，北京邮电大学的</a:t>
            </a:r>
            <a:r>
              <a:rPr lang="en-US" altLang="zh-CN" dirty="0" smtClean="0">
                <a:latin typeface="宋体" panose="02010600030101010101" pitchFamily="2" charset="-122"/>
                <a:ea typeface="宋体" panose="02010600030101010101" pitchFamily="2" charset="-122"/>
              </a:rPr>
              <a:t>Lingo</a:t>
            </a:r>
            <a:r>
              <a:rPr lang="zh-CN" altLang="en-US" dirty="0" smtClean="0">
                <a:latin typeface="宋体" panose="02010600030101010101" pitchFamily="2" charset="-122"/>
                <a:ea typeface="宋体" panose="02010600030101010101" pitchFamily="2" charset="-122"/>
              </a:rPr>
              <a:t>围棋程序在</a:t>
            </a:r>
            <a:r>
              <a:rPr lang="en-US" altLang="zh-CN" dirty="0" smtClean="0">
                <a:latin typeface="宋体" panose="02010600030101010101" pitchFamily="2" charset="-122"/>
                <a:ea typeface="宋体" panose="02010600030101010101" pitchFamily="2" charset="-122"/>
              </a:rPr>
              <a:t>9</a:t>
            </a:r>
            <a:r>
              <a:rPr lang="zh-CN" altLang="en-US" dirty="0" smtClean="0">
                <a:latin typeface="宋体" panose="02010600030101010101" pitchFamily="2" charset="-122"/>
                <a:ea typeface="宋体" panose="02010600030101010101" pitchFamily="2" charset="-122"/>
              </a:rPr>
              <a:t>*</a:t>
            </a:r>
            <a:r>
              <a:rPr lang="en-US" altLang="zh-CN" dirty="0" smtClean="0">
                <a:latin typeface="宋体" panose="02010600030101010101" pitchFamily="2" charset="-122"/>
                <a:ea typeface="宋体" panose="02010600030101010101" pitchFamily="2" charset="-122"/>
              </a:rPr>
              <a:t>9</a:t>
            </a:r>
            <a:r>
              <a:rPr lang="zh-CN" altLang="en-US" dirty="0" smtClean="0">
                <a:latin typeface="宋体" panose="02010600030101010101" pitchFamily="2" charset="-122"/>
                <a:ea typeface="宋体" panose="02010600030101010101" pitchFamily="2" charset="-122"/>
              </a:rPr>
              <a:t>棋盘上以受让两子的条件，首次击败了中国围棋教练职业围棋</a:t>
            </a:r>
            <a:r>
              <a:rPr lang="en-US" altLang="zh-CN" dirty="0" smtClean="0">
                <a:latin typeface="宋体" panose="02010600030101010101" pitchFamily="2" charset="-122"/>
                <a:ea typeface="宋体" panose="02010600030101010101" pitchFamily="2" charset="-122"/>
              </a:rPr>
              <a:t>9</a:t>
            </a:r>
            <a:r>
              <a:rPr lang="zh-CN" altLang="en-US" dirty="0" smtClean="0">
                <a:latin typeface="宋体" panose="02010600030101010101" pitchFamily="2" charset="-122"/>
                <a:ea typeface="宋体" panose="02010600030101010101" pitchFamily="2" charset="-122"/>
              </a:rPr>
              <a:t>段俞斌和先生。那时，谁也没有想到仅仅</a:t>
            </a:r>
            <a:r>
              <a:rPr lang="en-US" altLang="zh-CN" dirty="0" smtClean="0">
                <a:latin typeface="宋体" panose="02010600030101010101" pitchFamily="2" charset="-122"/>
                <a:ea typeface="宋体" panose="02010600030101010101" pitchFamily="2" charset="-122"/>
              </a:rPr>
              <a:t>5</a:t>
            </a:r>
            <a:r>
              <a:rPr lang="zh-CN" altLang="en-US" dirty="0" smtClean="0">
                <a:latin typeface="宋体" panose="02010600030101010101" pitchFamily="2" charset="-122"/>
                <a:ea typeface="宋体" panose="02010600030101010101" pitchFamily="2" charset="-122"/>
              </a:rPr>
              <a:t>年之后，</a:t>
            </a:r>
            <a:r>
              <a:rPr lang="en-US" altLang="zh-CN" dirty="0" smtClean="0">
                <a:latin typeface="宋体" panose="02010600030101010101" pitchFamily="2" charset="-122"/>
                <a:ea typeface="宋体" panose="02010600030101010101" pitchFamily="2" charset="-122"/>
              </a:rPr>
              <a:t>AlphaGo</a:t>
            </a:r>
            <a:r>
              <a:rPr lang="zh-CN" altLang="en-US" dirty="0" smtClean="0">
                <a:latin typeface="宋体" panose="02010600030101010101" pitchFamily="2" charset="-122"/>
                <a:ea typeface="宋体" panose="02010600030101010101" pitchFamily="2" charset="-122"/>
              </a:rPr>
              <a:t>围棋程序就在</a:t>
            </a:r>
            <a:r>
              <a:rPr lang="en-US" altLang="zh-CN" dirty="0" smtClean="0">
                <a:latin typeface="宋体" panose="02010600030101010101" pitchFamily="2" charset="-122"/>
                <a:ea typeface="宋体" panose="02010600030101010101" pitchFamily="2" charset="-122"/>
              </a:rPr>
              <a:t>19*19</a:t>
            </a:r>
            <a:r>
              <a:rPr lang="zh-CN" altLang="en-US" dirty="0" smtClean="0">
                <a:latin typeface="宋体" panose="02010600030101010101" pitchFamily="2" charset="-122"/>
                <a:ea typeface="宋体" panose="02010600030101010101" pitchFamily="2" charset="-122"/>
              </a:rPr>
              <a:t>棋盘上无条件战胜了人类棋王。</a:t>
            </a: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研制</a:t>
            </a:r>
            <a:r>
              <a:rPr lang="en-US" altLang="zh-CN" dirty="0" smtClean="0">
                <a:latin typeface="宋体" panose="02010600030101010101" pitchFamily="2" charset="-122"/>
                <a:ea typeface="宋体" panose="02010600030101010101" pitchFamily="2" charset="-122"/>
              </a:rPr>
              <a:t>AlphaGo</a:t>
            </a:r>
            <a:r>
              <a:rPr lang="zh-CN" altLang="en-US" dirty="0" smtClean="0">
                <a:latin typeface="宋体" panose="02010600030101010101" pitchFamily="2" charset="-122"/>
                <a:ea typeface="宋体" panose="02010600030101010101" pitchFamily="2" charset="-122"/>
              </a:rPr>
              <a:t>的团队</a:t>
            </a:r>
            <a:r>
              <a:rPr lang="en-US" altLang="zh-CN" dirty="0" err="1" smtClean="0">
                <a:latin typeface="宋体" panose="02010600030101010101" pitchFamily="2" charset="-122"/>
                <a:ea typeface="宋体" panose="02010600030101010101" pitchFamily="2" charset="-122"/>
              </a:rPr>
              <a:t>DeepMind</a:t>
            </a:r>
            <a:r>
              <a:rPr lang="zh-CN" altLang="en-US" dirty="0" smtClean="0">
                <a:latin typeface="宋体" panose="02010600030101010101" pitchFamily="2" charset="-122"/>
                <a:ea typeface="宋体" panose="02010600030101010101" pitchFamily="2" charset="-122"/>
              </a:rPr>
              <a:t>正在投入</a:t>
            </a:r>
            <a:r>
              <a:rPr lang="en-US" altLang="zh-CN" dirty="0" err="1" smtClean="0">
                <a:latin typeface="宋体" panose="02010600030101010101" pitchFamily="2" charset="-122"/>
                <a:ea typeface="宋体" panose="02010600030101010101" pitchFamily="2" charset="-122"/>
              </a:rPr>
              <a:t>AlphaSC</a:t>
            </a:r>
            <a:r>
              <a:rPr lang="zh-CN" altLang="en-US" dirty="0" smtClean="0">
                <a:latin typeface="宋体" panose="02010600030101010101" pitchFamily="2" charset="-122"/>
                <a:ea typeface="宋体" panose="02010600030101010101" pitchFamily="2" charset="-122"/>
              </a:rPr>
              <a:t>的研发，未来将于人类顶尖高手在星际争霸游戏中一较高下。</a:t>
            </a:r>
            <a:endParaRPr lang="zh-CN" altLang="en-US"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15332817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AlphaGo</a:t>
            </a:r>
            <a:r>
              <a:rPr lang="zh-CN" altLang="en-US" dirty="0" smtClean="0"/>
              <a:t>怎么做到的？</a:t>
            </a:r>
            <a:endParaRPr lang="zh-CN" altLang="en-US" dirty="0"/>
          </a:p>
        </p:txBody>
      </p:sp>
      <p:sp>
        <p:nvSpPr>
          <p:cNvPr id="3" name="内容占位符 2"/>
          <p:cNvSpPr>
            <a:spLocks noGrp="1"/>
          </p:cNvSpPr>
          <p:nvPr>
            <p:ph idx="1"/>
          </p:nvPr>
        </p:nvSpPr>
        <p:spPr>
          <a:xfrm>
            <a:off x="279627" y="1066960"/>
            <a:ext cx="5648396" cy="4479925"/>
          </a:xfrm>
        </p:spPr>
        <p:txBody>
          <a:bodyPr/>
          <a:lstStyle/>
          <a:p>
            <a:pPr>
              <a:lnSpc>
                <a:spcPct val="150000"/>
              </a:lnSpc>
            </a:pPr>
            <a:r>
              <a:rPr lang="en-US" altLang="zh-CN" sz="1800" kern="1200" dirty="0">
                <a:latin typeface="宋体" panose="02010600030101010101" pitchFamily="2" charset="-122"/>
                <a:ea typeface="宋体" panose="02010600030101010101" pitchFamily="2" charset="-122"/>
              </a:rPr>
              <a:t>AlphaGo</a:t>
            </a:r>
            <a:r>
              <a:rPr lang="zh-CN" altLang="en-US" sz="1800" kern="1200" dirty="0">
                <a:latin typeface="宋体" panose="02010600030101010101" pitchFamily="2" charset="-122"/>
                <a:ea typeface="宋体" panose="02010600030101010101" pitchFamily="2" charset="-122"/>
              </a:rPr>
              <a:t>使用两种不同的深度神经网络：第一种是策略网络，目标是选择在哪里落子。第二种则是价值网络，价值网络的作用是衡量走这一步对最终输赢的影响</a:t>
            </a:r>
            <a:r>
              <a:rPr lang="zh-CN" altLang="en-US" sz="1800" kern="1200" dirty="0" smtClean="0">
                <a:latin typeface="宋体" panose="02010600030101010101" pitchFamily="2" charset="-122"/>
                <a:ea typeface="宋体" panose="02010600030101010101" pitchFamily="2" charset="-122"/>
              </a:rPr>
              <a:t>。</a:t>
            </a:r>
            <a:endParaRPr lang="en-US" altLang="zh-CN" sz="1800" kern="1200" dirty="0" smtClean="0">
              <a:latin typeface="宋体" panose="02010600030101010101" pitchFamily="2" charset="-122"/>
              <a:ea typeface="宋体" panose="02010600030101010101" pitchFamily="2" charset="-122"/>
            </a:endParaRPr>
          </a:p>
          <a:p>
            <a:pPr>
              <a:lnSpc>
                <a:spcPct val="150000"/>
              </a:lnSpc>
            </a:pPr>
            <a:r>
              <a:rPr lang="en-US" altLang="zh-CN" sz="1800" kern="1200" dirty="0" err="1" smtClean="0">
                <a:latin typeface="宋体" panose="02010600030101010101" pitchFamily="2" charset="-122"/>
                <a:ea typeface="宋体" panose="02010600030101010101" pitchFamily="2" charset="-122"/>
              </a:rPr>
              <a:t>AlphaGo</a:t>
            </a:r>
            <a:r>
              <a:rPr lang="zh-CN" altLang="en-US" sz="1800" kern="1200" dirty="0" smtClean="0">
                <a:latin typeface="宋体" panose="02010600030101010101" pitchFamily="2" charset="-122"/>
                <a:ea typeface="宋体" panose="02010600030101010101" pitchFamily="2" charset="-122"/>
              </a:rPr>
              <a:t>成功的关键在于</a:t>
            </a:r>
            <a:r>
              <a:rPr lang="en-US" altLang="zh-CN" sz="1800" kern="1200" dirty="0" smtClean="0">
                <a:latin typeface="宋体" panose="02010600030101010101" pitchFamily="2" charset="-122"/>
                <a:ea typeface="宋体" panose="02010600030101010101" pitchFamily="2" charset="-122"/>
                <a:sym typeface="Wingdings" panose="05000000000000000000" pitchFamily="2" charset="2"/>
              </a:rPr>
              <a:t>:</a:t>
            </a:r>
          </a:p>
          <a:p>
            <a:pPr lvl="1">
              <a:lnSpc>
                <a:spcPct val="150000"/>
              </a:lnSpc>
            </a:pPr>
            <a:r>
              <a:rPr lang="zh-CN" altLang="en-US" sz="1800" b="1" kern="1200" dirty="0" smtClean="0">
                <a:latin typeface="宋体" panose="02010600030101010101" pitchFamily="2" charset="-122"/>
                <a:ea typeface="宋体" panose="02010600030101010101" pitchFamily="2" charset="-122"/>
                <a:sym typeface="Wingdings" panose="05000000000000000000" pitchFamily="2" charset="2"/>
              </a:rPr>
              <a:t>海量对弈数据</a:t>
            </a:r>
            <a:r>
              <a:rPr lang="zh-CN" altLang="en-US" sz="1800" kern="1200" dirty="0" smtClean="0">
                <a:latin typeface="宋体" panose="02010600030101010101" pitchFamily="2" charset="-122"/>
                <a:ea typeface="宋体" panose="02010600030101010101" pitchFamily="2" charset="-122"/>
                <a:sym typeface="Wingdings" panose="05000000000000000000" pitchFamily="2" charset="2"/>
              </a:rPr>
              <a:t>：</a:t>
            </a:r>
            <a:r>
              <a:rPr lang="en-US" altLang="zh-CN" sz="1800" kern="1200" dirty="0" smtClean="0">
                <a:latin typeface="宋体" panose="02010600030101010101" pitchFamily="2" charset="-122"/>
                <a:ea typeface="宋体" panose="02010600030101010101" pitchFamily="2" charset="-122"/>
                <a:sym typeface="Wingdings" panose="05000000000000000000" pitchFamily="2" charset="2"/>
              </a:rPr>
              <a:t>6000</a:t>
            </a:r>
            <a:r>
              <a:rPr lang="zh-CN" altLang="en-US" sz="1800" kern="1200" dirty="0" smtClean="0">
                <a:latin typeface="宋体" panose="02010600030101010101" pitchFamily="2" charset="-122"/>
                <a:ea typeface="宋体" panose="02010600030101010101" pitchFamily="2" charset="-122"/>
                <a:sym typeface="Wingdings" panose="05000000000000000000" pitchFamily="2" charset="2"/>
              </a:rPr>
              <a:t>万局对弈数据。</a:t>
            </a:r>
            <a:endParaRPr lang="en-US" altLang="zh-CN" sz="1800" kern="1200" dirty="0" smtClean="0">
              <a:latin typeface="宋体" panose="02010600030101010101" pitchFamily="2" charset="-122"/>
              <a:ea typeface="宋体" panose="02010600030101010101" pitchFamily="2" charset="-122"/>
              <a:sym typeface="Wingdings" panose="05000000000000000000" pitchFamily="2" charset="2"/>
            </a:endParaRPr>
          </a:p>
          <a:p>
            <a:pPr lvl="1">
              <a:lnSpc>
                <a:spcPct val="150000"/>
              </a:lnSpc>
            </a:pPr>
            <a:r>
              <a:rPr lang="zh-CN" altLang="en-US" sz="1800" b="1" kern="1200" dirty="0" smtClean="0">
                <a:latin typeface="宋体" panose="02010600030101010101" pitchFamily="2" charset="-122"/>
                <a:ea typeface="宋体" panose="02010600030101010101" pitchFamily="2" charset="-122"/>
                <a:sym typeface="Wingdings" panose="05000000000000000000" pitchFamily="2" charset="2"/>
              </a:rPr>
              <a:t>算</a:t>
            </a:r>
            <a:r>
              <a:rPr lang="zh-CN" altLang="en-US" sz="1800" b="1" kern="1200" dirty="0">
                <a:latin typeface="宋体" panose="02010600030101010101" pitchFamily="2" charset="-122"/>
                <a:ea typeface="宋体" panose="02010600030101010101" pitchFamily="2" charset="-122"/>
                <a:sym typeface="Wingdings" panose="05000000000000000000" pitchFamily="2" charset="2"/>
              </a:rPr>
              <a:t>法</a:t>
            </a:r>
            <a:r>
              <a:rPr lang="zh-CN" altLang="en-US" sz="1800" b="1" kern="1200" dirty="0" smtClean="0">
                <a:latin typeface="宋体" panose="02010600030101010101" pitchFamily="2" charset="-122"/>
                <a:ea typeface="宋体" panose="02010600030101010101" pitchFamily="2" charset="-122"/>
                <a:sym typeface="Wingdings" panose="05000000000000000000" pitchFamily="2" charset="2"/>
              </a:rPr>
              <a:t>创新</a:t>
            </a:r>
            <a:r>
              <a:rPr lang="zh-CN" altLang="en-US" sz="1800" kern="1200" dirty="0" smtClean="0">
                <a:latin typeface="宋体" panose="02010600030101010101" pitchFamily="2" charset="-122"/>
                <a:ea typeface="宋体" panose="02010600030101010101" pitchFamily="2" charset="-122"/>
                <a:sym typeface="Wingdings" panose="05000000000000000000" pitchFamily="2" charset="2"/>
              </a:rPr>
              <a:t>：深度神经网络</a:t>
            </a:r>
            <a:r>
              <a:rPr lang="en-US" altLang="zh-CN" sz="1800" kern="1200" dirty="0" smtClean="0">
                <a:latin typeface="宋体" panose="02010600030101010101" pitchFamily="2" charset="-122"/>
                <a:ea typeface="宋体" panose="02010600030101010101" pitchFamily="2" charset="-122"/>
                <a:sym typeface="Wingdings" panose="05000000000000000000" pitchFamily="2" charset="2"/>
              </a:rPr>
              <a:t>+</a:t>
            </a:r>
            <a:r>
              <a:rPr lang="zh-CN" altLang="en-US" sz="1800" kern="1200" dirty="0" smtClean="0">
                <a:latin typeface="宋体" panose="02010600030101010101" pitchFamily="2" charset="-122"/>
                <a:ea typeface="宋体" panose="02010600030101010101" pitchFamily="2" charset="-122"/>
                <a:sym typeface="Wingdings" panose="05000000000000000000" pitchFamily="2" charset="2"/>
              </a:rPr>
              <a:t>“左右手互搏”。</a:t>
            </a:r>
            <a:endParaRPr lang="en-US" altLang="zh-CN" sz="1800" kern="1200" dirty="0" smtClean="0">
              <a:latin typeface="宋体" panose="02010600030101010101" pitchFamily="2" charset="-122"/>
              <a:ea typeface="宋体" panose="02010600030101010101" pitchFamily="2" charset="-122"/>
              <a:sym typeface="Wingdings" panose="05000000000000000000" pitchFamily="2" charset="2"/>
            </a:endParaRPr>
          </a:p>
          <a:p>
            <a:pPr lvl="1">
              <a:lnSpc>
                <a:spcPct val="150000"/>
              </a:lnSpc>
            </a:pPr>
            <a:r>
              <a:rPr lang="zh-CN" altLang="en-US" sz="1800" b="1" kern="1200" dirty="0" smtClean="0">
                <a:latin typeface="宋体" panose="02010600030101010101" pitchFamily="2" charset="-122"/>
                <a:ea typeface="宋体" panose="02010600030101010101" pitchFamily="2" charset="-122"/>
                <a:sym typeface="Wingdings" panose="05000000000000000000" pitchFamily="2" charset="2"/>
              </a:rPr>
              <a:t>计算能力出众</a:t>
            </a:r>
            <a:r>
              <a:rPr lang="zh-CN" altLang="en-US" sz="1800" kern="1200" dirty="0" smtClean="0">
                <a:latin typeface="宋体" panose="02010600030101010101" pitchFamily="2" charset="-122"/>
                <a:ea typeface="宋体" panose="02010600030101010101" pitchFamily="2" charset="-122"/>
                <a:sym typeface="Wingdings" panose="05000000000000000000" pitchFamily="2" charset="2"/>
              </a:rPr>
              <a:t>：打败李世石的</a:t>
            </a:r>
            <a:r>
              <a:rPr lang="en-US" altLang="zh-CN" sz="1800" kern="1200" dirty="0" smtClean="0">
                <a:latin typeface="宋体" panose="02010600030101010101" pitchFamily="2" charset="-122"/>
                <a:ea typeface="宋体" panose="02010600030101010101" pitchFamily="2" charset="-122"/>
                <a:sym typeface="Wingdings" panose="05000000000000000000" pitchFamily="2" charset="2"/>
              </a:rPr>
              <a:t>AlphaGo Lee </a:t>
            </a:r>
            <a:r>
              <a:rPr lang="zh-CN" altLang="en-US" sz="1800" kern="1200" dirty="0" smtClean="0">
                <a:latin typeface="宋体" panose="02010600030101010101" pitchFamily="2" charset="-122"/>
                <a:ea typeface="宋体" panose="02010600030101010101" pitchFamily="2" charset="-122"/>
                <a:sym typeface="Wingdings" panose="05000000000000000000" pitchFamily="2" charset="2"/>
              </a:rPr>
              <a:t>的芯片为 </a:t>
            </a:r>
            <a:r>
              <a:rPr lang="en-US" altLang="zh-CN" sz="1800" kern="1200" dirty="0" smtClean="0">
                <a:latin typeface="宋体" panose="02010600030101010101" pitchFamily="2" charset="-122"/>
                <a:ea typeface="宋体" panose="02010600030101010101" pitchFamily="2" charset="-122"/>
                <a:sym typeface="Wingdings" panose="05000000000000000000" pitchFamily="2" charset="2"/>
              </a:rPr>
              <a:t>50 TPU,</a:t>
            </a:r>
            <a:r>
              <a:rPr lang="zh-CN" altLang="en-US" sz="1800" kern="1200" dirty="0" smtClean="0">
                <a:latin typeface="宋体" panose="02010600030101010101" pitchFamily="2" charset="-122"/>
                <a:ea typeface="宋体" panose="02010600030101010101" pitchFamily="2" charset="-122"/>
                <a:sym typeface="Wingdings" panose="05000000000000000000" pitchFamily="2" charset="2"/>
              </a:rPr>
              <a:t>搜索速度为</a:t>
            </a:r>
            <a:r>
              <a:rPr lang="en-US" altLang="zh-CN" sz="1800" kern="1200" dirty="0" smtClean="0">
                <a:latin typeface="宋体" panose="02010600030101010101" pitchFamily="2" charset="-122"/>
                <a:ea typeface="宋体" panose="02010600030101010101" pitchFamily="2" charset="-122"/>
                <a:sym typeface="Wingdings" panose="05000000000000000000" pitchFamily="2" charset="2"/>
              </a:rPr>
              <a:t>10k</a:t>
            </a:r>
            <a:r>
              <a:rPr lang="zh-CN" altLang="en-US" sz="1800" kern="1200" dirty="0" smtClean="0">
                <a:latin typeface="宋体" panose="02010600030101010101" pitchFamily="2" charset="-122"/>
                <a:ea typeface="宋体" panose="02010600030101010101" pitchFamily="2" charset="-122"/>
                <a:sym typeface="Wingdings" panose="05000000000000000000" pitchFamily="2" charset="2"/>
              </a:rPr>
              <a:t>位置</a:t>
            </a:r>
            <a:r>
              <a:rPr lang="en-US" altLang="zh-CN" sz="1800" kern="1200" dirty="0" smtClean="0">
                <a:latin typeface="宋体" panose="02010600030101010101" pitchFamily="2" charset="-122"/>
                <a:ea typeface="宋体" panose="02010600030101010101" pitchFamily="2" charset="-122"/>
                <a:sym typeface="Wingdings" panose="05000000000000000000" pitchFamily="2" charset="2"/>
              </a:rPr>
              <a:t>/</a:t>
            </a:r>
            <a:r>
              <a:rPr lang="zh-CN" altLang="en-US" sz="1800" kern="1200" dirty="0" smtClean="0">
                <a:latin typeface="宋体" panose="02010600030101010101" pitchFamily="2" charset="-122"/>
                <a:ea typeface="宋体" panose="02010600030101010101" pitchFamily="2" charset="-122"/>
                <a:sym typeface="Wingdings" panose="05000000000000000000" pitchFamily="2" charset="2"/>
              </a:rPr>
              <a:t>秒。</a:t>
            </a:r>
            <a:endParaRPr lang="en-US" altLang="zh-CN" sz="1800" kern="1200" dirty="0">
              <a:latin typeface="宋体" panose="02010600030101010101" pitchFamily="2" charset="-122"/>
              <a:ea typeface="宋体" panose="02010600030101010101" pitchFamily="2" charset="-122"/>
            </a:endParaRPr>
          </a:p>
        </p:txBody>
      </p:sp>
      <p:sp>
        <p:nvSpPr>
          <p:cNvPr id="4" name="灯片编号占位符 3"/>
          <p:cNvSpPr>
            <a:spLocks noGrp="1"/>
          </p:cNvSpPr>
          <p:nvPr>
            <p:ph type="sldNum" sz="quarter" idx="12"/>
          </p:nvPr>
        </p:nvSpPr>
        <p:spPr/>
        <p:txBody>
          <a:bodyPr/>
          <a:lstStyle/>
          <a:p>
            <a:fld id="{2DE61EF2-E837-B24C-97CB-58901F405DAD}" type="slidenum">
              <a:rPr kumimoji="1" lang="zh-CN" altLang="en-US" smtClean="0"/>
              <a:pPr/>
              <a:t>3</a:t>
            </a:fld>
            <a:endParaRPr kumimoji="1" lang="zh-CN" altLang="en-US"/>
          </a:p>
        </p:txBody>
      </p:sp>
      <p:grpSp>
        <p:nvGrpSpPr>
          <p:cNvPr id="10" name="组合 9"/>
          <p:cNvGrpSpPr/>
          <p:nvPr/>
        </p:nvGrpSpPr>
        <p:grpSpPr>
          <a:xfrm>
            <a:off x="5699541" y="1453928"/>
            <a:ext cx="6052568" cy="4092957"/>
            <a:chOff x="5911682" y="1874842"/>
            <a:chExt cx="6052568" cy="4092957"/>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1804" y="3868924"/>
              <a:ext cx="1199816" cy="954743"/>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61942" y="1874842"/>
              <a:ext cx="4402308" cy="4092957"/>
            </a:xfrm>
            <a:prstGeom prst="rect">
              <a:avLst/>
            </a:prstGeom>
          </p:spPr>
        </p:pic>
        <p:sp>
          <p:nvSpPr>
            <p:cNvPr id="7" name="文本框 6"/>
            <p:cNvSpPr txBox="1"/>
            <p:nvPr/>
          </p:nvSpPr>
          <p:spPr>
            <a:xfrm>
              <a:off x="5911682" y="2029474"/>
              <a:ext cx="1660459" cy="276999"/>
            </a:xfrm>
            <a:prstGeom prst="rect">
              <a:avLst/>
            </a:prstGeom>
            <a:noFill/>
          </p:spPr>
          <p:txBody>
            <a:bodyPr wrap="square" rtlCol="0">
              <a:spAutoFit/>
            </a:bodyPr>
            <a:lstStyle/>
            <a:p>
              <a:r>
                <a:rPr lang="zh-CN" altLang="en-US" sz="1200" dirty="0" smtClean="0">
                  <a:latin typeface="宋体" panose="02010600030101010101" pitchFamily="2" charset="-122"/>
                  <a:ea typeface="宋体" panose="02010600030101010101" pitchFamily="2" charset="-122"/>
                </a:rPr>
                <a:t>人类专家位置</a:t>
              </a:r>
              <a:endParaRPr lang="zh-CN" altLang="en-US" sz="1200" dirty="0">
                <a:latin typeface="宋体" panose="02010600030101010101" pitchFamily="2" charset="-122"/>
                <a:ea typeface="宋体" panose="02010600030101010101" pitchFamily="2" charset="-122"/>
              </a:endParaRPr>
            </a:p>
          </p:txBody>
        </p:sp>
        <p:cxnSp>
          <p:nvCxnSpPr>
            <p:cNvPr id="9" name="直接箭头连接符 8"/>
            <p:cNvCxnSpPr>
              <a:stCxn id="5" idx="3"/>
            </p:cNvCxnSpPr>
            <p:nvPr/>
          </p:nvCxnSpPr>
          <p:spPr bwMode="auto">
            <a:xfrm flipV="1">
              <a:off x="7331620" y="4346295"/>
              <a:ext cx="719905" cy="1"/>
            </a:xfrm>
            <a:prstGeom prst="straightConnector1">
              <a:avLst/>
            </a:prstGeom>
            <a:noFill/>
            <a:ln w="25400" cap="flat" cmpd="sng" algn="ctr">
              <a:solidFill>
                <a:schemeClr val="tx2"/>
              </a:solidFill>
              <a:prstDash val="solid"/>
              <a:round/>
              <a:headEnd type="none" w="med" len="med"/>
              <a:tailEnd type="triangle"/>
            </a:ln>
            <a:effectLst/>
          </p:spPr>
        </p:cxnSp>
        <p:sp>
          <p:nvSpPr>
            <p:cNvPr id="11" name="文本框 10"/>
            <p:cNvSpPr txBox="1"/>
            <p:nvPr/>
          </p:nvSpPr>
          <p:spPr>
            <a:xfrm>
              <a:off x="7221295" y="3969110"/>
              <a:ext cx="1660459" cy="276999"/>
            </a:xfrm>
            <a:prstGeom prst="rect">
              <a:avLst/>
            </a:prstGeom>
            <a:noFill/>
          </p:spPr>
          <p:txBody>
            <a:bodyPr wrap="square" rtlCol="0">
              <a:spAutoFit/>
            </a:bodyPr>
            <a:lstStyle/>
            <a:p>
              <a:r>
                <a:rPr lang="zh-CN" altLang="en-US" sz="1200" dirty="0" smtClean="0">
                  <a:latin typeface="宋体" panose="02010600030101010101" pitchFamily="2" charset="-122"/>
                  <a:ea typeface="宋体" panose="02010600030101010101" pitchFamily="2" charset="-122"/>
                </a:rPr>
                <a:t>监督式学习</a:t>
              </a:r>
              <a:endParaRPr lang="zh-CN" altLang="en-US" sz="1200" dirty="0">
                <a:latin typeface="宋体" panose="02010600030101010101" pitchFamily="2" charset="-122"/>
                <a:ea typeface="宋体" panose="02010600030101010101" pitchFamily="2" charset="-122"/>
              </a:endParaRPr>
            </a:p>
          </p:txBody>
        </p:sp>
        <p:cxnSp>
          <p:nvCxnSpPr>
            <p:cNvPr id="12" name="直接箭头连接符 11"/>
            <p:cNvCxnSpPr/>
            <p:nvPr/>
          </p:nvCxnSpPr>
          <p:spPr bwMode="auto">
            <a:xfrm flipV="1">
              <a:off x="9361665" y="4346295"/>
              <a:ext cx="719905" cy="1"/>
            </a:xfrm>
            <a:prstGeom prst="straightConnector1">
              <a:avLst/>
            </a:prstGeom>
            <a:noFill/>
            <a:ln w="25400" cap="flat" cmpd="sng" algn="ctr">
              <a:solidFill>
                <a:schemeClr val="tx2"/>
              </a:solidFill>
              <a:prstDash val="solid"/>
              <a:round/>
              <a:headEnd type="none" w="med" len="med"/>
              <a:tailEnd type="triangle"/>
            </a:ln>
            <a:effectLst/>
          </p:spPr>
        </p:cxnSp>
        <p:sp>
          <p:nvSpPr>
            <p:cNvPr id="13" name="文本框 12"/>
            <p:cNvSpPr txBox="1"/>
            <p:nvPr/>
          </p:nvSpPr>
          <p:spPr>
            <a:xfrm>
              <a:off x="9251340" y="3969110"/>
              <a:ext cx="1660459" cy="276999"/>
            </a:xfrm>
            <a:prstGeom prst="rect">
              <a:avLst/>
            </a:prstGeom>
            <a:noFill/>
          </p:spPr>
          <p:txBody>
            <a:bodyPr wrap="square" rtlCol="0">
              <a:spAutoFit/>
            </a:bodyPr>
            <a:lstStyle/>
            <a:p>
              <a:r>
                <a:rPr lang="zh-CN" altLang="en-US" sz="1200" dirty="0" smtClean="0">
                  <a:latin typeface="宋体" panose="02010600030101010101" pitchFamily="2" charset="-122"/>
                  <a:ea typeface="宋体" panose="02010600030101010101" pitchFamily="2" charset="-122"/>
                </a:rPr>
                <a:t>强化学习</a:t>
              </a:r>
              <a:endParaRPr lang="zh-CN" altLang="en-US" sz="1200" dirty="0">
                <a:latin typeface="宋体" panose="02010600030101010101" pitchFamily="2" charset="-122"/>
                <a:ea typeface="宋体" panose="02010600030101010101" pitchFamily="2" charset="-122"/>
              </a:endParaRPr>
            </a:p>
          </p:txBody>
        </p:sp>
      </p:grpSp>
    </p:spTree>
    <p:extLst>
      <p:ext uri="{BB962C8B-B14F-4D97-AF65-F5344CB8AC3E}">
        <p14:creationId xmlns:p14="http://schemas.microsoft.com/office/powerpoint/2010/main" val="26809092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bwMode="auto">
          <a:xfrm>
            <a:off x="396607" y="928689"/>
            <a:ext cx="11398785" cy="4309224"/>
          </a:xfrm>
          <a:prstGeom prst="rect">
            <a:avLst/>
          </a:prstGeom>
          <a:solidFill>
            <a:srgbClr val="56DAC2">
              <a:alpha val="22000"/>
            </a:srgbClr>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3" name="矩形 2"/>
          <p:cNvSpPr/>
          <p:nvPr/>
        </p:nvSpPr>
        <p:spPr bwMode="auto">
          <a:xfrm>
            <a:off x="396607" y="5309896"/>
            <a:ext cx="11398785" cy="1477328"/>
          </a:xfrm>
          <a:prstGeom prst="rect">
            <a:avLst/>
          </a:prstGeom>
          <a:solidFill>
            <a:schemeClr val="accent1">
              <a:alpha val="36000"/>
            </a:schemeClr>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2" name="标题 1"/>
          <p:cNvSpPr>
            <a:spLocks noGrp="1"/>
          </p:cNvSpPr>
          <p:nvPr>
            <p:ph type="title"/>
          </p:nvPr>
        </p:nvSpPr>
        <p:spPr/>
        <p:txBody>
          <a:bodyPr/>
          <a:lstStyle/>
          <a:p>
            <a:r>
              <a:rPr lang="en-US" altLang="zh-CN" dirty="0" smtClean="0"/>
              <a:t>AlphaGo</a:t>
            </a:r>
            <a:r>
              <a:rPr lang="zh-CN" altLang="en-US" dirty="0" smtClean="0"/>
              <a:t>绝非</a:t>
            </a:r>
            <a:r>
              <a:rPr lang="zh-CN" altLang="en-US" dirty="0"/>
              <a:t>一帆风顺</a:t>
            </a:r>
          </a:p>
        </p:txBody>
      </p:sp>
      <p:pic>
        <p:nvPicPr>
          <p:cNvPr id="5" name="内容占位符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98189" y="5367513"/>
            <a:ext cx="1028700" cy="1314450"/>
          </a:xfrm>
        </p:spPr>
      </p:pic>
      <p:sp>
        <p:nvSpPr>
          <p:cNvPr id="4" name="灯片编号占位符 3"/>
          <p:cNvSpPr>
            <a:spLocks noGrp="1"/>
          </p:cNvSpPr>
          <p:nvPr>
            <p:ph type="sldNum" sz="quarter" idx="12"/>
          </p:nvPr>
        </p:nvSpPr>
        <p:spPr/>
        <p:txBody>
          <a:bodyPr/>
          <a:lstStyle/>
          <a:p>
            <a:fld id="{2DE61EF2-E837-B24C-97CB-58901F405DAD}" type="slidenum">
              <a:rPr kumimoji="1" lang="zh-CN" altLang="en-US" smtClean="0"/>
              <a:pPr/>
              <a:t>4</a:t>
            </a:fld>
            <a:endParaRPr kumimoji="1" lang="zh-CN" altLang="en-US"/>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608" y="989668"/>
            <a:ext cx="4136054" cy="3096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96607" y="4234850"/>
            <a:ext cx="5309761" cy="369332"/>
          </a:xfrm>
          <a:prstGeom prst="rect">
            <a:avLst/>
          </a:prstGeom>
          <a:noFill/>
        </p:spPr>
        <p:txBody>
          <a:bodyPr wrap="square" rtlCol="0">
            <a:spAutoFit/>
          </a:bodyPr>
          <a:lstStyle/>
          <a:p>
            <a:r>
              <a:rPr lang="en-US" altLang="zh-CN" dirty="0" smtClean="0"/>
              <a:t>3</a:t>
            </a:r>
            <a:r>
              <a:rPr lang="zh-CN" altLang="en-US" dirty="0" smtClean="0"/>
              <a:t>月</a:t>
            </a:r>
            <a:r>
              <a:rPr lang="en-US" altLang="zh-CN" dirty="0" smtClean="0"/>
              <a:t>13</a:t>
            </a:r>
            <a:r>
              <a:rPr lang="zh-CN" altLang="en-US" dirty="0" smtClean="0"/>
              <a:t>日李世石九段</a:t>
            </a:r>
            <a:r>
              <a:rPr lang="zh-CN" altLang="en-US" b="1" dirty="0" smtClean="0">
                <a:solidFill>
                  <a:srgbClr val="FF0000"/>
                </a:solidFill>
              </a:rPr>
              <a:t>“神之一手”</a:t>
            </a:r>
            <a:endParaRPr lang="zh-CN" altLang="en-US" b="1" dirty="0">
              <a:solidFill>
                <a:srgbClr val="FF0000"/>
              </a:solidFill>
            </a:endParaRPr>
          </a:p>
        </p:txBody>
      </p:sp>
      <p:sp>
        <p:nvSpPr>
          <p:cNvPr id="7" name="矩形 6"/>
          <p:cNvSpPr/>
          <p:nvPr/>
        </p:nvSpPr>
        <p:spPr>
          <a:xfrm>
            <a:off x="396607" y="5309895"/>
            <a:ext cx="6096000" cy="1477328"/>
          </a:xfrm>
          <a:prstGeom prst="rect">
            <a:avLst/>
          </a:prstGeom>
        </p:spPr>
        <p:txBody>
          <a:bodyPr>
            <a:spAutoFit/>
          </a:bodyPr>
          <a:lstStyle/>
          <a:p>
            <a:r>
              <a:rPr lang="en-US" altLang="zh-CN" dirty="0" smtClean="0"/>
              <a:t>“AlphaGo</a:t>
            </a:r>
            <a:r>
              <a:rPr lang="zh-CN" altLang="en-US" dirty="0" smtClean="0"/>
              <a:t>远非人工</a:t>
            </a:r>
            <a:r>
              <a:rPr lang="zh-CN" altLang="en-US" dirty="0"/>
              <a:t>智能</a:t>
            </a:r>
            <a:r>
              <a:rPr lang="zh-CN" altLang="en-US" dirty="0" smtClean="0"/>
              <a:t>的终点。</a:t>
            </a:r>
            <a:r>
              <a:rPr lang="en-US" altLang="zh-CN" dirty="0" smtClean="0"/>
              <a:t>” </a:t>
            </a:r>
            <a:r>
              <a:rPr lang="zh-CN" altLang="en-US" dirty="0"/>
              <a:t>微软研究院著名机器学习专家</a:t>
            </a:r>
            <a:r>
              <a:rPr lang="en-US" altLang="zh-CN" dirty="0"/>
              <a:t>John </a:t>
            </a:r>
            <a:r>
              <a:rPr lang="en-US" altLang="zh-CN" dirty="0" smtClean="0"/>
              <a:t>Langford</a:t>
            </a:r>
            <a:r>
              <a:rPr lang="zh-CN" altLang="en-US" dirty="0" smtClean="0"/>
              <a:t>批评</a:t>
            </a:r>
            <a:r>
              <a:rPr lang="zh-CN" altLang="en-US" dirty="0"/>
              <a:t>了</a:t>
            </a:r>
            <a:r>
              <a:rPr lang="en-US" altLang="zh-CN" dirty="0"/>
              <a:t>Wired</a:t>
            </a:r>
            <a:r>
              <a:rPr lang="zh-CN" altLang="en-US" dirty="0"/>
              <a:t>和</a:t>
            </a:r>
            <a:r>
              <a:rPr lang="en-US" altLang="zh-CN" dirty="0"/>
              <a:t>Slashdot</a:t>
            </a:r>
            <a:r>
              <a:rPr lang="zh-CN" altLang="en-US" dirty="0"/>
              <a:t>等媒体对于</a:t>
            </a:r>
            <a:r>
              <a:rPr lang="zh-CN" altLang="en-US" dirty="0" smtClean="0"/>
              <a:t>“实现人工智能</a:t>
            </a:r>
            <a:r>
              <a:rPr lang="en-US" altLang="zh-CN" dirty="0" smtClean="0"/>
              <a:t>”</a:t>
            </a:r>
            <a:r>
              <a:rPr lang="zh-CN" altLang="en-US" dirty="0"/>
              <a:t>夸大其词的相关报道。</a:t>
            </a:r>
            <a:r>
              <a:rPr lang="en-US" altLang="zh-CN" dirty="0"/>
              <a:t>Langford</a:t>
            </a:r>
            <a:r>
              <a:rPr lang="zh-CN" altLang="en-US" dirty="0"/>
              <a:t>认为这些进展本是好事，但报道的时候产生了偏差，这容易导致失望</a:t>
            </a:r>
            <a:r>
              <a:rPr lang="zh-CN" altLang="en-US" dirty="0" smtClean="0"/>
              <a:t>和人工</a:t>
            </a:r>
            <a:r>
              <a:rPr lang="zh-CN" altLang="en-US" dirty="0"/>
              <a:t>智能</a:t>
            </a:r>
            <a:r>
              <a:rPr lang="zh-CN" altLang="en-US" dirty="0" smtClean="0"/>
              <a:t>寒冬。</a:t>
            </a:r>
            <a:endParaRPr lang="zh-CN" altLang="en-US" dirty="0"/>
          </a:p>
        </p:txBody>
      </p:sp>
      <p:sp>
        <p:nvSpPr>
          <p:cNvPr id="8" name="TextBox 7"/>
          <p:cNvSpPr txBox="1"/>
          <p:nvPr/>
        </p:nvSpPr>
        <p:spPr>
          <a:xfrm>
            <a:off x="7958249" y="5649747"/>
            <a:ext cx="3278661" cy="923330"/>
          </a:xfrm>
          <a:prstGeom prst="rect">
            <a:avLst/>
          </a:prstGeom>
          <a:noFill/>
        </p:spPr>
        <p:txBody>
          <a:bodyPr wrap="square" rtlCol="0">
            <a:spAutoFit/>
          </a:bodyPr>
          <a:lstStyle/>
          <a:p>
            <a:r>
              <a:rPr lang="en-US" altLang="zh-CN" dirty="0"/>
              <a:t>John </a:t>
            </a:r>
            <a:r>
              <a:rPr lang="en-US" altLang="zh-CN" dirty="0" smtClean="0"/>
              <a:t>Langford</a:t>
            </a:r>
          </a:p>
          <a:p>
            <a:r>
              <a:rPr lang="zh-CN" altLang="en-US" dirty="0" smtClean="0"/>
              <a:t>国际机器学习大会</a:t>
            </a:r>
            <a:r>
              <a:rPr lang="en-US" altLang="zh-CN" dirty="0" smtClean="0"/>
              <a:t>ICML2016</a:t>
            </a:r>
          </a:p>
          <a:p>
            <a:r>
              <a:rPr lang="zh-CN" altLang="en-US" dirty="0" smtClean="0"/>
              <a:t>程序主席</a:t>
            </a:r>
            <a:endParaRPr lang="zh-CN" altLang="en-US" dirty="0"/>
          </a:p>
        </p:txBody>
      </p:sp>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8040" y="1039142"/>
            <a:ext cx="5686425"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8041" y="3003069"/>
            <a:ext cx="5686424" cy="224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圆角矩形标注 8"/>
          <p:cNvSpPr/>
          <p:nvPr/>
        </p:nvSpPr>
        <p:spPr bwMode="auto">
          <a:xfrm>
            <a:off x="10272300" y="1355173"/>
            <a:ext cx="1412463" cy="1226269"/>
          </a:xfrm>
          <a:prstGeom prst="wedgeRoundRectCallout">
            <a:avLst>
              <a:gd name="adj1" fmla="val -66392"/>
              <a:gd name="adj2" fmla="val 4605"/>
              <a:gd name="adj3" fmla="val 16667"/>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en-US" altLang="zh-CN" sz="1500" b="1" dirty="0">
                <a:solidFill>
                  <a:schemeClr val="bg1"/>
                </a:solidFill>
                <a:latin typeface="Arial" pitchFamily="-106" charset="0"/>
              </a:rPr>
              <a:t>“AlphaGo</a:t>
            </a:r>
            <a:r>
              <a:rPr lang="zh-CN" altLang="en-US" sz="1500" b="1" dirty="0">
                <a:solidFill>
                  <a:schemeClr val="bg1"/>
                </a:solidFill>
                <a:latin typeface="Arial" pitchFamily="-106" charset="0"/>
              </a:rPr>
              <a:t>以为自己做的很好，但在</a:t>
            </a:r>
            <a:r>
              <a:rPr lang="en-US" altLang="zh-CN" sz="1500" b="1" dirty="0">
                <a:solidFill>
                  <a:schemeClr val="bg1"/>
                </a:solidFill>
                <a:latin typeface="Arial" pitchFamily="-106" charset="0"/>
              </a:rPr>
              <a:t>87</a:t>
            </a:r>
            <a:r>
              <a:rPr lang="zh-CN" altLang="en-US" sz="1500" b="1" dirty="0">
                <a:solidFill>
                  <a:schemeClr val="bg1"/>
                </a:solidFill>
                <a:latin typeface="Arial" pitchFamily="-106" charset="0"/>
              </a:rPr>
              <a:t>手迷惑了，有麻烦了</a:t>
            </a:r>
            <a:r>
              <a:rPr lang="en-US" altLang="zh-CN" sz="1500" b="1" dirty="0">
                <a:solidFill>
                  <a:schemeClr val="bg1"/>
                </a:solidFill>
                <a:latin typeface="Arial" pitchFamily="-106" charset="0"/>
              </a:rPr>
              <a:t>”</a:t>
            </a:r>
            <a:endParaRPr lang="zh-CN" altLang="en-US" sz="1500" b="1" dirty="0">
              <a:solidFill>
                <a:schemeClr val="bg1"/>
              </a:solidFill>
              <a:latin typeface="Arial" pitchFamily="-106" charset="0"/>
            </a:endParaRPr>
          </a:p>
        </p:txBody>
      </p:sp>
      <p:sp>
        <p:nvSpPr>
          <p:cNvPr id="14" name="圆角矩形标注 13"/>
          <p:cNvSpPr/>
          <p:nvPr/>
        </p:nvSpPr>
        <p:spPr bwMode="auto">
          <a:xfrm>
            <a:off x="10272300" y="3566951"/>
            <a:ext cx="1412463" cy="1205429"/>
          </a:xfrm>
          <a:prstGeom prst="wedgeRoundRectCallout">
            <a:avLst>
              <a:gd name="adj1" fmla="val -66392"/>
              <a:gd name="adj2" fmla="val 4605"/>
              <a:gd name="adj3" fmla="val 16667"/>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r>
              <a:rPr kumimoji="0" lang="en-US" altLang="zh-CN" sz="1500" b="1" i="0" u="none" strike="noStrike" cap="none" normalizeH="0" baseline="0" dirty="0" smtClean="0">
                <a:ln>
                  <a:noFill/>
                </a:ln>
                <a:solidFill>
                  <a:schemeClr val="bg1"/>
                </a:solidFill>
                <a:effectLst/>
                <a:latin typeface="Arial" pitchFamily="-106" charset="0"/>
              </a:rPr>
              <a:t>“</a:t>
            </a:r>
            <a:r>
              <a:rPr kumimoji="0" lang="zh-CN" altLang="en-US" sz="1500" b="1" i="0" u="none" strike="noStrike" cap="none" normalizeH="0" baseline="0" dirty="0" smtClean="0">
                <a:ln>
                  <a:noFill/>
                </a:ln>
                <a:solidFill>
                  <a:schemeClr val="bg1"/>
                </a:solidFill>
                <a:effectLst/>
                <a:latin typeface="Arial" pitchFamily="-106" charset="0"/>
              </a:rPr>
              <a:t>错误在第</a:t>
            </a:r>
            <a:r>
              <a:rPr kumimoji="0" lang="en-US" altLang="zh-CN" sz="1500" b="1" i="0" u="none" strike="noStrike" cap="none" normalizeH="0" baseline="0" dirty="0" smtClean="0">
                <a:ln>
                  <a:noFill/>
                </a:ln>
                <a:solidFill>
                  <a:schemeClr val="bg1"/>
                </a:solidFill>
                <a:effectLst/>
                <a:latin typeface="Arial" pitchFamily="-106" charset="0"/>
              </a:rPr>
              <a:t>79</a:t>
            </a:r>
            <a:r>
              <a:rPr kumimoji="0" lang="zh-CN" altLang="en-US" sz="1500" b="1" i="0" u="none" strike="noStrike" cap="none" normalizeH="0" baseline="0" dirty="0" smtClean="0">
                <a:ln>
                  <a:noFill/>
                </a:ln>
                <a:solidFill>
                  <a:schemeClr val="bg1"/>
                </a:solidFill>
                <a:effectLst/>
                <a:latin typeface="Arial" pitchFamily="-106" charset="0"/>
              </a:rPr>
              <a:t>手，但</a:t>
            </a:r>
            <a:r>
              <a:rPr kumimoji="0" lang="en-US" altLang="zh-CN" sz="1500" b="1" i="0" u="none" strike="noStrike" cap="none" normalizeH="0" baseline="0" dirty="0" smtClean="0">
                <a:ln>
                  <a:noFill/>
                </a:ln>
                <a:solidFill>
                  <a:schemeClr val="bg1"/>
                </a:solidFill>
                <a:effectLst/>
                <a:latin typeface="Arial" pitchFamily="-106" charset="0"/>
              </a:rPr>
              <a:t>AlphaGo</a:t>
            </a:r>
            <a:r>
              <a:rPr kumimoji="0" lang="zh-CN" altLang="en-US" sz="1500" b="1" i="0" u="none" strike="noStrike" cap="none" normalizeH="0" baseline="0" dirty="0" smtClean="0">
                <a:ln>
                  <a:noFill/>
                </a:ln>
                <a:solidFill>
                  <a:schemeClr val="bg1"/>
                </a:solidFill>
                <a:effectLst/>
                <a:latin typeface="Arial" pitchFamily="-106" charset="0"/>
              </a:rPr>
              <a:t>到第</a:t>
            </a:r>
            <a:r>
              <a:rPr kumimoji="0" lang="en-US" altLang="zh-CN" sz="1500" b="1" i="0" u="none" strike="noStrike" cap="none" normalizeH="0" baseline="0" dirty="0" smtClean="0">
                <a:ln>
                  <a:noFill/>
                </a:ln>
                <a:solidFill>
                  <a:schemeClr val="bg1"/>
                </a:solidFill>
                <a:effectLst/>
                <a:latin typeface="Arial" pitchFamily="-106" charset="0"/>
              </a:rPr>
              <a:t>87</a:t>
            </a:r>
            <a:r>
              <a:rPr kumimoji="0" lang="zh-CN" altLang="en-US" sz="1500" b="1" i="0" u="none" strike="noStrike" cap="none" normalizeH="0" baseline="0" dirty="0" smtClean="0">
                <a:ln>
                  <a:noFill/>
                </a:ln>
                <a:solidFill>
                  <a:schemeClr val="bg1"/>
                </a:solidFill>
                <a:effectLst/>
                <a:latin typeface="Arial" pitchFamily="-106" charset="0"/>
              </a:rPr>
              <a:t>手才发觉</a:t>
            </a:r>
            <a:r>
              <a:rPr kumimoji="0" lang="en-US" altLang="zh-CN" sz="1500" b="1" i="0" u="none" strike="noStrike" cap="none" normalizeH="0" baseline="0" dirty="0" smtClean="0">
                <a:ln>
                  <a:noFill/>
                </a:ln>
                <a:solidFill>
                  <a:schemeClr val="bg1"/>
                </a:solidFill>
                <a:effectLst/>
                <a:latin typeface="Arial" pitchFamily="-106" charset="0"/>
              </a:rPr>
              <a:t>”</a:t>
            </a:r>
            <a:endParaRPr kumimoji="0" lang="zh-CN" altLang="en-US" sz="1500" b="1" i="0" u="none" strike="noStrike" cap="none" normalizeH="0" baseline="0" dirty="0">
              <a:ln>
                <a:noFill/>
              </a:ln>
              <a:solidFill>
                <a:schemeClr val="bg1"/>
              </a:solidFill>
              <a:effectLst/>
              <a:latin typeface="Arial" pitchFamily="-106" charset="0"/>
            </a:endParaRPr>
          </a:p>
        </p:txBody>
      </p:sp>
      <p:sp>
        <p:nvSpPr>
          <p:cNvPr id="10" name="椭圆 9"/>
          <p:cNvSpPr/>
          <p:nvPr/>
        </p:nvSpPr>
        <p:spPr bwMode="auto">
          <a:xfrm>
            <a:off x="2565779" y="2259963"/>
            <a:ext cx="232012" cy="204717"/>
          </a:xfrm>
          <a:prstGeom prst="ellipse">
            <a:avLst/>
          </a:prstGeom>
          <a:solidFill>
            <a:schemeClr val="bg1"/>
          </a:solid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Tree>
    <p:extLst>
      <p:ext uri="{BB962C8B-B14F-4D97-AF65-F5344CB8AC3E}">
        <p14:creationId xmlns:p14="http://schemas.microsoft.com/office/powerpoint/2010/main" val="27702930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从</a:t>
            </a:r>
            <a:r>
              <a:rPr lang="en-US" altLang="zh-CN" dirty="0" smtClean="0"/>
              <a:t>AlphaGo</a:t>
            </a:r>
            <a:r>
              <a:rPr lang="zh-CN" altLang="en-US" dirty="0" smtClean="0"/>
              <a:t>到</a:t>
            </a:r>
            <a:r>
              <a:rPr lang="en-US" altLang="zh-CN" dirty="0" smtClean="0"/>
              <a:t>AlphaGo Master</a:t>
            </a:r>
            <a:endParaRPr lang="zh-CN" altLang="en-US" dirty="0"/>
          </a:p>
        </p:txBody>
      </p:sp>
      <p:sp>
        <p:nvSpPr>
          <p:cNvPr id="3" name="内容占位符 2"/>
          <p:cNvSpPr>
            <a:spLocks noGrp="1"/>
          </p:cNvSpPr>
          <p:nvPr>
            <p:ph idx="1"/>
          </p:nvPr>
        </p:nvSpPr>
        <p:spPr>
          <a:xfrm>
            <a:off x="242887" y="1084128"/>
            <a:ext cx="11851577" cy="5016027"/>
          </a:xfrm>
        </p:spPr>
        <p:txBody>
          <a:bodyPr/>
          <a:lstStyle/>
          <a:p>
            <a:endParaRPr lang="zh-CN" altLang="en-US"/>
          </a:p>
        </p:txBody>
      </p:sp>
      <p:sp>
        <p:nvSpPr>
          <p:cNvPr id="4" name="灯片编号占位符 3"/>
          <p:cNvSpPr>
            <a:spLocks noGrp="1"/>
          </p:cNvSpPr>
          <p:nvPr>
            <p:ph type="sldNum" sz="quarter" idx="12"/>
          </p:nvPr>
        </p:nvSpPr>
        <p:spPr/>
        <p:txBody>
          <a:bodyPr/>
          <a:lstStyle/>
          <a:p>
            <a:fld id="{2DE61EF2-E837-B24C-97CB-58901F405DAD}" type="slidenum">
              <a:rPr kumimoji="1" lang="zh-CN" altLang="en-US" smtClean="0"/>
              <a:pPr/>
              <a:t>5</a:t>
            </a:fld>
            <a:endParaRPr kumimoji="1" lang="zh-CN" altLang="en-US"/>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275" y="3355393"/>
            <a:ext cx="5688638" cy="3154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275" y="967502"/>
            <a:ext cx="5688637" cy="2232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组合 6"/>
          <p:cNvGrpSpPr/>
          <p:nvPr/>
        </p:nvGrpSpPr>
        <p:grpSpPr>
          <a:xfrm>
            <a:off x="6146630" y="1350071"/>
            <a:ext cx="5817991" cy="4750084"/>
            <a:chOff x="3336117" y="1760564"/>
            <a:chExt cx="7757322" cy="4683303"/>
          </a:xfrm>
        </p:grpSpPr>
        <p:graphicFrame>
          <p:nvGraphicFramePr>
            <p:cNvPr id="8" name="图表 7"/>
            <p:cNvGraphicFramePr/>
            <p:nvPr>
              <p:extLst>
                <p:ext uri="{D42A27DB-BD31-4B8C-83A1-F6EECF244321}">
                  <p14:modId xmlns:p14="http://schemas.microsoft.com/office/powerpoint/2010/main" val="4041741318"/>
                </p:ext>
              </p:extLst>
            </p:nvPr>
          </p:nvGraphicFramePr>
          <p:xfrm>
            <a:off x="3336117" y="1945231"/>
            <a:ext cx="7623437" cy="4498636"/>
          </p:xfrm>
          <a:graphic>
            <a:graphicData uri="http://schemas.openxmlformats.org/drawingml/2006/chart">
              <c:chart xmlns:c="http://schemas.openxmlformats.org/drawingml/2006/chart" xmlns:r="http://schemas.openxmlformats.org/officeDocument/2006/relationships" r:id="rId5"/>
            </a:graphicData>
          </a:graphic>
        </p:graphicFrame>
        <p:sp>
          <p:nvSpPr>
            <p:cNvPr id="9" name="TextBox 7"/>
            <p:cNvSpPr txBox="1"/>
            <p:nvPr/>
          </p:nvSpPr>
          <p:spPr>
            <a:xfrm>
              <a:off x="6059581" y="1760564"/>
              <a:ext cx="5033858" cy="339667"/>
            </a:xfrm>
            <a:prstGeom prst="rect">
              <a:avLst/>
            </a:prstGeom>
            <a:noFill/>
          </p:spPr>
          <p:txBody>
            <a:bodyPr wrap="none" rtlCol="0">
              <a:spAutoFit/>
            </a:bodyPr>
            <a:lstStyle/>
            <a:p>
              <a:r>
                <a:rPr lang="en-US" altLang="zh-CN" dirty="0"/>
                <a:t>60-0 </a:t>
              </a:r>
              <a:r>
                <a:rPr lang="en-US" altLang="zh-CN" dirty="0" err="1"/>
                <a:t>vs</a:t>
              </a:r>
              <a:r>
                <a:rPr lang="en-US" altLang="zh-CN" dirty="0"/>
                <a:t> </a:t>
              </a:r>
              <a:r>
                <a:rPr lang="zh-CN" altLang="en-US" dirty="0"/>
                <a:t>顶级专业人士（在线游戏）</a:t>
              </a:r>
            </a:p>
          </p:txBody>
        </p:sp>
      </p:grpSp>
      <p:sp>
        <p:nvSpPr>
          <p:cNvPr id="10" name="TextBox 8"/>
          <p:cNvSpPr txBox="1"/>
          <p:nvPr/>
        </p:nvSpPr>
        <p:spPr>
          <a:xfrm>
            <a:off x="6086904" y="1160398"/>
            <a:ext cx="877163" cy="369332"/>
          </a:xfrm>
          <a:prstGeom prst="rect">
            <a:avLst/>
          </a:prstGeom>
          <a:noFill/>
        </p:spPr>
        <p:txBody>
          <a:bodyPr vert="horz" wrap="none" rtlCol="0">
            <a:spAutoFit/>
          </a:bodyPr>
          <a:lstStyle/>
          <a:p>
            <a:r>
              <a:rPr lang="zh-CN" altLang="en-US" dirty="0"/>
              <a:t>等级分</a:t>
            </a:r>
          </a:p>
        </p:txBody>
      </p:sp>
      <p:sp>
        <p:nvSpPr>
          <p:cNvPr id="11" name="圆角矩形 10"/>
          <p:cNvSpPr/>
          <p:nvPr/>
        </p:nvSpPr>
        <p:spPr bwMode="auto">
          <a:xfrm>
            <a:off x="11574922" y="1714396"/>
            <a:ext cx="329973" cy="4352321"/>
          </a:xfrm>
          <a:prstGeom prst="roundRect">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12" name="圆角矩形 11"/>
          <p:cNvSpPr/>
          <p:nvPr/>
        </p:nvSpPr>
        <p:spPr bwMode="auto">
          <a:xfrm>
            <a:off x="11584021" y="1714396"/>
            <a:ext cx="320875" cy="3430810"/>
          </a:xfrm>
          <a:prstGeom prst="roundRect">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13" name="圆角矩形 12"/>
          <p:cNvSpPr/>
          <p:nvPr/>
        </p:nvSpPr>
        <p:spPr bwMode="auto">
          <a:xfrm>
            <a:off x="11584021" y="1714396"/>
            <a:ext cx="320874" cy="2147920"/>
          </a:xfrm>
          <a:prstGeom prst="roundRect">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14" name="文本框 13"/>
          <p:cNvSpPr txBox="1"/>
          <p:nvPr/>
        </p:nvSpPr>
        <p:spPr>
          <a:xfrm>
            <a:off x="11553359" y="2083728"/>
            <a:ext cx="351536" cy="923330"/>
          </a:xfrm>
          <a:prstGeom prst="rect">
            <a:avLst/>
          </a:prstGeom>
          <a:noFill/>
        </p:spPr>
        <p:txBody>
          <a:bodyPr vert="horz" wrap="square" rtlCol="0">
            <a:spAutoFit/>
          </a:bodyPr>
          <a:lstStyle/>
          <a:p>
            <a:r>
              <a:rPr lang="zh-CN" altLang="en-US" dirty="0" smtClean="0">
                <a:solidFill>
                  <a:schemeClr val="bg1"/>
                </a:solidFill>
              </a:rPr>
              <a:t>专业</a:t>
            </a:r>
            <a:r>
              <a:rPr lang="zh-CN" altLang="en-US" dirty="0">
                <a:solidFill>
                  <a:schemeClr val="bg1"/>
                </a:solidFill>
              </a:rPr>
              <a:t>级</a:t>
            </a:r>
          </a:p>
        </p:txBody>
      </p:sp>
      <p:sp>
        <p:nvSpPr>
          <p:cNvPr id="15" name="文本框 14"/>
          <p:cNvSpPr txBox="1"/>
          <p:nvPr/>
        </p:nvSpPr>
        <p:spPr>
          <a:xfrm>
            <a:off x="11528928" y="4107674"/>
            <a:ext cx="351536" cy="923330"/>
          </a:xfrm>
          <a:prstGeom prst="rect">
            <a:avLst/>
          </a:prstGeom>
          <a:noFill/>
        </p:spPr>
        <p:txBody>
          <a:bodyPr vert="horz" wrap="square" rtlCol="0">
            <a:spAutoFit/>
          </a:bodyPr>
          <a:lstStyle/>
          <a:p>
            <a:r>
              <a:rPr lang="zh-CN" altLang="en-US" dirty="0" smtClean="0">
                <a:solidFill>
                  <a:schemeClr val="bg1"/>
                </a:solidFill>
              </a:rPr>
              <a:t>业余级</a:t>
            </a:r>
            <a:endParaRPr lang="zh-CN" altLang="en-US" dirty="0">
              <a:solidFill>
                <a:schemeClr val="bg1"/>
              </a:solidFill>
            </a:endParaRPr>
          </a:p>
        </p:txBody>
      </p:sp>
      <p:sp>
        <p:nvSpPr>
          <p:cNvPr id="16" name="文本框 15"/>
          <p:cNvSpPr txBox="1"/>
          <p:nvPr/>
        </p:nvSpPr>
        <p:spPr>
          <a:xfrm>
            <a:off x="11528928" y="5201397"/>
            <a:ext cx="351536" cy="923330"/>
          </a:xfrm>
          <a:prstGeom prst="rect">
            <a:avLst/>
          </a:prstGeom>
          <a:noFill/>
        </p:spPr>
        <p:txBody>
          <a:bodyPr vert="horz" wrap="square" rtlCol="0">
            <a:spAutoFit/>
          </a:bodyPr>
          <a:lstStyle/>
          <a:p>
            <a:r>
              <a:rPr lang="zh-CN" altLang="en-US" dirty="0">
                <a:solidFill>
                  <a:schemeClr val="bg1"/>
                </a:solidFill>
              </a:rPr>
              <a:t>入门</a:t>
            </a:r>
            <a:r>
              <a:rPr lang="zh-CN" altLang="en-US" dirty="0" smtClean="0">
                <a:solidFill>
                  <a:schemeClr val="bg1"/>
                </a:solidFill>
              </a:rPr>
              <a:t>级</a:t>
            </a:r>
            <a:endParaRPr lang="zh-CN" altLang="en-US" dirty="0">
              <a:solidFill>
                <a:schemeClr val="bg1"/>
              </a:solidFill>
            </a:endParaRPr>
          </a:p>
        </p:txBody>
      </p:sp>
      <p:sp>
        <p:nvSpPr>
          <p:cNvPr id="17" name="文本框 16"/>
          <p:cNvSpPr txBox="1"/>
          <p:nvPr/>
        </p:nvSpPr>
        <p:spPr>
          <a:xfrm>
            <a:off x="6641630" y="6048330"/>
            <a:ext cx="5114202" cy="646331"/>
          </a:xfrm>
          <a:prstGeom prst="rect">
            <a:avLst/>
          </a:prstGeom>
          <a:noFill/>
        </p:spPr>
        <p:txBody>
          <a:bodyPr wrap="square" rtlCol="0">
            <a:spAutoFit/>
          </a:bodyPr>
          <a:lstStyle/>
          <a:p>
            <a:r>
              <a:rPr lang="en-US" altLang="zh-CN" dirty="0" smtClean="0">
                <a:latin typeface="宋体" panose="02010600030101010101" pitchFamily="2" charset="-122"/>
                <a:ea typeface="宋体" panose="02010600030101010101" pitchFamily="2" charset="-122"/>
              </a:rPr>
              <a:t>2017</a:t>
            </a:r>
            <a:r>
              <a:rPr lang="zh-CN" altLang="en-US" dirty="0" smtClean="0">
                <a:latin typeface="宋体" panose="02010600030101010101" pitchFamily="2" charset="-122"/>
                <a:ea typeface="宋体" panose="02010600030101010101" pitchFamily="2" charset="-122"/>
              </a:rPr>
              <a:t>年</a:t>
            </a:r>
            <a:r>
              <a:rPr lang="en-US" altLang="zh-CN" dirty="0" smtClean="0">
                <a:latin typeface="宋体" panose="02010600030101010101" pitchFamily="2" charset="-122"/>
                <a:ea typeface="宋体" panose="02010600030101010101" pitchFamily="2" charset="-122"/>
              </a:rPr>
              <a:t>7</a:t>
            </a:r>
            <a:r>
              <a:rPr lang="zh-CN" altLang="en-US" dirty="0" smtClean="0">
                <a:latin typeface="宋体" panose="02010600030101010101" pitchFamily="2" charset="-122"/>
                <a:ea typeface="宋体" panose="02010600030101010101" pitchFamily="2" charset="-122"/>
              </a:rPr>
              <a:t>月</a:t>
            </a:r>
            <a:r>
              <a:rPr lang="en-US" altLang="zh-CN" dirty="0" smtClean="0">
                <a:latin typeface="宋体" panose="02010600030101010101" pitchFamily="2" charset="-122"/>
                <a:ea typeface="宋体" panose="02010600030101010101" pitchFamily="2" charset="-122"/>
              </a:rPr>
              <a:t>9</a:t>
            </a:r>
            <a:r>
              <a:rPr lang="zh-CN" altLang="en-US" dirty="0" smtClean="0">
                <a:latin typeface="宋体" panose="02010600030101010101" pitchFamily="2" charset="-122"/>
                <a:ea typeface="宋体" panose="02010600030101010101" pitchFamily="2" charset="-122"/>
              </a:rPr>
              <a:t>日</a:t>
            </a:r>
            <a:r>
              <a:rPr lang="en-US" altLang="zh-CN" dirty="0" smtClean="0">
                <a:latin typeface="宋体" panose="02010600030101010101" pitchFamily="2" charset="-122"/>
                <a:ea typeface="宋体" panose="02010600030101010101" pitchFamily="2" charset="-122"/>
              </a:rPr>
              <a:t>,</a:t>
            </a:r>
            <a:r>
              <a:rPr lang="zh-CN" altLang="en-US" dirty="0" smtClean="0">
                <a:latin typeface="宋体" panose="02010600030101010101" pitchFamily="2" charset="-122"/>
                <a:ea typeface="宋体" panose="02010600030101010101" pitchFamily="2" charset="-122"/>
              </a:rPr>
              <a:t>柯洁携</a:t>
            </a:r>
            <a:r>
              <a:rPr lang="en-US" altLang="zh-CN" dirty="0" smtClean="0">
                <a:latin typeface="宋体" panose="02010600030101010101" pitchFamily="2" charset="-122"/>
                <a:ea typeface="宋体" panose="02010600030101010101" pitchFamily="2" charset="-122"/>
              </a:rPr>
              <a:t>20</a:t>
            </a:r>
            <a:r>
              <a:rPr lang="zh-CN" altLang="en-US" dirty="0" smtClean="0">
                <a:latin typeface="宋体" panose="02010600030101010101" pitchFamily="2" charset="-122"/>
                <a:ea typeface="宋体" panose="02010600030101010101" pitchFamily="2" charset="-122"/>
              </a:rPr>
              <a:t>连胜</a:t>
            </a:r>
            <a:r>
              <a:rPr lang="en-US" altLang="zh-CN" dirty="0" smtClean="0">
                <a:latin typeface="宋体" panose="02010600030101010101" pitchFamily="2" charset="-122"/>
                <a:ea typeface="宋体" panose="02010600030101010101" pitchFamily="2" charset="-122"/>
              </a:rPr>
              <a:t>,</a:t>
            </a:r>
            <a:r>
              <a:rPr lang="zh-CN" altLang="en-US" dirty="0" smtClean="0">
                <a:latin typeface="宋体" panose="02010600030101010101" pitchFamily="2" charset="-122"/>
                <a:ea typeface="宋体" panose="02010600030101010101" pitchFamily="2" charset="-122"/>
              </a:rPr>
              <a:t>等级分冲至</a:t>
            </a:r>
            <a:r>
              <a:rPr lang="en-US" altLang="zh-CN" dirty="0" smtClean="0">
                <a:latin typeface="宋体" panose="02010600030101010101" pitchFamily="2" charset="-122"/>
                <a:ea typeface="宋体" panose="02010600030101010101" pitchFamily="2" charset="-122"/>
              </a:rPr>
              <a:t>3675</a:t>
            </a:r>
            <a:r>
              <a:rPr lang="zh-CN" altLang="en-US" dirty="0" smtClean="0">
                <a:latin typeface="宋体" panose="02010600030101010101" pitchFamily="2" charset="-122"/>
                <a:ea typeface="宋体" panose="02010600030101010101" pitchFamily="2" charset="-122"/>
              </a:rPr>
              <a:t>分，世界排名第一。</a:t>
            </a:r>
            <a:endParaRPr lang="zh-CN" altLang="en-US"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5337642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2DE61EF2-E837-B24C-97CB-58901F405DAD}" type="slidenum">
              <a:rPr kumimoji="1" lang="zh-CN" altLang="en-US" smtClean="0"/>
              <a:pPr/>
              <a:t>6</a:t>
            </a:fld>
            <a:endParaRPr kumimoji="1" lang="zh-CN" altLang="en-US"/>
          </a:p>
        </p:txBody>
      </p:sp>
      <p:sp>
        <p:nvSpPr>
          <p:cNvPr id="11" name="标题 1"/>
          <p:cNvSpPr txBox="1">
            <a:spLocks/>
          </p:cNvSpPr>
          <p:nvPr/>
        </p:nvSpPr>
        <p:spPr bwMode="auto">
          <a:xfrm>
            <a:off x="279627" y="288926"/>
            <a:ext cx="115824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610" tIns="65305" rIns="130610" bIns="65305" numCol="1" anchor="t" anchorCtr="0" compatLnSpc="1">
            <a:prstTxWarp prst="textNoShape">
              <a:avLst/>
            </a:prstTxWarp>
          </a:bodyPr>
          <a:lstStyle>
            <a:lvl1pPr algn="l" rtl="0" eaLnBrk="0" fontAlgn="base" hangingPunct="0">
              <a:lnSpc>
                <a:spcPct val="90000"/>
              </a:lnSpc>
              <a:spcBef>
                <a:spcPct val="0"/>
              </a:spcBef>
              <a:spcAft>
                <a:spcPct val="0"/>
              </a:spcAft>
              <a:defRPr sz="2500">
                <a:solidFill>
                  <a:schemeClr val="hlink"/>
                </a:solidFill>
                <a:latin typeface="Microsoft YaHei" charset="-122"/>
                <a:ea typeface="Microsoft YaHei" charset="-122"/>
                <a:cs typeface="Microsoft YaHei" charset="-122"/>
              </a:defRPr>
            </a:lvl1pPr>
            <a:lvl2pPr algn="l" rtl="0"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2pPr>
            <a:lvl3pPr algn="l" rtl="0"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3pPr>
            <a:lvl4pPr algn="l" rtl="0"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4pPr>
            <a:lvl5pPr algn="l" rtl="0"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5pPr>
            <a:lvl6pPr marL="544081" algn="l" rtl="0" fontAlgn="base">
              <a:lnSpc>
                <a:spcPct val="90000"/>
              </a:lnSpc>
              <a:spcBef>
                <a:spcPct val="0"/>
              </a:spcBef>
              <a:spcAft>
                <a:spcPct val="0"/>
              </a:spcAft>
              <a:defRPr sz="2600">
                <a:solidFill>
                  <a:schemeClr val="hlink"/>
                </a:solidFill>
                <a:latin typeface="Arial" pitchFamily="-106" charset="0"/>
              </a:defRPr>
            </a:lvl6pPr>
            <a:lvl7pPr marL="1088161" algn="l" rtl="0" fontAlgn="base">
              <a:lnSpc>
                <a:spcPct val="90000"/>
              </a:lnSpc>
              <a:spcBef>
                <a:spcPct val="0"/>
              </a:spcBef>
              <a:spcAft>
                <a:spcPct val="0"/>
              </a:spcAft>
              <a:defRPr sz="2600">
                <a:solidFill>
                  <a:schemeClr val="hlink"/>
                </a:solidFill>
                <a:latin typeface="Arial" pitchFamily="-106" charset="0"/>
              </a:defRPr>
            </a:lvl7pPr>
            <a:lvl8pPr marL="1632243" algn="l" rtl="0" fontAlgn="base">
              <a:lnSpc>
                <a:spcPct val="90000"/>
              </a:lnSpc>
              <a:spcBef>
                <a:spcPct val="0"/>
              </a:spcBef>
              <a:spcAft>
                <a:spcPct val="0"/>
              </a:spcAft>
              <a:defRPr sz="2600">
                <a:solidFill>
                  <a:schemeClr val="hlink"/>
                </a:solidFill>
                <a:latin typeface="Arial" pitchFamily="-106" charset="0"/>
              </a:defRPr>
            </a:lvl8pPr>
            <a:lvl9pPr marL="2176323" algn="l" rtl="0" fontAlgn="base">
              <a:lnSpc>
                <a:spcPct val="90000"/>
              </a:lnSpc>
              <a:spcBef>
                <a:spcPct val="0"/>
              </a:spcBef>
              <a:spcAft>
                <a:spcPct val="0"/>
              </a:spcAft>
              <a:defRPr sz="2600">
                <a:solidFill>
                  <a:schemeClr val="hlink"/>
                </a:solidFill>
                <a:latin typeface="Arial" pitchFamily="-106" charset="0"/>
              </a:defRPr>
            </a:lvl9pPr>
          </a:lstStyle>
          <a:p>
            <a:pPr defTabSz="914400"/>
            <a:r>
              <a:rPr lang="zh-CN" altLang="en-US" kern="0" dirty="0" smtClean="0"/>
              <a:t>震撼之后的思考</a:t>
            </a:r>
            <a:endParaRPr lang="zh-CN" altLang="en-US" kern="0" dirty="0"/>
          </a:p>
        </p:txBody>
      </p:sp>
      <p:sp>
        <p:nvSpPr>
          <p:cNvPr id="12" name="内容占位符 2"/>
          <p:cNvSpPr>
            <a:spLocks noGrp="1"/>
          </p:cNvSpPr>
          <p:nvPr>
            <p:ph idx="1"/>
          </p:nvPr>
        </p:nvSpPr>
        <p:spPr>
          <a:xfrm>
            <a:off x="150127" y="1165158"/>
            <a:ext cx="7614777" cy="2796746"/>
          </a:xfrm>
        </p:spPr>
        <p:txBody>
          <a:bodyPr/>
          <a:lstStyle/>
          <a:p>
            <a:r>
              <a:rPr lang="zh-CN" altLang="en-US" dirty="0" smtClean="0">
                <a:latin typeface="宋体" panose="02010600030101010101" pitchFamily="2" charset="-122"/>
                <a:ea typeface="宋体" panose="02010600030101010101" pitchFamily="2" charset="-122"/>
              </a:rPr>
              <a:t>什么是人工智能？为什么那么厉害？</a:t>
            </a:r>
            <a:endParaRPr lang="en-US" altLang="zh-CN" dirty="0" smtClean="0">
              <a:latin typeface="宋体" panose="02010600030101010101" pitchFamily="2" charset="-122"/>
              <a:ea typeface="宋体" panose="02010600030101010101" pitchFamily="2" charset="-122"/>
            </a:endParaRPr>
          </a:p>
          <a:p>
            <a:r>
              <a:rPr lang="en-US" altLang="zh-CN" dirty="0" smtClean="0">
                <a:latin typeface="宋体" panose="02010600030101010101" pitchFamily="2" charset="-122"/>
                <a:ea typeface="宋体" panose="02010600030101010101" pitchFamily="2" charset="-122"/>
              </a:rPr>
              <a:t>AlphaGo</a:t>
            </a:r>
            <a:r>
              <a:rPr lang="zh-CN" altLang="en-US" dirty="0" smtClean="0">
                <a:latin typeface="宋体" panose="02010600030101010101" pitchFamily="2" charset="-122"/>
                <a:ea typeface="宋体" panose="02010600030101010101" pitchFamily="2" charset="-122"/>
              </a:rPr>
              <a:t>未来有没有可能被人类打败？</a:t>
            </a: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人工智能技术未来有没有可能取代人类？为什么？</a:t>
            </a: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人工智能可以帮助人类完成哪些事情？</a:t>
            </a: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人工智能已经出现在哪些领域，今后还会出现在哪些领域？</a:t>
            </a:r>
            <a:endParaRPr lang="zh-CN" altLang="en-US"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32400920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5807" y="3131592"/>
            <a:ext cx="5484848" cy="361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 y="3131592"/>
            <a:ext cx="5484847" cy="3613150"/>
          </a:xfrm>
          <a:prstGeom prst="rect">
            <a:avLst/>
          </a:prstGeom>
        </p:spPr>
      </p:pic>
      <p:sp>
        <p:nvSpPr>
          <p:cNvPr id="9218" name="Title 1"/>
          <p:cNvSpPr>
            <a:spLocks noGrp="1"/>
          </p:cNvSpPr>
          <p:nvPr>
            <p:ph type="ctrTitle"/>
          </p:nvPr>
        </p:nvSpPr>
        <p:spPr>
          <a:xfrm>
            <a:off x="2222500" y="1718148"/>
            <a:ext cx="7856539" cy="1795462"/>
          </a:xfrm>
        </p:spPr>
        <p:txBody>
          <a:bodyPr/>
          <a:lstStyle/>
          <a:p>
            <a:pPr algn="ctr"/>
            <a:r>
              <a:rPr lang="zh-CN" altLang="en-US" sz="3200" b="1" dirty="0" smtClean="0">
                <a:solidFill>
                  <a:srgbClr val="495EF9"/>
                </a:solidFill>
                <a:latin typeface="宋体" charset="-122"/>
                <a:ea typeface="宋体" charset="-122"/>
              </a:rPr>
              <a:t>大数据时代的人工智能</a:t>
            </a:r>
            <a:r>
              <a:rPr lang="en-US" altLang="zh-CN" sz="3200" b="1" dirty="0" smtClean="0">
                <a:solidFill>
                  <a:srgbClr val="495EF9"/>
                </a:solidFill>
                <a:latin typeface="宋体" charset="-122"/>
                <a:ea typeface="宋体" charset="-122"/>
              </a:rPr>
              <a:t/>
            </a:r>
            <a:br>
              <a:rPr lang="en-US" altLang="zh-CN" sz="3200" b="1" dirty="0" smtClean="0">
                <a:solidFill>
                  <a:srgbClr val="495EF9"/>
                </a:solidFill>
                <a:latin typeface="宋体" charset="-122"/>
                <a:ea typeface="宋体" charset="-122"/>
              </a:rPr>
            </a:br>
            <a:r>
              <a:rPr lang="en-US" altLang="zh-CN" sz="3200" b="1" dirty="0" smtClean="0">
                <a:solidFill>
                  <a:srgbClr val="495EF9"/>
                </a:solidFill>
                <a:latin typeface="宋体" charset="-122"/>
                <a:ea typeface="宋体" charset="-122"/>
              </a:rPr>
              <a:t/>
            </a:r>
            <a:br>
              <a:rPr lang="en-US" altLang="zh-CN" sz="3200" b="1" dirty="0" smtClean="0">
                <a:solidFill>
                  <a:srgbClr val="495EF9"/>
                </a:solidFill>
                <a:latin typeface="宋体" charset="-122"/>
                <a:ea typeface="宋体" charset="-122"/>
              </a:rPr>
            </a:br>
            <a:r>
              <a:rPr lang="en-US" altLang="zh-CN" sz="2400" b="1" dirty="0">
                <a:latin typeface="宋体" charset="-122"/>
                <a:ea typeface="宋体" charset="-122"/>
              </a:rPr>
              <a:t/>
            </a:r>
            <a:br>
              <a:rPr lang="en-US" altLang="zh-CN" sz="2400" b="1" dirty="0">
                <a:latin typeface="宋体" charset="-122"/>
                <a:ea typeface="宋体" charset="-122"/>
              </a:rPr>
            </a:br>
            <a:r>
              <a:rPr lang="en-US" altLang="zh-CN" sz="2000" b="1" i="1" dirty="0" smtClean="0">
                <a:latin typeface="宋体" charset="-122"/>
                <a:ea typeface="宋体" charset="-122"/>
              </a:rPr>
              <a:t/>
            </a:r>
            <a:br>
              <a:rPr lang="en-US" altLang="zh-CN" sz="2000" b="1" i="1" dirty="0" smtClean="0">
                <a:latin typeface="宋体" charset="-122"/>
                <a:ea typeface="宋体" charset="-122"/>
              </a:rPr>
            </a:br>
            <a:r>
              <a:rPr lang="en-US" altLang="zh-CN" sz="2000" b="1" i="1" dirty="0" smtClean="0">
                <a:latin typeface="宋体" charset="-122"/>
                <a:ea typeface="宋体" charset="-122"/>
              </a:rPr>
              <a:t>				</a:t>
            </a:r>
            <a:endParaRPr lang="zh-CN" altLang="en-US" sz="2000" b="1" dirty="0">
              <a:latin typeface="宋体" charset="-122"/>
              <a:ea typeface="宋体" charset="-122"/>
            </a:endParaRPr>
          </a:p>
        </p:txBody>
      </p:sp>
    </p:spTree>
    <p:extLst>
      <p:ext uri="{BB962C8B-B14F-4D97-AF65-F5344CB8AC3E}">
        <p14:creationId xmlns:p14="http://schemas.microsoft.com/office/powerpoint/2010/main" val="13149265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3"/>
          <p:cNvSpPr>
            <a:spLocks noGrp="1"/>
          </p:cNvSpPr>
          <p:nvPr>
            <p:ph type="title"/>
          </p:nvPr>
        </p:nvSpPr>
        <p:spPr>
          <a:xfrm>
            <a:off x="817033" y="228600"/>
            <a:ext cx="10871200" cy="463550"/>
          </a:xfrm>
        </p:spPr>
        <p:txBody>
          <a:bodyPr/>
          <a:lstStyle/>
          <a:p>
            <a:r>
              <a:rPr lang="zh-CN" altLang="en-US" dirty="0" smtClean="0"/>
              <a:t>内容提纲</a:t>
            </a:r>
          </a:p>
        </p:txBody>
      </p:sp>
      <p:sp>
        <p:nvSpPr>
          <p:cNvPr id="15362" name="内容占位符 4"/>
          <p:cNvSpPr>
            <a:spLocks noGrp="1"/>
          </p:cNvSpPr>
          <p:nvPr>
            <p:ph sz="quarter" idx="1"/>
          </p:nvPr>
        </p:nvSpPr>
        <p:spPr>
          <a:xfrm>
            <a:off x="817033" y="1125538"/>
            <a:ext cx="10871200" cy="4970462"/>
          </a:xfrm>
        </p:spPr>
        <p:txBody>
          <a:bodyPr/>
          <a:lstStyle/>
          <a:p>
            <a:r>
              <a:rPr lang="zh-CN" altLang="en-US" dirty="0" smtClean="0">
                <a:latin typeface="宋体" panose="02010600030101010101" pitchFamily="2" charset="-122"/>
                <a:ea typeface="宋体" panose="02010600030101010101" pitchFamily="2" charset="-122"/>
              </a:rPr>
              <a:t>人工</a:t>
            </a:r>
            <a:r>
              <a:rPr lang="zh-CN" altLang="en-US" dirty="0">
                <a:latin typeface="宋体" panose="02010600030101010101" pitchFamily="2" charset="-122"/>
                <a:ea typeface="宋体" panose="02010600030101010101" pitchFamily="2" charset="-122"/>
              </a:rPr>
              <a:t>智能</a:t>
            </a:r>
            <a:r>
              <a:rPr lang="zh-CN" altLang="en-US" dirty="0" smtClean="0">
                <a:latin typeface="宋体" panose="02010600030101010101" pitchFamily="2" charset="-122"/>
                <a:ea typeface="宋体" panose="02010600030101010101" pitchFamily="2" charset="-122"/>
              </a:rPr>
              <a:t>基本概念与发展历史</a:t>
            </a: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人工智能与大数据</a:t>
            </a: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人工智能在气象领域的应用案例</a:t>
            </a: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人工智能在环保领域的应用案例</a:t>
            </a: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人工智能在网络安全领域的应用案例</a:t>
            </a: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人工智能面临的机遇与挑战</a:t>
            </a: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总结与展望</a:t>
            </a:r>
            <a:endParaRPr lang="en-US" altLang="zh-CN" dirty="0">
              <a:latin typeface="宋体" panose="02010600030101010101" pitchFamily="2" charset="-122"/>
              <a:ea typeface="宋体" panose="02010600030101010101" pitchFamily="2" charset="-122"/>
            </a:endParaRPr>
          </a:p>
        </p:txBody>
      </p:sp>
      <p:sp>
        <p:nvSpPr>
          <p:cNvPr id="6" name="灯片编号占位符 5"/>
          <p:cNvSpPr>
            <a:spLocks noGrp="1"/>
          </p:cNvSpPr>
          <p:nvPr>
            <p:ph type="sldNum" sz="quarter" idx="12"/>
          </p:nvPr>
        </p:nvSpPr>
        <p:spPr/>
        <p:txBody>
          <a:bodyPr>
            <a:normAutofit fontScale="47500" lnSpcReduction="20000"/>
          </a:bodyPr>
          <a:lstStyle/>
          <a:p>
            <a:pPr>
              <a:defRPr/>
            </a:pPr>
            <a:fld id="{6A6074C9-0496-43EF-8F14-023744C63E7B}" type="slidenum">
              <a:rPr lang="en-US"/>
              <a:pPr>
                <a:defRPr/>
              </a:pPr>
              <a:t>8</a:t>
            </a:fld>
            <a:endParaRPr lang="en-US" dirty="0"/>
          </a:p>
        </p:txBody>
      </p:sp>
    </p:spTree>
    <p:extLst>
      <p:ext uri="{BB962C8B-B14F-4D97-AF65-F5344CB8AC3E}">
        <p14:creationId xmlns:p14="http://schemas.microsoft.com/office/powerpoint/2010/main" val="39648387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3"/>
          <p:cNvSpPr>
            <a:spLocks noGrp="1"/>
          </p:cNvSpPr>
          <p:nvPr>
            <p:ph type="title"/>
          </p:nvPr>
        </p:nvSpPr>
        <p:spPr>
          <a:xfrm>
            <a:off x="817033" y="228600"/>
            <a:ext cx="10871200" cy="463550"/>
          </a:xfrm>
        </p:spPr>
        <p:txBody>
          <a:bodyPr/>
          <a:lstStyle/>
          <a:p>
            <a:r>
              <a:rPr lang="zh-CN" altLang="en-US" dirty="0" smtClean="0"/>
              <a:t>内容提纲</a:t>
            </a:r>
          </a:p>
        </p:txBody>
      </p:sp>
      <p:sp>
        <p:nvSpPr>
          <p:cNvPr id="15362" name="内容占位符 4"/>
          <p:cNvSpPr>
            <a:spLocks noGrp="1"/>
          </p:cNvSpPr>
          <p:nvPr>
            <p:ph sz="quarter" idx="1"/>
          </p:nvPr>
        </p:nvSpPr>
        <p:spPr>
          <a:xfrm>
            <a:off x="817033" y="1125538"/>
            <a:ext cx="10871200" cy="4970462"/>
          </a:xfrm>
        </p:spPr>
        <p:txBody>
          <a:bodyPr/>
          <a:lstStyle/>
          <a:p>
            <a:r>
              <a:rPr lang="zh-CN" altLang="en-US" dirty="0" smtClean="0">
                <a:latin typeface="宋体" panose="02010600030101010101" pitchFamily="2" charset="-122"/>
                <a:ea typeface="宋体" panose="02010600030101010101" pitchFamily="2" charset="-122"/>
              </a:rPr>
              <a:t>人工</a:t>
            </a:r>
            <a:r>
              <a:rPr lang="zh-CN" altLang="en-US" dirty="0">
                <a:latin typeface="宋体" panose="02010600030101010101" pitchFamily="2" charset="-122"/>
                <a:ea typeface="宋体" panose="02010600030101010101" pitchFamily="2" charset="-122"/>
              </a:rPr>
              <a:t>智能</a:t>
            </a:r>
            <a:r>
              <a:rPr lang="zh-CN" altLang="en-US" dirty="0" smtClean="0">
                <a:latin typeface="宋体" panose="02010600030101010101" pitchFamily="2" charset="-122"/>
                <a:ea typeface="宋体" panose="02010600030101010101" pitchFamily="2" charset="-122"/>
              </a:rPr>
              <a:t>基本概念与发展历史</a:t>
            </a:r>
            <a:endParaRPr lang="en-US" altLang="zh-CN" dirty="0" smtClean="0">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人工智能与大数据</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人工智能在气象领域的应用案例</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人工智能在环保领域的应用案例</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人工智能在网络安全领域的应用案例</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人工智能面临的机遇与挑战</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总结与展望</a:t>
            </a:r>
            <a:endParaRPr lang="en-US" altLang="zh-CN"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6" name="灯片编号占位符 5"/>
          <p:cNvSpPr>
            <a:spLocks noGrp="1"/>
          </p:cNvSpPr>
          <p:nvPr>
            <p:ph type="sldNum" sz="quarter" idx="12"/>
          </p:nvPr>
        </p:nvSpPr>
        <p:spPr/>
        <p:txBody>
          <a:bodyPr>
            <a:normAutofit fontScale="47500" lnSpcReduction="20000"/>
          </a:bodyPr>
          <a:lstStyle/>
          <a:p>
            <a:pPr>
              <a:defRPr/>
            </a:pPr>
            <a:fld id="{6A6074C9-0496-43EF-8F14-023744C63E7B}" type="slidenum">
              <a:rPr lang="en-US"/>
              <a:pPr>
                <a:defRPr/>
              </a:pPr>
              <a:t>9</a:t>
            </a:fld>
            <a:endParaRPr lang="en-US" dirty="0"/>
          </a:p>
        </p:txBody>
      </p:sp>
    </p:spTree>
    <p:extLst>
      <p:ext uri="{BB962C8B-B14F-4D97-AF65-F5344CB8AC3E}">
        <p14:creationId xmlns:p14="http://schemas.microsoft.com/office/powerpoint/2010/main" val="24834710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什么是智能</a:t>
            </a:r>
            <a:endParaRPr lang="zh-CN" altLang="en-US" dirty="0"/>
          </a:p>
        </p:txBody>
      </p:sp>
      <p:sp>
        <p:nvSpPr>
          <p:cNvPr id="3" name="内容占位符 2"/>
          <p:cNvSpPr>
            <a:spLocks noGrp="1"/>
          </p:cNvSpPr>
          <p:nvPr>
            <p:ph idx="1"/>
          </p:nvPr>
        </p:nvSpPr>
        <p:spPr>
          <a:xfrm>
            <a:off x="279627" y="928689"/>
            <a:ext cx="5511573" cy="4740273"/>
          </a:xfrm>
        </p:spPr>
        <p:txBody>
          <a:bodyPr/>
          <a:lstStyle/>
          <a:p>
            <a:r>
              <a:rPr lang="zh-CN" altLang="en-US" b="1" dirty="0" smtClean="0">
                <a:latin typeface="宋体" panose="02010600030101010101" pitchFamily="2" charset="-122"/>
                <a:ea typeface="宋体" panose="02010600030101010101" pitchFamily="2" charset="-122"/>
              </a:rPr>
              <a:t>智力或知能</a:t>
            </a:r>
            <a:endParaRPr lang="en-US" altLang="zh-CN" b="1" dirty="0" smtClean="0">
              <a:latin typeface="宋体" panose="02010600030101010101" pitchFamily="2" charset="-122"/>
              <a:ea typeface="宋体" panose="02010600030101010101" pitchFamily="2" charset="-122"/>
            </a:endParaRPr>
          </a:p>
          <a:p>
            <a:pPr lvl="1"/>
            <a:r>
              <a:rPr lang="zh-CN" altLang="en-US" dirty="0" smtClean="0">
                <a:latin typeface="宋体" panose="02010600030101010101" pitchFamily="2" charset="-122"/>
                <a:ea typeface="宋体" panose="02010600030101010101" pitchFamily="2" charset="-122"/>
              </a:rPr>
              <a:t>是指生物一般性的精神能力。这个能力包括以下几点：</a:t>
            </a:r>
            <a:r>
              <a:rPr lang="zh-CN" altLang="en-US" u="sng" dirty="0" smtClean="0">
                <a:solidFill>
                  <a:srgbClr val="5AAEEE"/>
                </a:solidFill>
                <a:latin typeface="宋体" panose="02010600030101010101" pitchFamily="2" charset="-122"/>
                <a:ea typeface="宋体" panose="02010600030101010101" pitchFamily="2" charset="-122"/>
              </a:rPr>
              <a:t>理解</a:t>
            </a:r>
            <a:r>
              <a:rPr lang="zh-CN" altLang="en-US" dirty="0" smtClean="0">
                <a:latin typeface="宋体" panose="02010600030101010101" pitchFamily="2" charset="-122"/>
                <a:ea typeface="宋体" panose="02010600030101010101" pitchFamily="2" charset="-122"/>
              </a:rPr>
              <a:t>、</a:t>
            </a:r>
            <a:r>
              <a:rPr lang="zh-CN" altLang="en-US" u="sng" dirty="0" smtClean="0">
                <a:solidFill>
                  <a:srgbClr val="5AAEEE"/>
                </a:solidFill>
                <a:latin typeface="宋体" panose="02010600030101010101" pitchFamily="2" charset="-122"/>
                <a:ea typeface="宋体" panose="02010600030101010101" pitchFamily="2" charset="-122"/>
              </a:rPr>
              <a:t>计划</a:t>
            </a:r>
            <a:r>
              <a:rPr lang="zh-CN" altLang="en-US" dirty="0" smtClean="0">
                <a:latin typeface="宋体" panose="02010600030101010101" pitchFamily="2" charset="-122"/>
                <a:ea typeface="宋体" panose="02010600030101010101" pitchFamily="2" charset="-122"/>
              </a:rPr>
              <a:t>、</a:t>
            </a:r>
            <a:r>
              <a:rPr lang="zh-CN" altLang="en-US" u="sng" dirty="0" smtClean="0">
                <a:solidFill>
                  <a:srgbClr val="5AAEEE"/>
                </a:solidFill>
                <a:latin typeface="宋体" panose="02010600030101010101" pitchFamily="2" charset="-122"/>
                <a:ea typeface="宋体" panose="02010600030101010101" pitchFamily="2" charset="-122"/>
              </a:rPr>
              <a:t>解决问题</a:t>
            </a:r>
            <a:r>
              <a:rPr lang="zh-CN" altLang="en-US" dirty="0" smtClean="0">
                <a:latin typeface="宋体" panose="02010600030101010101" pitchFamily="2" charset="-122"/>
                <a:ea typeface="宋体" panose="02010600030101010101" pitchFamily="2" charset="-122"/>
              </a:rPr>
              <a:t>，</a:t>
            </a:r>
            <a:r>
              <a:rPr lang="zh-CN" altLang="en-US" u="sng" dirty="0" smtClean="0">
                <a:solidFill>
                  <a:srgbClr val="5AAEEE"/>
                </a:solidFill>
                <a:latin typeface="宋体" panose="02010600030101010101" pitchFamily="2" charset="-122"/>
                <a:ea typeface="宋体" panose="02010600030101010101" pitchFamily="2" charset="-122"/>
              </a:rPr>
              <a:t>抽象</a:t>
            </a:r>
            <a:r>
              <a:rPr lang="zh-CN" altLang="en-US" dirty="0" smtClean="0">
                <a:latin typeface="宋体" panose="02010600030101010101" pitchFamily="2" charset="-122"/>
                <a:ea typeface="宋体" panose="02010600030101010101" pitchFamily="2" charset="-122"/>
              </a:rPr>
              <a:t>思维，</a:t>
            </a:r>
            <a:r>
              <a:rPr lang="zh-CN" altLang="en-US" u="sng" dirty="0" smtClean="0">
                <a:solidFill>
                  <a:srgbClr val="5AAEEE"/>
                </a:solidFill>
                <a:latin typeface="宋体" panose="02010600030101010101" pitchFamily="2" charset="-122"/>
                <a:ea typeface="宋体" panose="02010600030101010101" pitchFamily="2" charset="-122"/>
              </a:rPr>
              <a:t>表达意念</a:t>
            </a:r>
            <a:r>
              <a:rPr lang="zh-CN" altLang="en-US" dirty="0" smtClean="0">
                <a:latin typeface="宋体" panose="02010600030101010101" pitchFamily="2" charset="-122"/>
                <a:ea typeface="宋体" panose="02010600030101010101" pitchFamily="2" charset="-122"/>
              </a:rPr>
              <a:t>以及</a:t>
            </a:r>
            <a:r>
              <a:rPr lang="zh-CN" altLang="en-US" u="sng" dirty="0" smtClean="0">
                <a:solidFill>
                  <a:srgbClr val="5AAEEE"/>
                </a:solidFill>
                <a:latin typeface="宋体" panose="02010600030101010101" pitchFamily="2" charset="-122"/>
                <a:ea typeface="宋体" panose="02010600030101010101" pitchFamily="2" charset="-122"/>
              </a:rPr>
              <a:t>语言</a:t>
            </a:r>
            <a:r>
              <a:rPr lang="zh-CN" altLang="en-US" dirty="0" smtClean="0">
                <a:latin typeface="宋体" panose="02010600030101010101" pitchFamily="2" charset="-122"/>
                <a:ea typeface="宋体" panose="02010600030101010101" pitchFamily="2" charset="-122"/>
              </a:rPr>
              <a:t>和</a:t>
            </a:r>
            <a:r>
              <a:rPr lang="zh-CN" altLang="en-US" u="sng" dirty="0" smtClean="0">
                <a:solidFill>
                  <a:srgbClr val="5AAEEE"/>
                </a:solidFill>
                <a:latin typeface="宋体" panose="02010600030101010101" pitchFamily="2" charset="-122"/>
                <a:ea typeface="宋体" panose="02010600030101010101" pitchFamily="2" charset="-122"/>
              </a:rPr>
              <a:t>学习</a:t>
            </a:r>
            <a:r>
              <a:rPr lang="zh-CN" altLang="en-US" dirty="0" smtClean="0">
                <a:latin typeface="宋体" panose="02010600030101010101" pitchFamily="2" charset="-122"/>
                <a:ea typeface="宋体" panose="02010600030101010101" pitchFamily="2" charset="-122"/>
              </a:rPr>
              <a:t>的能力。</a:t>
            </a:r>
            <a:endParaRPr lang="en-US" altLang="zh-CN" dirty="0" smtClean="0">
              <a:latin typeface="宋体" panose="02010600030101010101" pitchFamily="2" charset="-122"/>
              <a:ea typeface="宋体" panose="02010600030101010101" pitchFamily="2" charset="-122"/>
            </a:endParaRPr>
          </a:p>
          <a:p>
            <a:r>
              <a:rPr lang="zh-CN" altLang="en-US" b="1" dirty="0" smtClean="0">
                <a:latin typeface="宋体" panose="02010600030101010101" pitchFamily="2" charset="-122"/>
                <a:ea typeface="宋体" panose="02010600030101010101" pitchFamily="2" charset="-122"/>
              </a:rPr>
              <a:t>智力三因素理论</a:t>
            </a:r>
            <a:r>
              <a:rPr lang="en-US" altLang="zh-CN" b="1" dirty="0" smtClean="0">
                <a:latin typeface="宋体" panose="02010600030101010101" pitchFamily="2" charset="-122"/>
                <a:ea typeface="宋体" panose="02010600030101010101" pitchFamily="2" charset="-122"/>
              </a:rPr>
              <a:t>(Robert Sternberg)</a:t>
            </a:r>
            <a:endParaRPr lang="en-US" altLang="zh-CN" b="1" dirty="0">
              <a:latin typeface="宋体" panose="02010600030101010101" pitchFamily="2" charset="-122"/>
              <a:ea typeface="宋体" panose="02010600030101010101" pitchFamily="2" charset="-122"/>
            </a:endParaRPr>
          </a:p>
          <a:p>
            <a:pPr lvl="1"/>
            <a:r>
              <a:rPr lang="zh-CN" altLang="en-US" u="sng" dirty="0" smtClean="0">
                <a:solidFill>
                  <a:srgbClr val="5AAEEE"/>
                </a:solidFill>
                <a:latin typeface="宋体" panose="02010600030101010101" pitchFamily="2" charset="-122"/>
                <a:ea typeface="宋体" panose="02010600030101010101" pitchFamily="2" charset="-122"/>
              </a:rPr>
              <a:t>成分性智力</a:t>
            </a:r>
            <a:r>
              <a:rPr lang="en-US" altLang="zh-CN" dirty="0" smtClean="0">
                <a:latin typeface="宋体" panose="02010600030101010101" pitchFamily="2" charset="-122"/>
                <a:ea typeface="宋体" panose="02010600030101010101" pitchFamily="2" charset="-122"/>
              </a:rPr>
              <a:t>(componential intelligence),</a:t>
            </a:r>
            <a:r>
              <a:rPr lang="zh-CN" altLang="en-US" dirty="0" smtClean="0">
                <a:latin typeface="宋体" panose="02010600030101010101" pitchFamily="2" charset="-122"/>
                <a:ea typeface="宋体" panose="02010600030101010101" pitchFamily="2" charset="-122"/>
              </a:rPr>
              <a:t>指思维和问题解决所依赖的心理过程。</a:t>
            </a:r>
            <a:endParaRPr lang="en-US" altLang="zh-CN" dirty="0" smtClean="0">
              <a:latin typeface="宋体" panose="02010600030101010101" pitchFamily="2" charset="-122"/>
              <a:ea typeface="宋体" panose="02010600030101010101" pitchFamily="2" charset="-122"/>
            </a:endParaRPr>
          </a:p>
          <a:p>
            <a:pPr lvl="1"/>
            <a:r>
              <a:rPr lang="zh-CN" altLang="en-US" u="sng" dirty="0" smtClean="0">
                <a:solidFill>
                  <a:srgbClr val="5AAEEE"/>
                </a:solidFill>
                <a:latin typeface="宋体" panose="02010600030101010101" pitchFamily="2" charset="-122"/>
                <a:ea typeface="宋体" panose="02010600030101010101" pitchFamily="2" charset="-122"/>
              </a:rPr>
              <a:t>经验智力</a:t>
            </a:r>
            <a:r>
              <a:rPr lang="en-US" altLang="zh-CN" dirty="0" smtClean="0">
                <a:latin typeface="宋体" panose="02010600030101010101" pitchFamily="2" charset="-122"/>
                <a:ea typeface="宋体" panose="02010600030101010101" pitchFamily="2" charset="-122"/>
              </a:rPr>
              <a:t>(experiential intelligence), </a:t>
            </a:r>
            <a:r>
              <a:rPr lang="zh-CN" altLang="en-US" dirty="0" smtClean="0">
                <a:latin typeface="宋体" panose="02010600030101010101" pitchFamily="2" charset="-122"/>
                <a:ea typeface="宋体" panose="02010600030101010101" pitchFamily="2" charset="-122"/>
              </a:rPr>
              <a:t>指人们在两种极端情况下处理问题的能力：新异的或常规的问题。</a:t>
            </a:r>
            <a:endParaRPr lang="en-US" altLang="zh-CN" dirty="0">
              <a:latin typeface="宋体" panose="02010600030101010101" pitchFamily="2" charset="-122"/>
              <a:ea typeface="宋体" panose="02010600030101010101" pitchFamily="2" charset="-122"/>
            </a:endParaRPr>
          </a:p>
          <a:p>
            <a:pPr lvl="1"/>
            <a:r>
              <a:rPr lang="zh-CN" altLang="en-US" u="sng" dirty="0" smtClean="0">
                <a:solidFill>
                  <a:srgbClr val="5AAEEE"/>
                </a:solidFill>
                <a:latin typeface="宋体" panose="02010600030101010101" pitchFamily="2" charset="-122"/>
                <a:ea typeface="宋体" panose="02010600030101010101" pitchFamily="2" charset="-122"/>
              </a:rPr>
              <a:t>情境智力</a:t>
            </a:r>
            <a:r>
              <a:rPr lang="en-US" altLang="zh-CN" dirty="0" smtClean="0">
                <a:latin typeface="宋体" panose="02010600030101010101" pitchFamily="2" charset="-122"/>
                <a:ea typeface="宋体" panose="02010600030101010101" pitchFamily="2" charset="-122"/>
              </a:rPr>
              <a:t>(contextual intelligence)</a:t>
            </a:r>
            <a:r>
              <a:rPr lang="zh-CN" altLang="en-US" dirty="0" smtClean="0">
                <a:latin typeface="宋体" panose="02010600030101010101" pitchFamily="2" charset="-122"/>
                <a:ea typeface="宋体" panose="02010600030101010101" pitchFamily="2" charset="-122"/>
              </a:rPr>
              <a:t>反映，在对日常事物的处理上，它包括对新的和不同环境的适应，选择合适的环境以及有效地改变环境以适应你的需要。</a:t>
            </a:r>
            <a:endParaRPr lang="en-US" altLang="zh-CN" dirty="0" smtClean="0">
              <a:latin typeface="宋体" panose="02010600030101010101" pitchFamily="2" charset="-122"/>
              <a:ea typeface="宋体" panose="02010600030101010101" pitchFamily="2" charset="-122"/>
            </a:endParaRPr>
          </a:p>
          <a:p>
            <a:pPr marL="411038" lvl="1" indent="0">
              <a:buNone/>
            </a:pPr>
            <a:endParaRPr lang="zh-CN" altLang="en-US" dirty="0">
              <a:latin typeface="宋体" panose="02010600030101010101" pitchFamily="2" charset="-122"/>
              <a:ea typeface="宋体" panose="02010600030101010101" pitchFamily="2" charset="-122"/>
            </a:endParaRPr>
          </a:p>
          <a:p>
            <a:pPr marL="411038" lvl="1" indent="0">
              <a:buNone/>
            </a:pPr>
            <a:endParaRPr lang="zh-CN" altLang="en-US" dirty="0">
              <a:latin typeface="宋体" panose="02010600030101010101" pitchFamily="2" charset="-122"/>
              <a:ea typeface="宋体" panose="02010600030101010101" pitchFamily="2" charset="-122"/>
            </a:endParaRPr>
          </a:p>
        </p:txBody>
      </p:sp>
      <p:sp>
        <p:nvSpPr>
          <p:cNvPr id="4" name="灯片编号占位符 3"/>
          <p:cNvSpPr>
            <a:spLocks noGrp="1"/>
          </p:cNvSpPr>
          <p:nvPr>
            <p:ph type="sldNum" sz="quarter" idx="12"/>
          </p:nvPr>
        </p:nvSpPr>
        <p:spPr/>
        <p:txBody>
          <a:bodyPr/>
          <a:lstStyle/>
          <a:p>
            <a:fld id="{2DE61EF2-E837-B24C-97CB-58901F405DAD}" type="slidenum">
              <a:rPr kumimoji="1" lang="zh-CN" altLang="en-US" smtClean="0"/>
              <a:pPr/>
              <a:t>10</a:t>
            </a:fld>
            <a:endParaRPr kumimoji="1" lang="zh-CN" altLang="en-US"/>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2553" y="1617888"/>
            <a:ext cx="2327503" cy="2675111"/>
          </a:xfrm>
          <a:prstGeom prst="rect">
            <a:avLst/>
          </a:prstGeom>
        </p:spPr>
      </p:pic>
      <p:sp>
        <p:nvSpPr>
          <p:cNvPr id="6" name="矩形 5"/>
          <p:cNvSpPr/>
          <p:nvPr/>
        </p:nvSpPr>
        <p:spPr>
          <a:xfrm>
            <a:off x="6647543" y="4520533"/>
            <a:ext cx="4151085" cy="923330"/>
          </a:xfrm>
          <a:prstGeom prst="rect">
            <a:avLst/>
          </a:prstGeom>
        </p:spPr>
        <p:txBody>
          <a:bodyPr wrap="square">
            <a:spAutoFit/>
          </a:bodyPr>
          <a:lstStyle/>
          <a:p>
            <a:r>
              <a:rPr lang="en-US" altLang="zh-CN" b="1" dirty="0">
                <a:latin typeface="宋体" panose="02010600030101010101" pitchFamily="2" charset="-122"/>
                <a:ea typeface="宋体" panose="02010600030101010101" pitchFamily="2" charset="-122"/>
              </a:rPr>
              <a:t>Robert Sternberg</a:t>
            </a:r>
            <a:r>
              <a:rPr lang="zh-CN" altLang="en-US" dirty="0" smtClean="0">
                <a:latin typeface="宋体" panose="02010600030101010101" pitchFamily="2" charset="-122"/>
                <a:ea typeface="宋体" panose="02010600030101010101" pitchFamily="2" charset="-122"/>
              </a:rPr>
              <a:t>（</a:t>
            </a:r>
            <a:r>
              <a:rPr lang="en-US" altLang="zh-CN" dirty="0" smtClean="0">
                <a:latin typeface="宋体" panose="02010600030101010101" pitchFamily="2" charset="-122"/>
                <a:ea typeface="宋体" panose="02010600030101010101" pitchFamily="2" charset="-122"/>
              </a:rPr>
              <a:t>1949-</a:t>
            </a:r>
            <a:r>
              <a:rPr lang="zh-CN" altLang="en-US" dirty="0" smtClean="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是美国心理学家和心理测量学家。他是康奈尔大学人类发展教授。</a:t>
            </a:r>
          </a:p>
        </p:txBody>
      </p:sp>
    </p:spTree>
    <p:extLst>
      <p:ext uri="{BB962C8B-B14F-4D97-AF65-F5344CB8AC3E}">
        <p14:creationId xmlns:p14="http://schemas.microsoft.com/office/powerpoint/2010/main" val="27298608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什么是人工智能</a:t>
            </a:r>
            <a:endParaRPr lang="zh-CN" altLang="en-US" dirty="0"/>
          </a:p>
        </p:txBody>
      </p:sp>
      <p:sp>
        <p:nvSpPr>
          <p:cNvPr id="3" name="内容占位符 2"/>
          <p:cNvSpPr>
            <a:spLocks noGrp="1"/>
          </p:cNvSpPr>
          <p:nvPr>
            <p:ph idx="1"/>
          </p:nvPr>
        </p:nvSpPr>
        <p:spPr>
          <a:xfrm>
            <a:off x="242888" y="928690"/>
            <a:ext cx="5940198" cy="5027610"/>
          </a:xfrm>
        </p:spPr>
        <p:txBody>
          <a:bodyPr/>
          <a:lstStyle/>
          <a:p>
            <a:r>
              <a:rPr lang="zh-CN" altLang="en-US" b="1" dirty="0" smtClean="0">
                <a:latin typeface="宋体" panose="02010600030101010101" pitchFamily="2" charset="-122"/>
                <a:ea typeface="宋体" panose="02010600030101010101" pitchFamily="2" charset="-122"/>
              </a:rPr>
              <a:t>人工智能</a:t>
            </a:r>
            <a:r>
              <a:rPr lang="zh-CN" altLang="en-US" dirty="0" smtClean="0">
                <a:latin typeface="宋体" panose="02010600030101010101" pitchFamily="2" charset="-122"/>
                <a:ea typeface="宋体" panose="02010600030101010101" pitchFamily="2" charset="-122"/>
              </a:rPr>
              <a:t>（</a:t>
            </a:r>
            <a:r>
              <a:rPr lang="en-US" altLang="zh-CN" dirty="0" smtClean="0">
                <a:latin typeface="宋体" panose="02010600030101010101" pitchFamily="2" charset="-122"/>
                <a:ea typeface="宋体" panose="02010600030101010101" pitchFamily="2" charset="-122"/>
              </a:rPr>
              <a:t>Artificial Intelligence, AI</a:t>
            </a:r>
            <a:r>
              <a:rPr lang="zh-CN" altLang="en-US" dirty="0" smtClean="0">
                <a:latin typeface="宋体" panose="02010600030101010101" pitchFamily="2" charset="-122"/>
                <a:ea typeface="宋体" panose="02010600030101010101" pitchFamily="2" charset="-122"/>
              </a:rPr>
              <a:t>）</a:t>
            </a:r>
            <a:endParaRPr lang="en-US" altLang="zh-CN" dirty="0" smtClean="0">
              <a:latin typeface="宋体" panose="02010600030101010101" pitchFamily="2" charset="-122"/>
              <a:ea typeface="宋体" panose="02010600030101010101" pitchFamily="2" charset="-122"/>
            </a:endParaRPr>
          </a:p>
          <a:p>
            <a:pPr lvl="1"/>
            <a:r>
              <a:rPr lang="zh-CN" altLang="en-US" dirty="0" smtClean="0">
                <a:latin typeface="宋体" panose="02010600030101010101" pitchFamily="2" charset="-122"/>
                <a:ea typeface="宋体" panose="02010600030101010101" pitchFamily="2" charset="-122"/>
              </a:rPr>
              <a:t>也称作机器智能，是指由人工制造出来的系统所表现出来的智能。通常人工智能是指通过普通计算机实现的智能。</a:t>
            </a:r>
            <a:endParaRPr lang="en-US" altLang="zh-CN" dirty="0" smtClean="0">
              <a:latin typeface="宋体" panose="02010600030101010101" pitchFamily="2" charset="-122"/>
              <a:ea typeface="宋体" panose="02010600030101010101" pitchFamily="2" charset="-122"/>
            </a:endParaRPr>
          </a:p>
          <a:p>
            <a:r>
              <a:rPr lang="zh-CN" altLang="en-US" b="1" dirty="0" smtClean="0">
                <a:latin typeface="宋体" panose="02010600030101010101" pitchFamily="2" charset="-122"/>
                <a:ea typeface="宋体" panose="02010600030101010101" pitchFamily="2" charset="-122"/>
              </a:rPr>
              <a:t>人工智能研究</a:t>
            </a:r>
            <a:endParaRPr lang="en-US" altLang="zh-CN" b="1" dirty="0" smtClean="0">
              <a:latin typeface="宋体" panose="02010600030101010101" pitchFamily="2" charset="-122"/>
              <a:ea typeface="宋体" panose="02010600030101010101" pitchFamily="2" charset="-122"/>
            </a:endParaRPr>
          </a:p>
          <a:p>
            <a:pPr lvl="1"/>
            <a:r>
              <a:rPr lang="zh-CN" altLang="en-US" dirty="0" smtClean="0">
                <a:latin typeface="宋体" panose="02010600030101010101" pitchFamily="2" charset="-122"/>
                <a:ea typeface="宋体" panose="02010600030101010101" pitchFamily="2" charset="-122"/>
              </a:rPr>
              <a:t>研究内容：包括</a:t>
            </a:r>
            <a:r>
              <a:rPr lang="zh-CN" altLang="en-US" u="sng" dirty="0" smtClean="0">
                <a:solidFill>
                  <a:srgbClr val="5AAEEE"/>
                </a:solidFill>
                <a:latin typeface="宋体" panose="02010600030101010101" pitchFamily="2" charset="-122"/>
                <a:ea typeface="宋体" panose="02010600030101010101" pitchFamily="2" charset="-122"/>
              </a:rPr>
              <a:t>认知建模</a:t>
            </a:r>
            <a:r>
              <a:rPr lang="zh-CN" altLang="en-US" dirty="0" smtClean="0">
                <a:latin typeface="宋体" panose="02010600030101010101" pitchFamily="2" charset="-122"/>
                <a:ea typeface="宋体" panose="02010600030101010101" pitchFamily="2" charset="-122"/>
              </a:rPr>
              <a:t>、</a:t>
            </a:r>
            <a:r>
              <a:rPr lang="zh-CN" altLang="en-US" u="sng" dirty="0" smtClean="0">
                <a:solidFill>
                  <a:srgbClr val="5AAEEE"/>
                </a:solidFill>
                <a:latin typeface="宋体" panose="02010600030101010101" pitchFamily="2" charset="-122"/>
                <a:ea typeface="宋体" panose="02010600030101010101" pitchFamily="2" charset="-122"/>
              </a:rPr>
              <a:t>知识学习</a:t>
            </a:r>
            <a:r>
              <a:rPr lang="zh-CN" altLang="en-US" dirty="0" smtClean="0">
                <a:latin typeface="宋体" panose="02010600030101010101" pitchFamily="2" charset="-122"/>
                <a:ea typeface="宋体" panose="02010600030101010101" pitchFamily="2" charset="-122"/>
              </a:rPr>
              <a:t>、</a:t>
            </a:r>
            <a:r>
              <a:rPr lang="zh-CN" altLang="en-US" u="sng" dirty="0" smtClean="0">
                <a:solidFill>
                  <a:srgbClr val="5AAEEE"/>
                </a:solidFill>
                <a:latin typeface="宋体" panose="02010600030101010101" pitchFamily="2" charset="-122"/>
                <a:ea typeface="宋体" panose="02010600030101010101" pitchFamily="2" charset="-122"/>
              </a:rPr>
              <a:t>推理及应用</a:t>
            </a:r>
            <a:r>
              <a:rPr lang="zh-CN" altLang="en-US" dirty="0" smtClean="0">
                <a:latin typeface="宋体" panose="02010600030101010101" pitchFamily="2" charset="-122"/>
                <a:ea typeface="宋体" panose="02010600030101010101" pitchFamily="2" charset="-122"/>
              </a:rPr>
              <a:t>、</a:t>
            </a:r>
            <a:r>
              <a:rPr lang="zh-CN" altLang="en-US" u="sng" dirty="0" smtClean="0">
                <a:solidFill>
                  <a:srgbClr val="5AAEEE"/>
                </a:solidFill>
                <a:latin typeface="宋体" panose="02010600030101010101" pitchFamily="2" charset="-122"/>
                <a:ea typeface="宋体" panose="02010600030101010101" pitchFamily="2" charset="-122"/>
              </a:rPr>
              <a:t>机器感知</a:t>
            </a:r>
            <a:r>
              <a:rPr lang="zh-CN" altLang="en-US" dirty="0" smtClean="0">
                <a:latin typeface="宋体" panose="02010600030101010101" pitchFamily="2" charset="-122"/>
                <a:ea typeface="宋体" panose="02010600030101010101" pitchFamily="2" charset="-122"/>
              </a:rPr>
              <a:t>、</a:t>
            </a:r>
            <a:r>
              <a:rPr lang="zh-CN" altLang="en-US" u="sng" dirty="0" smtClean="0">
                <a:solidFill>
                  <a:srgbClr val="5AAEEE"/>
                </a:solidFill>
                <a:latin typeface="宋体" panose="02010600030101010101" pitchFamily="2" charset="-122"/>
                <a:ea typeface="宋体" panose="02010600030101010101" pitchFamily="2" charset="-122"/>
              </a:rPr>
              <a:t>机器思维</a:t>
            </a:r>
            <a:r>
              <a:rPr lang="zh-CN" altLang="en-US" dirty="0" smtClean="0">
                <a:latin typeface="宋体" panose="02010600030101010101" pitchFamily="2" charset="-122"/>
                <a:ea typeface="宋体" panose="02010600030101010101" pitchFamily="2" charset="-122"/>
              </a:rPr>
              <a:t>、</a:t>
            </a:r>
            <a:r>
              <a:rPr lang="zh-CN" altLang="en-US" u="sng" dirty="0" smtClean="0">
                <a:solidFill>
                  <a:srgbClr val="5AAEEE"/>
                </a:solidFill>
                <a:latin typeface="宋体" panose="02010600030101010101" pitchFamily="2" charset="-122"/>
                <a:ea typeface="宋体" panose="02010600030101010101" pitchFamily="2" charset="-122"/>
              </a:rPr>
              <a:t>机器学习</a:t>
            </a:r>
            <a:r>
              <a:rPr lang="zh-CN" altLang="en-US" dirty="0" smtClean="0">
                <a:latin typeface="宋体" panose="02010600030101010101" pitchFamily="2" charset="-122"/>
                <a:ea typeface="宋体" panose="02010600030101010101" pitchFamily="2" charset="-122"/>
              </a:rPr>
              <a:t>、</a:t>
            </a:r>
            <a:r>
              <a:rPr lang="zh-CN" altLang="en-US" u="sng" dirty="0" smtClean="0">
                <a:solidFill>
                  <a:srgbClr val="5AAEEE"/>
                </a:solidFill>
                <a:latin typeface="宋体" panose="02010600030101010101" pitchFamily="2" charset="-122"/>
                <a:ea typeface="宋体" panose="02010600030101010101" pitchFamily="2" charset="-122"/>
              </a:rPr>
              <a:t>机器行为</a:t>
            </a:r>
            <a:r>
              <a:rPr lang="zh-CN" altLang="en-US" dirty="0" smtClean="0">
                <a:latin typeface="宋体" panose="02010600030101010101" pitchFamily="2" charset="-122"/>
                <a:ea typeface="宋体" panose="02010600030101010101" pitchFamily="2" charset="-122"/>
              </a:rPr>
              <a:t>和</a:t>
            </a:r>
            <a:r>
              <a:rPr lang="zh-CN" altLang="en-US" u="sng" dirty="0" smtClean="0">
                <a:solidFill>
                  <a:srgbClr val="5AAEEE"/>
                </a:solidFill>
                <a:latin typeface="宋体" panose="02010600030101010101" pitchFamily="2" charset="-122"/>
                <a:ea typeface="宋体" panose="02010600030101010101" pitchFamily="2" charset="-122"/>
              </a:rPr>
              <a:t>智能系统</a:t>
            </a:r>
            <a:r>
              <a:rPr lang="zh-CN" altLang="en-US" dirty="0" smtClean="0">
                <a:latin typeface="宋体" panose="02010600030101010101" pitchFamily="2" charset="-122"/>
                <a:ea typeface="宋体" panose="02010600030101010101" pitchFamily="2" charset="-122"/>
              </a:rPr>
              <a:t>等。</a:t>
            </a:r>
            <a:endParaRPr lang="en-US" altLang="zh-CN" dirty="0" smtClean="0">
              <a:latin typeface="宋体" panose="02010600030101010101" pitchFamily="2" charset="-122"/>
              <a:ea typeface="宋体" panose="02010600030101010101" pitchFamily="2" charset="-122"/>
            </a:endParaRPr>
          </a:p>
          <a:p>
            <a:pPr lvl="1"/>
            <a:r>
              <a:rPr lang="zh-CN" altLang="en-US" dirty="0" smtClean="0">
                <a:latin typeface="宋体" panose="02010600030101010101" pitchFamily="2" charset="-122"/>
                <a:ea typeface="宋体" panose="02010600030101010101" pitchFamily="2" charset="-122"/>
              </a:rPr>
              <a:t>研究动机：包括</a:t>
            </a:r>
            <a:r>
              <a:rPr lang="zh-CN" altLang="en-US" u="sng" dirty="0">
                <a:solidFill>
                  <a:srgbClr val="5AAEEE"/>
                </a:solidFill>
                <a:latin typeface="宋体" panose="02010600030101010101" pitchFamily="2" charset="-122"/>
                <a:ea typeface="宋体" panose="02010600030101010101" pitchFamily="2" charset="-122"/>
              </a:rPr>
              <a:t>推理</a:t>
            </a:r>
            <a:r>
              <a:rPr lang="zh-CN" altLang="en-US" dirty="0" smtClean="0">
                <a:latin typeface="宋体" panose="02010600030101010101" pitchFamily="2" charset="-122"/>
                <a:ea typeface="宋体" panose="02010600030101010101" pitchFamily="2" charset="-122"/>
              </a:rPr>
              <a:t>，</a:t>
            </a:r>
            <a:r>
              <a:rPr lang="zh-CN" altLang="en-US" u="sng" dirty="0">
                <a:solidFill>
                  <a:srgbClr val="5AAEEE"/>
                </a:solidFill>
                <a:latin typeface="宋体" panose="02010600030101010101" pitchFamily="2" charset="-122"/>
                <a:ea typeface="宋体" panose="02010600030101010101" pitchFamily="2" charset="-122"/>
              </a:rPr>
              <a:t>知识</a:t>
            </a:r>
            <a:r>
              <a:rPr lang="zh-CN" altLang="en-US" dirty="0" smtClean="0">
                <a:latin typeface="宋体" panose="02010600030101010101" pitchFamily="2" charset="-122"/>
                <a:ea typeface="宋体" panose="02010600030101010101" pitchFamily="2" charset="-122"/>
              </a:rPr>
              <a:t>，</a:t>
            </a:r>
            <a:r>
              <a:rPr lang="zh-CN" altLang="en-US" u="sng" dirty="0">
                <a:solidFill>
                  <a:srgbClr val="5AAEEE"/>
                </a:solidFill>
                <a:latin typeface="宋体" panose="02010600030101010101" pitchFamily="2" charset="-122"/>
                <a:ea typeface="宋体" panose="02010600030101010101" pitchFamily="2" charset="-122"/>
              </a:rPr>
              <a:t>规划</a:t>
            </a:r>
            <a:r>
              <a:rPr lang="zh-CN" altLang="en-US" dirty="0" smtClean="0">
                <a:latin typeface="宋体" panose="02010600030101010101" pitchFamily="2" charset="-122"/>
                <a:ea typeface="宋体" panose="02010600030101010101" pitchFamily="2" charset="-122"/>
              </a:rPr>
              <a:t>，</a:t>
            </a:r>
            <a:r>
              <a:rPr lang="zh-CN" altLang="en-US" u="sng" dirty="0">
                <a:solidFill>
                  <a:srgbClr val="5AAEEE"/>
                </a:solidFill>
                <a:latin typeface="宋体" panose="02010600030101010101" pitchFamily="2" charset="-122"/>
                <a:ea typeface="宋体" panose="02010600030101010101" pitchFamily="2" charset="-122"/>
              </a:rPr>
              <a:t>学习</a:t>
            </a:r>
            <a:r>
              <a:rPr lang="zh-CN" altLang="en-US" dirty="0" smtClean="0">
                <a:latin typeface="宋体" panose="02010600030101010101" pitchFamily="2" charset="-122"/>
                <a:ea typeface="宋体" panose="02010600030101010101" pitchFamily="2" charset="-122"/>
              </a:rPr>
              <a:t>，</a:t>
            </a:r>
            <a:r>
              <a:rPr lang="zh-CN" altLang="en-US" u="sng" dirty="0">
                <a:solidFill>
                  <a:srgbClr val="5AAEEE"/>
                </a:solidFill>
                <a:latin typeface="宋体" panose="02010600030101010101" pitchFamily="2" charset="-122"/>
                <a:ea typeface="宋体" panose="02010600030101010101" pitchFamily="2" charset="-122"/>
              </a:rPr>
              <a:t>交流</a:t>
            </a:r>
            <a:r>
              <a:rPr lang="zh-CN" altLang="en-US" dirty="0" smtClean="0">
                <a:latin typeface="宋体" panose="02010600030101010101" pitchFamily="2" charset="-122"/>
                <a:ea typeface="宋体" panose="02010600030101010101" pitchFamily="2" charset="-122"/>
              </a:rPr>
              <a:t>，</a:t>
            </a:r>
            <a:r>
              <a:rPr lang="zh-CN" altLang="en-US" u="sng" dirty="0">
                <a:solidFill>
                  <a:srgbClr val="5AAEEE"/>
                </a:solidFill>
                <a:latin typeface="宋体" panose="02010600030101010101" pitchFamily="2" charset="-122"/>
                <a:ea typeface="宋体" panose="02010600030101010101" pitchFamily="2" charset="-122"/>
              </a:rPr>
              <a:t>感知</a:t>
            </a:r>
            <a:r>
              <a:rPr lang="zh-CN" altLang="en-US" dirty="0" smtClean="0">
                <a:latin typeface="宋体" panose="02010600030101010101" pitchFamily="2" charset="-122"/>
                <a:ea typeface="宋体" panose="02010600030101010101" pitchFamily="2" charset="-122"/>
              </a:rPr>
              <a:t>，</a:t>
            </a:r>
            <a:r>
              <a:rPr lang="zh-CN" altLang="en-US" u="sng" dirty="0">
                <a:solidFill>
                  <a:srgbClr val="5AAEEE"/>
                </a:solidFill>
                <a:latin typeface="宋体" panose="02010600030101010101" pitchFamily="2" charset="-122"/>
                <a:ea typeface="宋体" panose="02010600030101010101" pitchFamily="2" charset="-122"/>
              </a:rPr>
              <a:t>移动和操作物体</a:t>
            </a:r>
            <a:r>
              <a:rPr lang="zh-CN" altLang="en-US" dirty="0" smtClean="0">
                <a:latin typeface="宋体" panose="02010600030101010101" pitchFamily="2" charset="-122"/>
                <a:ea typeface="宋体" panose="02010600030101010101" pitchFamily="2" charset="-122"/>
              </a:rPr>
              <a:t>的能力等。</a:t>
            </a:r>
            <a:endParaRPr lang="en-US" altLang="zh-CN" dirty="0" smtClean="0">
              <a:latin typeface="宋体" panose="02010600030101010101" pitchFamily="2" charset="-122"/>
              <a:ea typeface="宋体" panose="02010600030101010101" pitchFamily="2" charset="-122"/>
            </a:endParaRPr>
          </a:p>
          <a:p>
            <a:pPr lvl="1"/>
            <a:r>
              <a:rPr lang="zh-CN" altLang="en-US" dirty="0" smtClean="0">
                <a:latin typeface="宋体" panose="02010600030101010101" pitchFamily="2" charset="-122"/>
                <a:ea typeface="宋体" panose="02010600030101010101" pitchFamily="2" charset="-122"/>
              </a:rPr>
              <a:t>基础知识：包括搜索和数学优化，逻辑，基于概率论和经济学的方法等。</a:t>
            </a:r>
            <a:endParaRPr lang="en-US" altLang="zh-CN" dirty="0" smtClean="0">
              <a:latin typeface="宋体" panose="02010600030101010101" pitchFamily="2" charset="-122"/>
              <a:ea typeface="宋体" panose="02010600030101010101" pitchFamily="2" charset="-122"/>
            </a:endParaRPr>
          </a:p>
          <a:p>
            <a:pPr lvl="1"/>
            <a:r>
              <a:rPr lang="zh-CN" altLang="en-US" dirty="0" smtClean="0">
                <a:latin typeface="宋体" panose="02010600030101010101" pitchFamily="2" charset="-122"/>
                <a:ea typeface="宋体" panose="02010600030101010101" pitchFamily="2" charset="-122"/>
              </a:rPr>
              <a:t>应用系统：目前</a:t>
            </a:r>
            <a:r>
              <a:rPr lang="zh-CN" altLang="en-US" dirty="0">
                <a:latin typeface="宋体" panose="02010600030101010101" pitchFamily="2" charset="-122"/>
                <a:ea typeface="宋体" panose="02010600030101010101" pitchFamily="2" charset="-122"/>
              </a:rPr>
              <a:t>有大量的人工智能应用系统</a:t>
            </a:r>
            <a:r>
              <a:rPr lang="zh-CN" altLang="en-US" dirty="0" smtClean="0">
                <a:latin typeface="宋体" panose="02010600030101010101" pitchFamily="2" charset="-122"/>
                <a:ea typeface="宋体" panose="02010600030101010101" pitchFamily="2" charset="-122"/>
              </a:rPr>
              <a:t>，如</a:t>
            </a:r>
            <a:r>
              <a:rPr lang="en-US" altLang="zh-CN" dirty="0" smtClean="0">
                <a:latin typeface="宋体" panose="02010600030101010101" pitchFamily="2" charset="-122"/>
                <a:ea typeface="宋体" panose="02010600030101010101" pitchFamily="2" charset="-122"/>
              </a:rPr>
              <a:t>AlphaGo, </a:t>
            </a:r>
            <a:r>
              <a:rPr lang="en-US" altLang="zh-CN" dirty="0" err="1" smtClean="0">
                <a:latin typeface="宋体" panose="02010600030101010101" pitchFamily="2" charset="-122"/>
                <a:ea typeface="宋体" panose="02010600030101010101" pitchFamily="2" charset="-122"/>
              </a:rPr>
              <a:t>Siri</a:t>
            </a:r>
            <a:r>
              <a:rPr lang="zh-CN" altLang="en-US" dirty="0" smtClean="0">
                <a:latin typeface="宋体" panose="02010600030101010101" pitchFamily="2" charset="-122"/>
                <a:ea typeface="宋体" panose="02010600030101010101" pitchFamily="2" charset="-122"/>
              </a:rPr>
              <a:t>等。</a:t>
            </a:r>
            <a:endParaRPr lang="zh-CN" altLang="en-US" dirty="0">
              <a:latin typeface="宋体" panose="02010600030101010101" pitchFamily="2" charset="-122"/>
              <a:ea typeface="宋体" panose="02010600030101010101" pitchFamily="2" charset="-122"/>
            </a:endParaRPr>
          </a:p>
        </p:txBody>
      </p:sp>
      <p:sp>
        <p:nvSpPr>
          <p:cNvPr id="4" name="灯片编号占位符 3"/>
          <p:cNvSpPr>
            <a:spLocks noGrp="1"/>
          </p:cNvSpPr>
          <p:nvPr>
            <p:ph type="sldNum" sz="quarter" idx="12"/>
          </p:nvPr>
        </p:nvSpPr>
        <p:spPr/>
        <p:txBody>
          <a:bodyPr/>
          <a:lstStyle/>
          <a:p>
            <a:fld id="{2DE61EF2-E837-B24C-97CB-58901F405DAD}" type="slidenum">
              <a:rPr kumimoji="1" lang="zh-CN" altLang="en-US" smtClean="0"/>
              <a:pPr/>
              <a:t>11</a:t>
            </a:fld>
            <a:endParaRPr kumimoji="1" lang="zh-CN" altLang="en-US"/>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2421" y="1570822"/>
            <a:ext cx="5059685" cy="3375758"/>
          </a:xfrm>
          <a:prstGeom prst="rect">
            <a:avLst/>
          </a:prstGeom>
        </p:spPr>
      </p:pic>
    </p:spTree>
    <p:extLst>
      <p:ext uri="{BB962C8B-B14F-4D97-AF65-F5344CB8AC3E}">
        <p14:creationId xmlns:p14="http://schemas.microsoft.com/office/powerpoint/2010/main" val="18213146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流程图: 联系 11"/>
          <p:cNvSpPr/>
          <p:nvPr/>
        </p:nvSpPr>
        <p:spPr bwMode="auto">
          <a:xfrm>
            <a:off x="5056689" y="3872001"/>
            <a:ext cx="1832153" cy="1778000"/>
          </a:xfrm>
          <a:prstGeom prst="flowChartConnector">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2" name="标题 1"/>
          <p:cNvSpPr>
            <a:spLocks noGrp="1"/>
          </p:cNvSpPr>
          <p:nvPr>
            <p:ph type="title"/>
          </p:nvPr>
        </p:nvSpPr>
        <p:spPr/>
        <p:txBody>
          <a:bodyPr/>
          <a:lstStyle/>
          <a:p>
            <a:r>
              <a:rPr lang="zh-CN" altLang="en-US" dirty="0" smtClean="0"/>
              <a:t>人工智能的三大发展要素</a:t>
            </a:r>
            <a:endParaRPr lang="zh-CN" altLang="en-US" dirty="0"/>
          </a:p>
        </p:txBody>
      </p:sp>
      <p:sp>
        <p:nvSpPr>
          <p:cNvPr id="4" name="灯片编号占位符 3"/>
          <p:cNvSpPr>
            <a:spLocks noGrp="1"/>
          </p:cNvSpPr>
          <p:nvPr>
            <p:ph type="sldNum" sz="quarter" idx="12"/>
          </p:nvPr>
        </p:nvSpPr>
        <p:spPr>
          <a:xfrm>
            <a:off x="598489" y="6537327"/>
            <a:ext cx="490537" cy="184150"/>
          </a:xfrm>
        </p:spPr>
        <p:txBody>
          <a:bodyPr/>
          <a:lstStyle/>
          <a:p>
            <a:fld id="{2DE61EF2-E837-B24C-97CB-58901F405DAD}" type="slidenum">
              <a:rPr kumimoji="1" lang="zh-CN" altLang="en-US" smtClean="0"/>
              <a:pPr/>
              <a:t>12</a:t>
            </a:fld>
            <a:endParaRPr kumimoji="1" lang="zh-CN" altLang="en-US"/>
          </a:p>
        </p:txBody>
      </p:sp>
      <p:sp>
        <p:nvSpPr>
          <p:cNvPr id="6" name="圆角矩形 5"/>
          <p:cNvSpPr/>
          <p:nvPr/>
        </p:nvSpPr>
        <p:spPr bwMode="auto">
          <a:xfrm>
            <a:off x="279622" y="928689"/>
            <a:ext cx="3678815" cy="434567"/>
          </a:xfrm>
          <a:prstGeom prst="roundRect">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zh-CN" altLang="en-US" sz="2200" b="0" i="0" u="none" strike="noStrike" cap="none" normalizeH="0" baseline="0" dirty="0" smtClean="0">
                <a:ln>
                  <a:noFill/>
                </a:ln>
                <a:solidFill>
                  <a:schemeClr val="bg1"/>
                </a:solidFill>
                <a:effectLst/>
                <a:latin typeface="Arial" pitchFamily="-106" charset="0"/>
              </a:rPr>
              <a:t>基础理论引入</a:t>
            </a:r>
            <a:endParaRPr kumimoji="0" lang="zh-CN" altLang="en-US" sz="2200" b="0" i="0" u="none" strike="noStrike" cap="none" normalizeH="0" baseline="0" dirty="0">
              <a:ln>
                <a:noFill/>
              </a:ln>
              <a:solidFill>
                <a:schemeClr val="bg1"/>
              </a:solidFill>
              <a:effectLst/>
              <a:latin typeface="Arial" pitchFamily="-106" charset="0"/>
            </a:endParaRPr>
          </a:p>
        </p:txBody>
      </p:sp>
      <p:sp>
        <p:nvSpPr>
          <p:cNvPr id="7" name="圆角矩形 6"/>
          <p:cNvSpPr/>
          <p:nvPr/>
        </p:nvSpPr>
        <p:spPr bwMode="auto">
          <a:xfrm>
            <a:off x="4213047" y="936957"/>
            <a:ext cx="3678815" cy="434567"/>
          </a:xfrm>
          <a:prstGeom prst="roundRect">
            <a:avLst/>
          </a:prstGeom>
          <a:solidFill>
            <a:srgbClr val="5AAEE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zh-CN" altLang="en-US" sz="2200" b="0" i="0" u="none" strike="noStrike" cap="none" normalizeH="0" baseline="0" dirty="0" smtClean="0">
                <a:ln>
                  <a:noFill/>
                </a:ln>
                <a:solidFill>
                  <a:schemeClr val="bg1"/>
                </a:solidFill>
                <a:effectLst/>
                <a:latin typeface="Arial" pitchFamily="-106" charset="0"/>
              </a:rPr>
              <a:t>相关学科交叉</a:t>
            </a:r>
            <a:endParaRPr kumimoji="0" lang="zh-CN" altLang="en-US" sz="2200" b="0" i="0" u="none" strike="noStrike" cap="none" normalizeH="0" baseline="0" dirty="0">
              <a:ln>
                <a:noFill/>
              </a:ln>
              <a:solidFill>
                <a:schemeClr val="bg1"/>
              </a:solidFill>
              <a:effectLst/>
              <a:latin typeface="Arial" pitchFamily="-106" charset="0"/>
            </a:endParaRPr>
          </a:p>
        </p:txBody>
      </p:sp>
      <p:sp>
        <p:nvSpPr>
          <p:cNvPr id="8" name="圆角矩形 7"/>
          <p:cNvSpPr/>
          <p:nvPr/>
        </p:nvSpPr>
        <p:spPr bwMode="auto">
          <a:xfrm>
            <a:off x="8146473" y="936957"/>
            <a:ext cx="3678815" cy="434567"/>
          </a:xfrm>
          <a:prstGeom prst="roundRect">
            <a:avLst/>
          </a:prstGeom>
          <a:solidFill>
            <a:srgbClr val="56DAC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zh-CN" altLang="en-US" sz="2200" b="0" i="0" u="none" strike="noStrike" cap="none" normalizeH="0" baseline="0" dirty="0" smtClean="0">
                <a:ln>
                  <a:noFill/>
                </a:ln>
                <a:solidFill>
                  <a:schemeClr val="bg1"/>
                </a:solidFill>
                <a:effectLst/>
                <a:latin typeface="Arial" pitchFamily="-106" charset="0"/>
              </a:rPr>
              <a:t>多领域应用</a:t>
            </a:r>
            <a:endParaRPr kumimoji="0" lang="zh-CN" altLang="en-US" sz="2200" b="0" i="0" u="none" strike="noStrike" cap="none" normalizeH="0" baseline="0" dirty="0">
              <a:ln>
                <a:noFill/>
              </a:ln>
              <a:solidFill>
                <a:schemeClr val="bg1"/>
              </a:solidFill>
              <a:effectLst/>
              <a:latin typeface="Arial" pitchFamily="-106" charset="0"/>
            </a:endParaRP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8686" y="2209800"/>
            <a:ext cx="4943314" cy="386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流程图: 联系 9"/>
          <p:cNvSpPr/>
          <p:nvPr/>
        </p:nvSpPr>
        <p:spPr bwMode="auto">
          <a:xfrm>
            <a:off x="4481084" y="3170322"/>
            <a:ext cx="1832153" cy="1778000"/>
          </a:xfrm>
          <a:prstGeom prst="flowChartConnector">
            <a:avLst/>
          </a:prstGeom>
          <a:solidFill>
            <a:srgbClr val="56DAC2">
              <a:alpha val="61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11" name="流程图: 联系 10"/>
          <p:cNvSpPr/>
          <p:nvPr/>
        </p:nvSpPr>
        <p:spPr bwMode="auto">
          <a:xfrm>
            <a:off x="5603697" y="3170322"/>
            <a:ext cx="1832153" cy="1778000"/>
          </a:xfrm>
          <a:prstGeom prst="flowChartConnector">
            <a:avLst/>
          </a:prstGeom>
          <a:solidFill>
            <a:srgbClr val="F8C0F0">
              <a:alpha val="52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13" name="文本框 12"/>
          <p:cNvSpPr txBox="1"/>
          <p:nvPr/>
        </p:nvSpPr>
        <p:spPr>
          <a:xfrm>
            <a:off x="4509922" y="3465918"/>
            <a:ext cx="1645260" cy="369332"/>
          </a:xfrm>
          <a:prstGeom prst="rect">
            <a:avLst/>
          </a:prstGeom>
          <a:noFill/>
        </p:spPr>
        <p:txBody>
          <a:bodyPr wrap="square" rtlCol="0">
            <a:spAutoFit/>
          </a:bodyPr>
          <a:lstStyle/>
          <a:p>
            <a:r>
              <a:rPr lang="zh-CN" altLang="en-US" b="1" dirty="0" smtClean="0"/>
              <a:t>机器学习</a:t>
            </a:r>
            <a:endParaRPr lang="zh-CN" altLang="en-US" b="1" dirty="0"/>
          </a:p>
        </p:txBody>
      </p:sp>
      <p:sp>
        <p:nvSpPr>
          <p:cNvPr id="14" name="文本框 13"/>
          <p:cNvSpPr txBox="1"/>
          <p:nvPr/>
        </p:nvSpPr>
        <p:spPr>
          <a:xfrm>
            <a:off x="6313237" y="3484294"/>
            <a:ext cx="1645260" cy="369332"/>
          </a:xfrm>
          <a:prstGeom prst="rect">
            <a:avLst/>
          </a:prstGeom>
          <a:noFill/>
        </p:spPr>
        <p:txBody>
          <a:bodyPr wrap="square" rtlCol="0">
            <a:spAutoFit/>
          </a:bodyPr>
          <a:lstStyle/>
          <a:p>
            <a:r>
              <a:rPr lang="zh-CN" altLang="en-US" b="1" dirty="0" smtClean="0"/>
              <a:t>数据挖掘</a:t>
            </a:r>
            <a:endParaRPr lang="zh-CN" altLang="en-US" b="1" dirty="0"/>
          </a:p>
        </p:txBody>
      </p:sp>
      <p:sp>
        <p:nvSpPr>
          <p:cNvPr id="15" name="文本框 14"/>
          <p:cNvSpPr txBox="1"/>
          <p:nvPr/>
        </p:nvSpPr>
        <p:spPr>
          <a:xfrm>
            <a:off x="5450119" y="5059252"/>
            <a:ext cx="1645260" cy="369332"/>
          </a:xfrm>
          <a:prstGeom prst="rect">
            <a:avLst/>
          </a:prstGeom>
          <a:noFill/>
        </p:spPr>
        <p:txBody>
          <a:bodyPr wrap="square" rtlCol="0">
            <a:spAutoFit/>
          </a:bodyPr>
          <a:lstStyle/>
          <a:p>
            <a:r>
              <a:rPr lang="zh-CN" altLang="en-US" b="1" dirty="0"/>
              <a:t>人工智能</a:t>
            </a:r>
          </a:p>
        </p:txBody>
      </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9" y="3860788"/>
            <a:ext cx="1469091" cy="1013951"/>
          </a:xfrm>
          <a:prstGeom prst="rect">
            <a:avLst/>
          </a:prstGeom>
        </p:spPr>
      </p:pic>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0720" y="5085023"/>
            <a:ext cx="1414672" cy="985577"/>
          </a:xfrm>
          <a:prstGeom prst="rect">
            <a:avLst/>
          </a:prstGeom>
        </p:spPr>
      </p:pic>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144" y="3208547"/>
            <a:ext cx="1521095" cy="1076730"/>
          </a:xfrm>
          <a:prstGeom prst="rect">
            <a:avLst/>
          </a:prstGeom>
        </p:spPr>
      </p:pic>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51935" y="1568452"/>
            <a:ext cx="1454617" cy="969745"/>
          </a:xfrm>
          <a:prstGeom prst="rect">
            <a:avLst/>
          </a:prstGeom>
        </p:spPr>
      </p:pic>
      <p:sp>
        <p:nvSpPr>
          <p:cNvPr id="20" name="文本框 19"/>
          <p:cNvSpPr txBox="1"/>
          <p:nvPr/>
        </p:nvSpPr>
        <p:spPr>
          <a:xfrm>
            <a:off x="2840700" y="2564360"/>
            <a:ext cx="914400" cy="369332"/>
          </a:xfrm>
          <a:prstGeom prst="rect">
            <a:avLst/>
          </a:prstGeom>
          <a:noFill/>
        </p:spPr>
        <p:txBody>
          <a:bodyPr wrap="square" rtlCol="0">
            <a:spAutoFit/>
          </a:bodyPr>
          <a:lstStyle/>
          <a:p>
            <a:r>
              <a:rPr lang="zh-CN" altLang="en-US" dirty="0" smtClean="0"/>
              <a:t>数学</a:t>
            </a:r>
            <a:endParaRPr lang="zh-CN" altLang="en-US" dirty="0"/>
          </a:p>
        </p:txBody>
      </p:sp>
      <p:sp>
        <p:nvSpPr>
          <p:cNvPr id="21" name="文本框 20"/>
          <p:cNvSpPr txBox="1"/>
          <p:nvPr/>
        </p:nvSpPr>
        <p:spPr>
          <a:xfrm>
            <a:off x="2636488" y="4948322"/>
            <a:ext cx="914400" cy="369332"/>
          </a:xfrm>
          <a:prstGeom prst="rect">
            <a:avLst/>
          </a:prstGeom>
          <a:noFill/>
        </p:spPr>
        <p:txBody>
          <a:bodyPr wrap="square" rtlCol="0">
            <a:spAutoFit/>
          </a:bodyPr>
          <a:lstStyle/>
          <a:p>
            <a:r>
              <a:rPr lang="zh-CN" altLang="en-US" dirty="0" smtClean="0"/>
              <a:t>统计学</a:t>
            </a:r>
            <a:endParaRPr lang="zh-CN" altLang="en-US" dirty="0"/>
          </a:p>
        </p:txBody>
      </p:sp>
      <p:sp>
        <p:nvSpPr>
          <p:cNvPr id="22" name="文本框 21"/>
          <p:cNvSpPr txBox="1"/>
          <p:nvPr/>
        </p:nvSpPr>
        <p:spPr>
          <a:xfrm>
            <a:off x="607961" y="6070600"/>
            <a:ext cx="1117474" cy="369332"/>
          </a:xfrm>
          <a:prstGeom prst="rect">
            <a:avLst/>
          </a:prstGeom>
          <a:noFill/>
        </p:spPr>
        <p:txBody>
          <a:bodyPr wrap="square" rtlCol="0">
            <a:spAutoFit/>
          </a:bodyPr>
          <a:lstStyle/>
          <a:p>
            <a:r>
              <a:rPr lang="zh-CN" altLang="en-US" dirty="0" smtClean="0"/>
              <a:t>认知科学</a:t>
            </a:r>
            <a:endParaRPr lang="zh-CN" altLang="en-US" dirty="0"/>
          </a:p>
        </p:txBody>
      </p:sp>
      <p:sp>
        <p:nvSpPr>
          <p:cNvPr id="23" name="文本框 22"/>
          <p:cNvSpPr txBox="1"/>
          <p:nvPr/>
        </p:nvSpPr>
        <p:spPr>
          <a:xfrm>
            <a:off x="637787" y="4321603"/>
            <a:ext cx="1117474" cy="369332"/>
          </a:xfrm>
          <a:prstGeom prst="rect">
            <a:avLst/>
          </a:prstGeom>
          <a:noFill/>
        </p:spPr>
        <p:txBody>
          <a:bodyPr wrap="square" rtlCol="0">
            <a:spAutoFit/>
          </a:bodyPr>
          <a:lstStyle/>
          <a:p>
            <a:r>
              <a:rPr lang="zh-CN" altLang="en-US" dirty="0" smtClean="0"/>
              <a:t>神经科学</a:t>
            </a:r>
            <a:endParaRPr lang="zh-CN" altLang="en-US" dirty="0"/>
          </a:p>
        </p:txBody>
      </p:sp>
      <p:sp>
        <p:nvSpPr>
          <p:cNvPr id="24" name="文本框 23"/>
          <p:cNvSpPr txBox="1"/>
          <p:nvPr/>
        </p:nvSpPr>
        <p:spPr>
          <a:xfrm>
            <a:off x="2286009" y="5905500"/>
            <a:ext cx="1469091" cy="369332"/>
          </a:xfrm>
          <a:prstGeom prst="rect">
            <a:avLst/>
          </a:prstGeom>
          <a:noFill/>
        </p:spPr>
        <p:txBody>
          <a:bodyPr wrap="square" rtlCol="0">
            <a:spAutoFit/>
          </a:bodyPr>
          <a:lstStyle/>
          <a:p>
            <a:r>
              <a:rPr lang="en-US" altLang="zh-CN" dirty="0" smtClean="0"/>
              <a:t>……</a:t>
            </a:r>
            <a:endParaRPr lang="zh-CN" altLang="en-US" dirty="0"/>
          </a:p>
        </p:txBody>
      </p:sp>
      <p:sp>
        <p:nvSpPr>
          <p:cNvPr id="25" name="右箭头 24"/>
          <p:cNvSpPr/>
          <p:nvPr/>
        </p:nvSpPr>
        <p:spPr bwMode="auto">
          <a:xfrm>
            <a:off x="3755100" y="3484294"/>
            <a:ext cx="725984" cy="680046"/>
          </a:xfrm>
          <a:prstGeom prst="righ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26" name="右箭头 25"/>
          <p:cNvSpPr/>
          <p:nvPr/>
        </p:nvSpPr>
        <p:spPr bwMode="auto">
          <a:xfrm>
            <a:off x="7464447" y="3465918"/>
            <a:ext cx="725984" cy="680046"/>
          </a:xfrm>
          <a:prstGeom prst="righ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0663" y="1572982"/>
            <a:ext cx="1577941" cy="1026187"/>
          </a:xfrm>
          <a:prstGeom prst="rect">
            <a:avLst/>
          </a:prstGeom>
        </p:spPr>
      </p:pic>
      <p:sp>
        <p:nvSpPr>
          <p:cNvPr id="27" name="文本框 26"/>
          <p:cNvSpPr txBox="1"/>
          <p:nvPr/>
        </p:nvSpPr>
        <p:spPr>
          <a:xfrm>
            <a:off x="669528" y="2578672"/>
            <a:ext cx="1117474" cy="369332"/>
          </a:xfrm>
          <a:prstGeom prst="rect">
            <a:avLst/>
          </a:prstGeom>
          <a:noFill/>
        </p:spPr>
        <p:txBody>
          <a:bodyPr wrap="square" rtlCol="0">
            <a:spAutoFit/>
          </a:bodyPr>
          <a:lstStyle/>
          <a:p>
            <a:r>
              <a:rPr lang="zh-CN" altLang="en-US" dirty="0" smtClean="0"/>
              <a:t>控制论</a:t>
            </a:r>
            <a:endParaRPr lang="zh-CN" altLang="en-US" dirty="0"/>
          </a:p>
        </p:txBody>
      </p:sp>
      <p:sp>
        <p:nvSpPr>
          <p:cNvPr id="5" name="矩形 4"/>
          <p:cNvSpPr/>
          <p:nvPr/>
        </p:nvSpPr>
        <p:spPr bwMode="auto">
          <a:xfrm>
            <a:off x="279622" y="928689"/>
            <a:ext cx="3678815" cy="5608638"/>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29" name="矩形 28"/>
          <p:cNvSpPr/>
          <p:nvPr/>
        </p:nvSpPr>
        <p:spPr bwMode="auto">
          <a:xfrm>
            <a:off x="4194556" y="931189"/>
            <a:ext cx="3678815" cy="5608638"/>
          </a:xfrm>
          <a:prstGeom prst="rect">
            <a:avLst/>
          </a:prstGeom>
          <a:noFill/>
          <a:ln w="9525" cap="flat" cmpd="sng" algn="ctr">
            <a:solidFill>
              <a:srgbClr val="5AAEE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30" name="矩形 29"/>
          <p:cNvSpPr/>
          <p:nvPr/>
        </p:nvSpPr>
        <p:spPr bwMode="auto">
          <a:xfrm>
            <a:off x="8144909" y="942593"/>
            <a:ext cx="3678815" cy="5608638"/>
          </a:xfrm>
          <a:prstGeom prst="rect">
            <a:avLst/>
          </a:prstGeom>
          <a:noFill/>
          <a:ln w="9525" cap="flat" cmpd="sng" algn="ctr">
            <a:solidFill>
              <a:srgbClr val="56DAC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Tree>
    <p:extLst>
      <p:ext uri="{BB962C8B-B14F-4D97-AF65-F5344CB8AC3E}">
        <p14:creationId xmlns:p14="http://schemas.microsoft.com/office/powerpoint/2010/main" val="34451171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人工智能发展历程中的里程碑</a:t>
            </a:r>
            <a:r>
              <a:rPr lang="en-US" altLang="zh-CN" dirty="0" smtClean="0"/>
              <a:t>(1)-</a:t>
            </a:r>
            <a:r>
              <a:rPr lang="zh-CN" altLang="en-US" dirty="0" smtClean="0"/>
              <a:t>图灵测试</a:t>
            </a:r>
            <a:endParaRPr lang="zh-CN" altLang="en-US" dirty="0"/>
          </a:p>
        </p:txBody>
      </p:sp>
      <p:sp>
        <p:nvSpPr>
          <p:cNvPr id="3" name="内容占位符 2"/>
          <p:cNvSpPr>
            <a:spLocks noGrp="1"/>
          </p:cNvSpPr>
          <p:nvPr>
            <p:ph idx="1"/>
          </p:nvPr>
        </p:nvSpPr>
        <p:spPr>
          <a:xfrm>
            <a:off x="242888" y="1030514"/>
            <a:ext cx="11582400" cy="5324253"/>
          </a:xfrm>
        </p:spPr>
        <p:txBody>
          <a:bodyPr/>
          <a:lstStyle/>
          <a:p>
            <a:r>
              <a:rPr lang="zh-CN" altLang="en-US" dirty="0" smtClean="0">
                <a:latin typeface="宋体" panose="02010600030101010101" pitchFamily="2" charset="-122"/>
                <a:ea typeface="宋体" panose="02010600030101010101" pitchFamily="2" charset="-122"/>
              </a:rPr>
              <a:t>图灵测试</a:t>
            </a:r>
            <a:r>
              <a:rPr lang="en-US" altLang="zh-CN" dirty="0" smtClean="0">
                <a:latin typeface="宋体" panose="02010600030101010101" pitchFamily="2" charset="-122"/>
                <a:ea typeface="宋体" panose="02010600030101010101" pitchFamily="2" charset="-122"/>
              </a:rPr>
              <a:t>(1950)</a:t>
            </a:r>
          </a:p>
          <a:p>
            <a:pPr lvl="1"/>
            <a:r>
              <a:rPr lang="zh-CN" altLang="en-US" dirty="0" smtClean="0">
                <a:latin typeface="宋体" panose="02010600030101010101" pitchFamily="2" charset="-122"/>
                <a:ea typeface="宋体" panose="02010600030101010101" pitchFamily="2" charset="-122"/>
              </a:rPr>
              <a:t>一个人</a:t>
            </a:r>
            <a:r>
              <a:rPr lang="en-US" altLang="zh-CN" dirty="0" smtClean="0">
                <a:latin typeface="宋体" panose="02010600030101010101" pitchFamily="2" charset="-122"/>
                <a:ea typeface="宋体" panose="02010600030101010101" pitchFamily="2" charset="-122"/>
              </a:rPr>
              <a:t>(C)</a:t>
            </a:r>
            <a:r>
              <a:rPr lang="zh-CN" altLang="en-US" dirty="0" smtClean="0">
                <a:latin typeface="宋体" panose="02010600030101010101" pitchFamily="2" charset="-122"/>
                <a:ea typeface="宋体" panose="02010600030101010101" pitchFamily="2" charset="-122"/>
              </a:rPr>
              <a:t>询问两个他看不见的对象</a:t>
            </a:r>
            <a:r>
              <a:rPr lang="zh-CN" altLang="en-US" dirty="0">
                <a:latin typeface="宋体" panose="02010600030101010101" pitchFamily="2" charset="-122"/>
                <a:ea typeface="宋体" panose="02010600030101010101" pitchFamily="2" charset="-122"/>
              </a:rPr>
              <a:t>（机器</a:t>
            </a:r>
            <a:r>
              <a:rPr lang="en-US" altLang="zh-CN" dirty="0" smtClean="0">
                <a:latin typeface="宋体" panose="02010600030101010101" pitchFamily="2" charset="-122"/>
                <a:ea typeface="宋体" panose="02010600030101010101" pitchFamily="2" charset="-122"/>
              </a:rPr>
              <a:t>A</a:t>
            </a:r>
            <a:r>
              <a:rPr lang="zh-CN" altLang="en-US" dirty="0" smtClean="0">
                <a:latin typeface="宋体" panose="02010600030101010101" pitchFamily="2" charset="-122"/>
                <a:ea typeface="宋体" panose="02010600030101010101" pitchFamily="2" charset="-122"/>
              </a:rPr>
              <a:t>和正常思维的人</a:t>
            </a:r>
            <a:r>
              <a:rPr lang="en-US" altLang="zh-CN" dirty="0" smtClean="0">
                <a:latin typeface="宋体" panose="02010600030101010101" pitchFamily="2" charset="-122"/>
                <a:ea typeface="宋体" panose="02010600030101010101" pitchFamily="2" charset="-122"/>
              </a:rPr>
              <a:t>B</a:t>
            </a:r>
            <a:r>
              <a:rPr lang="zh-CN" altLang="en-US" dirty="0" smtClean="0">
                <a:latin typeface="宋体" panose="02010600030101010101" pitchFamily="2" charset="-122"/>
                <a:ea typeface="宋体" panose="02010600030101010101" pitchFamily="2" charset="-122"/>
              </a:rPr>
              <a:t>）。如果经过若干询问后，</a:t>
            </a:r>
            <a:r>
              <a:rPr lang="en-US" altLang="zh-CN" dirty="0" smtClean="0">
                <a:latin typeface="宋体" panose="02010600030101010101" pitchFamily="2" charset="-122"/>
                <a:ea typeface="宋体" panose="02010600030101010101" pitchFamily="2" charset="-122"/>
              </a:rPr>
              <a:t>C</a:t>
            </a:r>
            <a:r>
              <a:rPr lang="zh-CN" altLang="en-US" dirty="0" smtClean="0">
                <a:latin typeface="宋体" panose="02010600030101010101" pitchFamily="2" charset="-122"/>
                <a:ea typeface="宋体" panose="02010600030101010101" pitchFamily="2" charset="-122"/>
              </a:rPr>
              <a:t>无法区分</a:t>
            </a:r>
            <a:r>
              <a:rPr lang="en-US" altLang="zh-CN" dirty="0" smtClean="0">
                <a:latin typeface="宋体" panose="02010600030101010101" pitchFamily="2" charset="-122"/>
                <a:ea typeface="宋体" panose="02010600030101010101" pitchFamily="2" charset="-122"/>
              </a:rPr>
              <a:t>A</a:t>
            </a:r>
            <a:r>
              <a:rPr lang="zh-CN" altLang="en-US" dirty="0" smtClean="0">
                <a:latin typeface="宋体" panose="02010600030101010101" pitchFamily="2" charset="-122"/>
                <a:ea typeface="宋体" panose="02010600030101010101" pitchFamily="2" charset="-122"/>
              </a:rPr>
              <a:t>与</a:t>
            </a:r>
            <a:r>
              <a:rPr lang="en-US" altLang="zh-CN" dirty="0" smtClean="0">
                <a:latin typeface="宋体" panose="02010600030101010101" pitchFamily="2" charset="-122"/>
                <a:ea typeface="宋体" panose="02010600030101010101" pitchFamily="2" charset="-122"/>
              </a:rPr>
              <a:t>B</a:t>
            </a:r>
            <a:r>
              <a:rPr lang="zh-CN" altLang="en-US" dirty="0" smtClean="0">
                <a:latin typeface="宋体" panose="02010600030101010101" pitchFamily="2" charset="-122"/>
                <a:ea typeface="宋体" panose="02010600030101010101" pitchFamily="2" charset="-122"/>
              </a:rPr>
              <a:t>，则</a:t>
            </a:r>
            <a:r>
              <a:rPr lang="en-US" altLang="zh-CN" dirty="0" smtClean="0">
                <a:latin typeface="宋体" panose="02010600030101010101" pitchFamily="2" charset="-122"/>
                <a:ea typeface="宋体" panose="02010600030101010101" pitchFamily="2" charset="-122"/>
              </a:rPr>
              <a:t>A</a:t>
            </a:r>
            <a:r>
              <a:rPr lang="zh-CN" altLang="en-US" dirty="0" smtClean="0">
                <a:latin typeface="宋体" panose="02010600030101010101" pitchFamily="2" charset="-122"/>
                <a:ea typeface="宋体" panose="02010600030101010101" pitchFamily="2" charset="-122"/>
              </a:rPr>
              <a:t>通过图灵测试。</a:t>
            </a:r>
            <a:endParaRPr lang="en-US" altLang="zh-CN" dirty="0" smtClean="0">
              <a:latin typeface="宋体" panose="02010600030101010101" pitchFamily="2" charset="-122"/>
              <a:ea typeface="宋体" panose="02010600030101010101" pitchFamily="2" charset="-122"/>
            </a:endParaRPr>
          </a:p>
          <a:p>
            <a:pPr lvl="1"/>
            <a:r>
              <a:rPr lang="zh-CN" altLang="en-US" dirty="0" smtClean="0">
                <a:latin typeface="宋体" panose="02010600030101010101" pitchFamily="2" charset="-122"/>
                <a:ea typeface="宋体" panose="02010600030101010101" pitchFamily="2" charset="-122"/>
              </a:rPr>
              <a:t>聊天机器人</a:t>
            </a:r>
            <a:r>
              <a:rPr lang="en-US" altLang="zh-CN" dirty="0" smtClean="0">
                <a:latin typeface="宋体" panose="02010600030101010101" pitchFamily="2" charset="-122"/>
                <a:ea typeface="宋体" panose="02010600030101010101" pitchFamily="2" charset="-122"/>
              </a:rPr>
              <a:t>Eugene</a:t>
            </a:r>
            <a:r>
              <a:rPr lang="zh-CN" altLang="en-US" dirty="0" smtClean="0">
                <a:latin typeface="宋体" panose="02010600030101010101" pitchFamily="2" charset="-122"/>
                <a:ea typeface="宋体" panose="02010600030101010101" pitchFamily="2" charset="-122"/>
              </a:rPr>
              <a:t> </a:t>
            </a:r>
            <a:r>
              <a:rPr lang="en-US" altLang="zh-CN" dirty="0" err="1" smtClean="0">
                <a:latin typeface="宋体" panose="02010600030101010101" pitchFamily="2" charset="-122"/>
                <a:ea typeface="宋体" panose="02010600030101010101" pitchFamily="2" charset="-122"/>
              </a:rPr>
              <a:t>Goostman</a:t>
            </a:r>
            <a:r>
              <a:rPr lang="en-US" altLang="zh-CN" dirty="0" smtClean="0">
                <a:latin typeface="宋体" panose="02010600030101010101" pitchFamily="2" charset="-122"/>
                <a:ea typeface="宋体" panose="02010600030101010101" pitchFamily="2" charset="-122"/>
              </a:rPr>
              <a:t>(2014</a:t>
            </a:r>
            <a:r>
              <a:rPr lang="en-US" altLang="zh-CN" dirty="0">
                <a:latin typeface="宋体" panose="02010600030101010101" pitchFamily="2" charset="-122"/>
                <a:ea typeface="宋体" panose="02010600030101010101" pitchFamily="2" charset="-122"/>
              </a:rPr>
              <a:t>)</a:t>
            </a:r>
            <a:r>
              <a:rPr lang="zh-CN" altLang="en-US" dirty="0" smtClean="0">
                <a:latin typeface="宋体" panose="02010600030101010101" pitchFamily="2" charset="-122"/>
                <a:ea typeface="宋体" panose="02010600030101010101" pitchFamily="2" charset="-122"/>
              </a:rPr>
              <a:t>在</a:t>
            </a:r>
            <a:r>
              <a:rPr lang="en-US" altLang="zh-CN" dirty="0" smtClean="0">
                <a:latin typeface="宋体" panose="02010600030101010101" pitchFamily="2" charset="-122"/>
                <a:ea typeface="宋体" panose="02010600030101010101" pitchFamily="2" charset="-122"/>
              </a:rPr>
              <a:t>5</a:t>
            </a:r>
            <a:r>
              <a:rPr lang="zh-CN" altLang="en-US" dirty="0" smtClean="0">
                <a:latin typeface="宋体" panose="02010600030101010101" pitchFamily="2" charset="-122"/>
                <a:ea typeface="宋体" panose="02010600030101010101" pitchFamily="2" charset="-122"/>
              </a:rPr>
              <a:t>分钟内试图欺骗</a:t>
            </a:r>
            <a:r>
              <a:rPr lang="en-US" altLang="zh-CN" dirty="0" smtClean="0">
                <a:latin typeface="宋体" panose="02010600030101010101" pitchFamily="2" charset="-122"/>
                <a:ea typeface="宋体" panose="02010600030101010101" pitchFamily="2" charset="-122"/>
              </a:rPr>
              <a:t>30%</a:t>
            </a:r>
            <a:r>
              <a:rPr lang="zh-CN" altLang="en-US" dirty="0" smtClean="0">
                <a:latin typeface="宋体" panose="02010600030101010101" pitchFamily="2" charset="-122"/>
                <a:ea typeface="宋体" panose="02010600030101010101" pitchFamily="2" charset="-122"/>
              </a:rPr>
              <a:t>的人。</a:t>
            </a:r>
            <a:endParaRPr lang="en-US" altLang="zh-CN" dirty="0" smtClean="0">
              <a:latin typeface="宋体" panose="02010600030101010101" pitchFamily="2" charset="-122"/>
              <a:ea typeface="宋体" panose="02010600030101010101" pitchFamily="2" charset="-122"/>
            </a:endParaRPr>
          </a:p>
        </p:txBody>
      </p:sp>
      <p:sp>
        <p:nvSpPr>
          <p:cNvPr id="4" name="灯片编号占位符 3"/>
          <p:cNvSpPr>
            <a:spLocks noGrp="1"/>
          </p:cNvSpPr>
          <p:nvPr>
            <p:ph type="sldNum" sz="quarter" idx="12"/>
          </p:nvPr>
        </p:nvSpPr>
        <p:spPr/>
        <p:txBody>
          <a:bodyPr/>
          <a:lstStyle/>
          <a:p>
            <a:fld id="{2DE61EF2-E837-B24C-97CB-58901F405DAD}" type="slidenum">
              <a:rPr kumimoji="1" lang="zh-CN" altLang="en-US" smtClean="0"/>
              <a:pPr/>
              <a:t>13</a:t>
            </a:fld>
            <a:endParaRPr kumimoji="1" lang="zh-CN" altLang="en-US"/>
          </a:p>
        </p:txBody>
      </p:sp>
      <p:pic>
        <p:nvPicPr>
          <p:cNvPr id="6" name="图片 5"/>
          <p:cNvPicPr>
            <a:picLocks noChangeAspect="1"/>
          </p:cNvPicPr>
          <p:nvPr/>
        </p:nvPicPr>
        <p:blipFill>
          <a:blip r:embed="rId3"/>
          <a:stretch>
            <a:fillRect/>
          </a:stretch>
        </p:blipFill>
        <p:spPr>
          <a:xfrm>
            <a:off x="1147997" y="2474766"/>
            <a:ext cx="4886091" cy="2624012"/>
          </a:xfrm>
          <a:prstGeom prst="rect">
            <a:avLst/>
          </a:prstGeom>
        </p:spPr>
      </p:pic>
      <p:sp>
        <p:nvSpPr>
          <p:cNvPr id="7" name="文本框 6"/>
          <p:cNvSpPr txBox="1"/>
          <p:nvPr/>
        </p:nvSpPr>
        <p:spPr>
          <a:xfrm>
            <a:off x="7053943" y="2714171"/>
            <a:ext cx="3875314" cy="646331"/>
          </a:xfrm>
          <a:prstGeom prst="rect">
            <a:avLst/>
          </a:prstGeom>
          <a:noFill/>
          <a:ln>
            <a:solidFill>
              <a:srgbClr val="FF0000"/>
            </a:solidFill>
          </a:ln>
        </p:spPr>
        <p:txBody>
          <a:bodyPr wrap="square" rtlCol="0">
            <a:spAutoFit/>
          </a:bodyPr>
          <a:lstStyle/>
          <a:p>
            <a:r>
              <a:rPr lang="zh-CN" altLang="en-US" dirty="0" smtClean="0">
                <a:latin typeface="宋体" panose="02010600030101010101" pitchFamily="2" charset="-122"/>
                <a:ea typeface="宋体" panose="02010600030101010101" pitchFamily="2" charset="-122"/>
              </a:rPr>
              <a:t>图灵测试额外加分项：</a:t>
            </a: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说服测试者，令他认为自己是电脑。</a:t>
            </a:r>
            <a:endParaRPr lang="zh-CN" altLang="en-US" dirty="0">
              <a:latin typeface="宋体" panose="02010600030101010101" pitchFamily="2" charset="-122"/>
              <a:ea typeface="宋体" panose="02010600030101010101" pitchFamily="2" charset="-122"/>
            </a:endParaRPr>
          </a:p>
        </p:txBody>
      </p:sp>
      <p:sp>
        <p:nvSpPr>
          <p:cNvPr id="8" name="文本框 7"/>
          <p:cNvSpPr txBox="1"/>
          <p:nvPr/>
        </p:nvSpPr>
        <p:spPr>
          <a:xfrm>
            <a:off x="6878405" y="3837018"/>
            <a:ext cx="3526971" cy="1200329"/>
          </a:xfrm>
          <a:prstGeom prst="rect">
            <a:avLst/>
          </a:prstGeom>
          <a:noFill/>
        </p:spPr>
        <p:txBody>
          <a:bodyPr wrap="square" rtlCol="0">
            <a:spAutoFit/>
          </a:bodyPr>
          <a:lstStyle/>
          <a:p>
            <a:r>
              <a:rPr lang="zh-CN" altLang="en-US" dirty="0" smtClean="0">
                <a:latin typeface="宋体" panose="02010600030101010101" pitchFamily="2" charset="-122"/>
                <a:ea typeface="宋体" panose="02010600030101010101" pitchFamily="2" charset="-122"/>
              </a:rPr>
              <a:t>你知道吗，你说的这些话真的很有道理。</a:t>
            </a: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我</a:t>
            </a:r>
            <a:r>
              <a:rPr lang="en-US" altLang="zh-CN" dirty="0" smtClean="0">
                <a:latin typeface="宋体" panose="02010600030101010101" pitchFamily="2" charset="-122"/>
                <a:ea typeface="宋体" panose="02010600030101010101" pitchFamily="2" charset="-122"/>
              </a:rPr>
              <a:t>……</a:t>
            </a:r>
            <a:r>
              <a:rPr lang="zh-CN" altLang="en-US" dirty="0" smtClean="0">
                <a:latin typeface="宋体" panose="02010600030101010101" pitchFamily="2" charset="-122"/>
                <a:ea typeface="宋体" panose="02010600030101010101" pitchFamily="2" charset="-122"/>
              </a:rPr>
              <a:t>我已经不知道自己究竟是谁了。</a:t>
            </a:r>
            <a:endParaRPr lang="zh-CN" altLang="en-US"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8106412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人工智能发展历程中的里程碑</a:t>
            </a:r>
            <a:r>
              <a:rPr lang="en-US" altLang="zh-CN" dirty="0" smtClean="0"/>
              <a:t>(2)-</a:t>
            </a:r>
            <a:r>
              <a:rPr lang="zh-CN" altLang="en-US" dirty="0" smtClean="0"/>
              <a:t>深蓝</a:t>
            </a:r>
            <a:r>
              <a:rPr lang="en-US" altLang="zh-CN" dirty="0" err="1" smtClean="0"/>
              <a:t>vs</a:t>
            </a:r>
            <a:r>
              <a:rPr lang="zh-CN" altLang="en-US" dirty="0" smtClean="0"/>
              <a:t>卡斯帕罗夫</a:t>
            </a:r>
            <a:endParaRPr lang="zh-CN" altLang="en-US" dirty="0"/>
          </a:p>
        </p:txBody>
      </p:sp>
      <p:sp>
        <p:nvSpPr>
          <p:cNvPr id="3" name="内容占位符 2"/>
          <p:cNvSpPr>
            <a:spLocks noGrp="1"/>
          </p:cNvSpPr>
          <p:nvPr>
            <p:ph idx="1"/>
          </p:nvPr>
        </p:nvSpPr>
        <p:spPr>
          <a:xfrm>
            <a:off x="242889" y="1062042"/>
            <a:ext cx="5867626" cy="4479925"/>
          </a:xfrm>
        </p:spPr>
        <p:txBody>
          <a:bodyPr/>
          <a:lstStyle/>
          <a:p>
            <a:r>
              <a:rPr lang="en-US" altLang="zh-CN" dirty="0">
                <a:latin typeface="宋体" panose="02010600030101010101" pitchFamily="2" charset="-122"/>
                <a:ea typeface="宋体" panose="02010600030101010101" pitchFamily="2" charset="-122"/>
              </a:rPr>
              <a:t>1997</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IBM</a:t>
            </a:r>
            <a:r>
              <a:rPr lang="zh-CN" altLang="en-US" dirty="0">
                <a:latin typeface="宋体" panose="02010600030101010101" pitchFamily="2" charset="-122"/>
                <a:ea typeface="宋体" panose="02010600030101010101" pitchFamily="2" charset="-122"/>
              </a:rPr>
              <a:t>研制的超级电脑“深蓝”在标准比赛时限内以</a:t>
            </a:r>
            <a:r>
              <a:rPr lang="en-US" altLang="zh-CN" dirty="0">
                <a:latin typeface="宋体" panose="02010600030101010101" pitchFamily="2" charset="-122"/>
                <a:ea typeface="宋体" panose="02010600030101010101" pitchFamily="2" charset="-122"/>
              </a:rPr>
              <a:t>3.5</a:t>
            </a:r>
            <a:r>
              <a:rPr lang="zh-CN" altLang="en-US" dirty="0">
                <a:latin typeface="宋体" panose="02010600030101010101" pitchFamily="2" charset="-122"/>
                <a:ea typeface="宋体" panose="02010600030101010101" pitchFamily="2" charset="-122"/>
              </a:rPr>
              <a:t>比</a:t>
            </a:r>
            <a:r>
              <a:rPr lang="en-US" altLang="zh-CN" dirty="0">
                <a:latin typeface="宋体" panose="02010600030101010101" pitchFamily="2" charset="-122"/>
                <a:ea typeface="宋体" panose="02010600030101010101" pitchFamily="2" charset="-122"/>
              </a:rPr>
              <a:t>2.5</a:t>
            </a:r>
            <a:r>
              <a:rPr lang="zh-CN" altLang="en-US" dirty="0">
                <a:latin typeface="宋体" panose="02010600030101010101" pitchFamily="2" charset="-122"/>
                <a:ea typeface="宋体" panose="02010600030101010101" pitchFamily="2" charset="-122"/>
              </a:rPr>
              <a:t>的累计积分击败了国际象棋世界冠军卡斯帕罗夫，震惊世界</a:t>
            </a:r>
            <a:r>
              <a:rPr lang="zh-CN" altLang="en-US" dirty="0" smtClean="0">
                <a:latin typeface="宋体" panose="02010600030101010101" pitchFamily="2" charset="-122"/>
                <a:ea typeface="宋体" panose="02010600030101010101" pitchFamily="2" charset="-122"/>
              </a:rPr>
              <a:t>。 </a:t>
            </a: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“深蓝”</a:t>
            </a:r>
            <a:r>
              <a:rPr lang="zh-CN" altLang="en-US" dirty="0">
                <a:latin typeface="宋体" panose="02010600030101010101" pitchFamily="2" charset="-122"/>
                <a:ea typeface="宋体" panose="02010600030101010101" pitchFamily="2" charset="-122"/>
              </a:rPr>
              <a:t>的设计者许峰雄曾表示，一般的国际象棋手能想到后</a:t>
            </a:r>
            <a:r>
              <a:rPr lang="en-US" altLang="zh-CN" dirty="0">
                <a:latin typeface="宋体" panose="02010600030101010101" pitchFamily="2" charset="-122"/>
                <a:ea typeface="宋体" panose="02010600030101010101" pitchFamily="2" charset="-122"/>
              </a:rPr>
              <a:t>7</a:t>
            </a:r>
            <a:r>
              <a:rPr lang="zh-CN" altLang="en-US" dirty="0">
                <a:latin typeface="宋体" panose="02010600030101010101" pitchFamily="2" charset="-122"/>
                <a:ea typeface="宋体" panose="02010600030101010101" pitchFamily="2" charset="-122"/>
              </a:rPr>
              <a:t>步就很不错了，但“深蓝”能想到</a:t>
            </a:r>
            <a:r>
              <a:rPr lang="en-US" altLang="zh-CN" dirty="0">
                <a:latin typeface="宋体" panose="02010600030101010101" pitchFamily="2" charset="-122"/>
                <a:ea typeface="宋体" panose="02010600030101010101" pitchFamily="2" charset="-122"/>
              </a:rPr>
              <a:t>12</a:t>
            </a:r>
            <a:r>
              <a:rPr lang="zh-CN" altLang="en-US" dirty="0">
                <a:latin typeface="宋体" panose="02010600030101010101" pitchFamily="2" charset="-122"/>
                <a:ea typeface="宋体" panose="02010600030101010101" pitchFamily="2" charset="-122"/>
              </a:rPr>
              <a:t>步，甚至</a:t>
            </a:r>
            <a:r>
              <a:rPr lang="en-US" altLang="zh-CN" dirty="0">
                <a:latin typeface="宋体" panose="02010600030101010101" pitchFamily="2" charset="-122"/>
                <a:ea typeface="宋体" panose="02010600030101010101" pitchFamily="2" charset="-122"/>
              </a:rPr>
              <a:t>40</a:t>
            </a:r>
            <a:r>
              <a:rPr lang="zh-CN" altLang="en-US" dirty="0">
                <a:latin typeface="宋体" panose="02010600030101010101" pitchFamily="2" charset="-122"/>
                <a:ea typeface="宋体" panose="02010600030101010101" pitchFamily="2" charset="-122"/>
              </a:rPr>
              <a:t>步远，棋手当然不是计算机的对手</a:t>
            </a:r>
            <a:r>
              <a:rPr lang="zh-CN" altLang="en-US" dirty="0" smtClean="0">
                <a:latin typeface="宋体" panose="02010600030101010101" pitchFamily="2" charset="-122"/>
                <a:ea typeface="宋体" panose="02010600030101010101" pitchFamily="2" charset="-122"/>
              </a:rPr>
              <a:t>。</a:t>
            </a: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插曲：卡斯帕罗夫</a:t>
            </a:r>
            <a:r>
              <a:rPr lang="zh-CN" altLang="en-US" dirty="0">
                <a:latin typeface="宋体" panose="02010600030101010101" pitchFamily="2" charset="-122"/>
                <a:ea typeface="宋体" panose="02010600030101010101" pitchFamily="2" charset="-122"/>
              </a:rPr>
              <a:t>在落败后曾称无法理解电脑下棋时做出的决定。他亦认为电脑在棋局中可能得到人类帮助并要求重赛，但</a:t>
            </a:r>
            <a:r>
              <a:rPr lang="en-US" altLang="zh-CN" dirty="0">
                <a:latin typeface="宋体" panose="02010600030101010101" pitchFamily="2" charset="-122"/>
                <a:ea typeface="宋体" panose="02010600030101010101" pitchFamily="2" charset="-122"/>
              </a:rPr>
              <a:t>IBM</a:t>
            </a:r>
            <a:r>
              <a:rPr lang="zh-CN" altLang="en-US" dirty="0">
                <a:latin typeface="宋体" panose="02010600030101010101" pitchFamily="2" charset="-122"/>
                <a:ea typeface="宋体" panose="02010600030101010101" pitchFamily="2" charset="-122"/>
              </a:rPr>
              <a:t>拒绝</a:t>
            </a:r>
            <a:r>
              <a:rPr lang="zh-CN" altLang="en-US" dirty="0" smtClean="0">
                <a:latin typeface="宋体" panose="02010600030101010101" pitchFamily="2" charset="-122"/>
                <a:ea typeface="宋体" panose="02010600030101010101" pitchFamily="2" charset="-122"/>
              </a:rPr>
              <a:t>。</a:t>
            </a: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思考：深蓝靠什么打败了卡斯帕罗夫？深蓝能否击败李世石？为什么</a:t>
            </a:r>
            <a:r>
              <a:rPr lang="zh-CN" altLang="en-US" dirty="0">
                <a:latin typeface="宋体" panose="02010600030101010101" pitchFamily="2" charset="-122"/>
                <a:ea typeface="宋体" panose="02010600030101010101" pitchFamily="2" charset="-122"/>
              </a:rPr>
              <a:t>？</a:t>
            </a:r>
          </a:p>
        </p:txBody>
      </p:sp>
      <p:sp>
        <p:nvSpPr>
          <p:cNvPr id="4" name="灯片编号占位符 3"/>
          <p:cNvSpPr>
            <a:spLocks noGrp="1"/>
          </p:cNvSpPr>
          <p:nvPr>
            <p:ph type="sldNum" sz="quarter" idx="12"/>
          </p:nvPr>
        </p:nvSpPr>
        <p:spPr/>
        <p:txBody>
          <a:bodyPr/>
          <a:lstStyle/>
          <a:p>
            <a:fld id="{2DE61EF2-E837-B24C-97CB-58901F405DAD}" type="slidenum">
              <a:rPr kumimoji="1" lang="zh-CN" altLang="en-US" smtClean="0"/>
              <a:pPr/>
              <a:t>14</a:t>
            </a:fld>
            <a:endParaRPr kumimoji="1" lang="zh-CN" altLang="en-US"/>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2325" y="1062042"/>
            <a:ext cx="5589702" cy="2844409"/>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2325" y="4016355"/>
            <a:ext cx="2724191" cy="2705122"/>
          </a:xfrm>
          <a:prstGeom prst="rect">
            <a:avLst/>
          </a:prstGeom>
        </p:spPr>
      </p:pic>
      <p:pic>
        <p:nvPicPr>
          <p:cNvPr id="7" name="图片 6"/>
          <p:cNvPicPr>
            <a:picLocks noChangeAspect="1"/>
          </p:cNvPicPr>
          <p:nvPr/>
        </p:nvPicPr>
        <p:blipFill>
          <a:blip r:embed="rId4"/>
          <a:stretch>
            <a:fillRect/>
          </a:stretch>
        </p:blipFill>
        <p:spPr>
          <a:xfrm>
            <a:off x="9158326" y="4016355"/>
            <a:ext cx="2759909" cy="2705122"/>
          </a:xfrm>
          <a:prstGeom prst="rect">
            <a:avLst/>
          </a:prstGeom>
        </p:spPr>
      </p:pic>
    </p:spTree>
    <p:extLst>
      <p:ext uri="{BB962C8B-B14F-4D97-AF65-F5344CB8AC3E}">
        <p14:creationId xmlns:p14="http://schemas.microsoft.com/office/powerpoint/2010/main" val="27716927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人工智能发展历程中的里程碑</a:t>
            </a:r>
            <a:r>
              <a:rPr lang="en-US" altLang="zh-CN" dirty="0" smtClean="0"/>
              <a:t>(3)-</a:t>
            </a:r>
            <a:r>
              <a:rPr lang="en-US" altLang="zh-CN" dirty="0" err="1" smtClean="0"/>
              <a:t>Waston</a:t>
            </a:r>
            <a:r>
              <a:rPr lang="zh-CN" altLang="en-US" dirty="0" smtClean="0"/>
              <a:t>与人机大战</a:t>
            </a:r>
            <a:endParaRPr lang="zh-CN" altLang="en-US" dirty="0"/>
          </a:p>
        </p:txBody>
      </p:sp>
      <p:sp>
        <p:nvSpPr>
          <p:cNvPr id="3" name="内容占位符 2"/>
          <p:cNvSpPr>
            <a:spLocks noGrp="1"/>
          </p:cNvSpPr>
          <p:nvPr>
            <p:ph idx="1"/>
          </p:nvPr>
        </p:nvSpPr>
        <p:spPr>
          <a:xfrm>
            <a:off x="242888" y="1171164"/>
            <a:ext cx="5867626" cy="4898794"/>
          </a:xfrm>
        </p:spPr>
        <p:txBody>
          <a:bodyPr/>
          <a:lstStyle/>
          <a:p>
            <a:r>
              <a:rPr lang="en-US" altLang="zh-CN" dirty="0">
                <a:latin typeface="宋体" panose="02010600030101010101" pitchFamily="2" charset="-122"/>
                <a:ea typeface="宋体" panose="02010600030101010101" pitchFamily="2" charset="-122"/>
              </a:rPr>
              <a:t>2011</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2</a:t>
            </a:r>
            <a:r>
              <a:rPr lang="zh-CN" altLang="en-US" dirty="0">
                <a:latin typeface="宋体" panose="02010600030101010101" pitchFamily="2" charset="-122"/>
                <a:ea typeface="宋体" panose="02010600030101010101" pitchFamily="2" charset="-122"/>
              </a:rPr>
              <a:t>月</a:t>
            </a:r>
            <a:r>
              <a:rPr lang="en-US" altLang="zh-CN" dirty="0">
                <a:latin typeface="宋体" panose="02010600030101010101" pitchFamily="2" charset="-122"/>
                <a:ea typeface="宋体" panose="02010600030101010101" pitchFamily="2" charset="-122"/>
              </a:rPr>
              <a:t>16</a:t>
            </a:r>
            <a:r>
              <a:rPr lang="zh-CN" altLang="en-US" dirty="0">
                <a:latin typeface="宋体" panose="02010600030101010101" pitchFamily="2" charset="-122"/>
                <a:ea typeface="宋体" panose="02010600030101010101" pitchFamily="2" charset="-122"/>
              </a:rPr>
              <a:t>日，在美国智力竞猜节目</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危险边缘</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第三场比赛中，</a:t>
            </a:r>
            <a:r>
              <a:rPr lang="en-US" altLang="zh-CN" dirty="0">
                <a:latin typeface="宋体" panose="02010600030101010101" pitchFamily="2" charset="-122"/>
                <a:ea typeface="宋体" panose="02010600030101010101" pitchFamily="2" charset="-122"/>
              </a:rPr>
              <a:t>IBM</a:t>
            </a:r>
            <a:r>
              <a:rPr lang="zh-CN" altLang="en-US" dirty="0">
                <a:latin typeface="宋体" panose="02010600030101010101" pitchFamily="2" charset="-122"/>
                <a:ea typeface="宋体" panose="02010600030101010101" pitchFamily="2" charset="-122"/>
              </a:rPr>
              <a:t>另一超级电脑“沃森”以三倍的巨大分数优势力压该竞猜节目有史以来最强的两位选手肯</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詹宁斯和布拉德</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鲁特，夺得这场人机大战的冠军</a:t>
            </a:r>
            <a:r>
              <a:rPr lang="zh-CN" altLang="en-US" dirty="0" smtClean="0">
                <a:latin typeface="宋体" panose="02010600030101010101" pitchFamily="2" charset="-122"/>
                <a:ea typeface="宋体" panose="02010600030101010101" pitchFamily="2" charset="-122"/>
              </a:rPr>
              <a:t>。</a:t>
            </a: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“沃森”</a:t>
            </a:r>
            <a:r>
              <a:rPr lang="zh-CN" altLang="en-US" dirty="0">
                <a:latin typeface="宋体" panose="02010600030101010101" pitchFamily="2" charset="-122"/>
                <a:ea typeface="宋体" panose="02010600030101010101" pitchFamily="2" charset="-122"/>
              </a:rPr>
              <a:t>在比赛中没有连接互联网，其数据库中包括辞海和</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世界图书百科全书</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等数百万份资料，强大的硬件则助力其能在</a:t>
            </a:r>
            <a:r>
              <a:rPr lang="en-US" altLang="zh-CN" dirty="0">
                <a:latin typeface="宋体" panose="02010600030101010101" pitchFamily="2" charset="-122"/>
                <a:ea typeface="宋体" panose="02010600030101010101" pitchFamily="2" charset="-122"/>
              </a:rPr>
              <a:t>3</a:t>
            </a:r>
            <a:r>
              <a:rPr lang="zh-CN" altLang="en-US" dirty="0">
                <a:latin typeface="宋体" panose="02010600030101010101" pitchFamily="2" charset="-122"/>
                <a:ea typeface="宋体" panose="02010600030101010101" pitchFamily="2" charset="-122"/>
              </a:rPr>
              <a:t>秒钟之内检索数亿页的材料并给出答案</a:t>
            </a:r>
            <a:r>
              <a:rPr lang="zh-CN" altLang="en-US" dirty="0" smtClean="0">
                <a:latin typeface="宋体" panose="02010600030101010101" pitchFamily="2" charset="-122"/>
                <a:ea typeface="宋体" panose="02010600030101010101" pitchFamily="2" charset="-122"/>
              </a:rPr>
              <a:t>。</a:t>
            </a: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思考：就面临的挑战来说，“沃森”相比深蓝有哪些不同？“沃森”的特点是什么？“沃森”有可能胜任</a:t>
            </a:r>
            <a:r>
              <a:rPr lang="en-US" altLang="zh-CN" dirty="0">
                <a:latin typeface="宋体" panose="02010600030101010101" pitchFamily="2" charset="-122"/>
                <a:ea typeface="宋体" panose="02010600030101010101" pitchFamily="2" charset="-122"/>
              </a:rPr>
              <a:t>A</a:t>
            </a:r>
            <a:r>
              <a:rPr lang="en-US" altLang="zh-CN" dirty="0" smtClean="0">
                <a:latin typeface="宋体" panose="02010600030101010101" pitchFamily="2" charset="-122"/>
                <a:ea typeface="宋体" panose="02010600030101010101" pitchFamily="2" charset="-122"/>
              </a:rPr>
              <a:t>lphaGo</a:t>
            </a:r>
            <a:r>
              <a:rPr lang="zh-CN" altLang="en-US" dirty="0" smtClean="0">
                <a:latin typeface="宋体" panose="02010600030101010101" pitchFamily="2" charset="-122"/>
                <a:ea typeface="宋体" panose="02010600030101010101" pitchFamily="2" charset="-122"/>
              </a:rPr>
              <a:t>的工作吗？</a:t>
            </a:r>
            <a:endParaRPr lang="zh-CN" altLang="en-US" dirty="0">
              <a:latin typeface="宋体" panose="02010600030101010101" pitchFamily="2" charset="-122"/>
              <a:ea typeface="宋体" panose="02010600030101010101" pitchFamily="2" charset="-122"/>
            </a:endParaRPr>
          </a:p>
        </p:txBody>
      </p:sp>
      <p:sp>
        <p:nvSpPr>
          <p:cNvPr id="4" name="灯片编号占位符 3"/>
          <p:cNvSpPr>
            <a:spLocks noGrp="1"/>
          </p:cNvSpPr>
          <p:nvPr>
            <p:ph type="sldNum" sz="quarter" idx="12"/>
          </p:nvPr>
        </p:nvSpPr>
        <p:spPr/>
        <p:txBody>
          <a:bodyPr/>
          <a:lstStyle/>
          <a:p>
            <a:fld id="{2DE61EF2-E837-B24C-97CB-58901F405DAD}" type="slidenum">
              <a:rPr kumimoji="1" lang="zh-CN" altLang="en-US" smtClean="0"/>
              <a:pPr/>
              <a:t>15</a:t>
            </a:fld>
            <a:endParaRPr kumimoji="1" lang="zh-CN" altLang="en-US"/>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0514" y="1455973"/>
            <a:ext cx="5606370" cy="3941979"/>
          </a:xfrm>
          <a:prstGeom prst="rect">
            <a:avLst/>
          </a:prstGeom>
        </p:spPr>
      </p:pic>
    </p:spTree>
    <p:extLst>
      <p:ext uri="{BB962C8B-B14F-4D97-AF65-F5344CB8AC3E}">
        <p14:creationId xmlns:p14="http://schemas.microsoft.com/office/powerpoint/2010/main" val="14125965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人工智能发展历程中的里程碑</a:t>
            </a:r>
            <a:r>
              <a:rPr lang="en-US" altLang="zh-CN" dirty="0" smtClean="0"/>
              <a:t>(4)- </a:t>
            </a:r>
            <a:r>
              <a:rPr lang="zh-CN" altLang="en-US" dirty="0" smtClean="0"/>
              <a:t>图像识别领域机器首次超越人类</a:t>
            </a:r>
            <a:endParaRPr lang="zh-CN" altLang="en-US" dirty="0"/>
          </a:p>
        </p:txBody>
      </p:sp>
      <p:sp>
        <p:nvSpPr>
          <p:cNvPr id="3" name="内容占位符 2"/>
          <p:cNvSpPr>
            <a:spLocks noGrp="1"/>
          </p:cNvSpPr>
          <p:nvPr>
            <p:ph idx="1"/>
          </p:nvPr>
        </p:nvSpPr>
        <p:spPr>
          <a:xfrm>
            <a:off x="279627" y="1047529"/>
            <a:ext cx="5112883" cy="4279214"/>
          </a:xfrm>
        </p:spPr>
        <p:txBody>
          <a:bodyPr/>
          <a:lstStyle/>
          <a:p>
            <a:r>
              <a:rPr lang="en-US" altLang="zh-CN" dirty="0" smtClean="0">
                <a:latin typeface="宋体" panose="02010600030101010101" pitchFamily="2" charset="-122"/>
                <a:ea typeface="宋体" panose="02010600030101010101" pitchFamily="2" charset="-122"/>
              </a:rPr>
              <a:t>2015</a:t>
            </a:r>
            <a:r>
              <a:rPr lang="zh-CN" altLang="en-US" dirty="0">
                <a:latin typeface="宋体" panose="02010600030101010101" pitchFamily="2" charset="-122"/>
                <a:ea typeface="宋体" panose="02010600030101010101" pitchFamily="2" charset="-122"/>
              </a:rPr>
              <a:t>年的 </a:t>
            </a:r>
            <a:r>
              <a:rPr lang="en-US" altLang="zh-CN" dirty="0" err="1">
                <a:latin typeface="宋体" panose="02010600030101010101" pitchFamily="2" charset="-122"/>
                <a:ea typeface="宋体" panose="02010600030101010101" pitchFamily="2" charset="-122"/>
              </a:rPr>
              <a:t>ImageNet</a:t>
            </a:r>
            <a:r>
              <a:rPr lang="en-US" altLang="zh-CN" dirty="0">
                <a:latin typeface="宋体" panose="02010600030101010101" pitchFamily="2" charset="-122"/>
                <a:ea typeface="宋体" panose="02010600030101010101" pitchFamily="2" charset="-122"/>
              </a:rPr>
              <a:t> </a:t>
            </a:r>
            <a:r>
              <a:rPr lang="zh-CN" altLang="en-US" dirty="0" smtClean="0">
                <a:latin typeface="宋体" panose="02010600030101010101" pitchFamily="2" charset="-122"/>
                <a:ea typeface="宋体" panose="02010600030101010101" pitchFamily="2" charset="-122"/>
              </a:rPr>
              <a:t>挑战赛，在</a:t>
            </a:r>
            <a:r>
              <a:rPr lang="zh-CN" altLang="en-US" dirty="0">
                <a:latin typeface="宋体" panose="02010600030101010101" pitchFamily="2" charset="-122"/>
                <a:ea typeface="宋体" panose="02010600030101010101" pitchFamily="2" charset="-122"/>
              </a:rPr>
              <a:t>图像识别准确率上，</a:t>
            </a:r>
            <a:r>
              <a:rPr lang="zh-CN" altLang="en-US" dirty="0" smtClean="0">
                <a:latin typeface="宋体" panose="02010600030101010101" pitchFamily="2" charset="-122"/>
                <a:ea typeface="宋体" panose="02010600030101010101" pitchFamily="2" charset="-122"/>
              </a:rPr>
              <a:t>机器的表现首次</a:t>
            </a:r>
            <a:r>
              <a:rPr lang="zh-CN" altLang="en-US" dirty="0">
                <a:latin typeface="宋体" panose="02010600030101010101" pitchFamily="2" charset="-122"/>
                <a:ea typeface="宋体" panose="02010600030101010101" pitchFamily="2" charset="-122"/>
              </a:rPr>
              <a:t>超过了</a:t>
            </a:r>
            <a:r>
              <a:rPr lang="zh-CN" altLang="en-US" dirty="0" smtClean="0">
                <a:latin typeface="宋体" panose="02010600030101010101" pitchFamily="2" charset="-122"/>
                <a:ea typeface="宋体" panose="02010600030101010101" pitchFamily="2" charset="-122"/>
              </a:rPr>
              <a:t>人类。这被公认为</a:t>
            </a:r>
            <a:r>
              <a:rPr lang="zh-CN" altLang="en-US" dirty="0">
                <a:latin typeface="宋体" panose="02010600030101010101" pitchFamily="2" charset="-122"/>
                <a:ea typeface="宋体" panose="02010600030101010101" pitchFamily="2" charset="-122"/>
              </a:rPr>
              <a:t>是一个里程碑式的突破。</a:t>
            </a: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在此之前，</a:t>
            </a:r>
            <a:r>
              <a:rPr lang="en-US" altLang="zh-CN" dirty="0" smtClean="0">
                <a:latin typeface="宋体" panose="02010600030101010101" pitchFamily="2" charset="-122"/>
                <a:ea typeface="宋体" panose="02010600030101010101" pitchFamily="2" charset="-122"/>
              </a:rPr>
              <a:t>2010</a:t>
            </a:r>
            <a:r>
              <a:rPr lang="zh-CN" altLang="en-US" dirty="0">
                <a:latin typeface="宋体" panose="02010600030101010101" pitchFamily="2" charset="-122"/>
                <a:ea typeface="宋体" panose="02010600030101010101" pitchFamily="2" charset="-122"/>
              </a:rPr>
              <a:t>年算法的图像识别错误率至少在</a:t>
            </a:r>
            <a:r>
              <a:rPr lang="en-US" altLang="zh-CN" dirty="0">
                <a:latin typeface="宋体" panose="02010600030101010101" pitchFamily="2" charset="-122"/>
                <a:ea typeface="宋体" panose="02010600030101010101" pitchFamily="2" charset="-122"/>
              </a:rPr>
              <a:t>25%</a:t>
            </a:r>
            <a:r>
              <a:rPr lang="zh-CN" altLang="en-US" dirty="0">
                <a:latin typeface="宋体" panose="02010600030101010101" pitchFamily="2" charset="-122"/>
                <a:ea typeface="宋体" panose="02010600030101010101" pitchFamily="2" charset="-122"/>
              </a:rPr>
              <a:t>左右，但到</a:t>
            </a:r>
            <a:r>
              <a:rPr lang="en-US" altLang="zh-CN" dirty="0">
                <a:latin typeface="宋体" panose="02010600030101010101" pitchFamily="2" charset="-122"/>
                <a:ea typeface="宋体" panose="02010600030101010101" pitchFamily="2" charset="-122"/>
              </a:rPr>
              <a:t>2015</a:t>
            </a:r>
            <a:r>
              <a:rPr lang="zh-CN" altLang="en-US" dirty="0">
                <a:latin typeface="宋体" panose="02010600030101010101" pitchFamily="2" charset="-122"/>
                <a:ea typeface="宋体" panose="02010600030101010101" pitchFamily="2" charset="-122"/>
              </a:rPr>
              <a:t>年，计算机图像识别错误率已经低于人类（人类水平大概是</a:t>
            </a:r>
            <a:r>
              <a:rPr lang="en-US" altLang="zh-CN" dirty="0">
                <a:latin typeface="宋体" panose="02010600030101010101" pitchFamily="2" charset="-122"/>
                <a:ea typeface="宋体" panose="02010600030101010101" pitchFamily="2" charset="-122"/>
              </a:rPr>
              <a:t>4%</a:t>
            </a:r>
            <a:r>
              <a:rPr lang="zh-CN" altLang="en-US" dirty="0">
                <a:latin typeface="宋体" panose="02010600030101010101" pitchFamily="2" charset="-122"/>
                <a:ea typeface="宋体" panose="02010600030101010101" pitchFamily="2" charset="-122"/>
              </a:rPr>
              <a:t>左右）。</a:t>
            </a:r>
            <a:r>
              <a:rPr lang="en-US" altLang="zh-CN" dirty="0">
                <a:latin typeface="宋体" panose="02010600030101010101" pitchFamily="2" charset="-122"/>
                <a:ea typeface="宋体" panose="02010600030101010101" pitchFamily="2" charset="-122"/>
              </a:rPr>
              <a:t>2015</a:t>
            </a:r>
            <a:r>
              <a:rPr lang="zh-CN" altLang="en-US" dirty="0">
                <a:latin typeface="宋体" panose="02010600030101010101" pitchFamily="2" charset="-122"/>
                <a:ea typeface="宋体" panose="02010600030101010101" pitchFamily="2" charset="-122"/>
              </a:rPr>
              <a:t>年是</a:t>
            </a:r>
            <a:r>
              <a:rPr lang="en-US" altLang="zh-CN" dirty="0">
                <a:latin typeface="宋体" panose="02010600030101010101" pitchFamily="2" charset="-122"/>
                <a:ea typeface="宋体" panose="02010600030101010101" pitchFamily="2" charset="-122"/>
              </a:rPr>
              <a:t>0.03567</a:t>
            </a:r>
            <a:r>
              <a:rPr lang="zh-CN" altLang="en-US" dirty="0">
                <a:latin typeface="宋体" panose="02010600030101010101" pitchFamily="2" charset="-122"/>
                <a:ea typeface="宋体" panose="02010600030101010101" pitchFamily="2" charset="-122"/>
              </a:rPr>
              <a:t>，也就是</a:t>
            </a:r>
            <a:r>
              <a:rPr lang="en-US" altLang="zh-CN" dirty="0">
                <a:latin typeface="宋体" panose="02010600030101010101" pitchFamily="2" charset="-122"/>
                <a:ea typeface="宋体" panose="02010600030101010101" pitchFamily="2" charset="-122"/>
              </a:rPr>
              <a:t>3.5%</a:t>
            </a:r>
            <a:r>
              <a:rPr lang="zh-CN" altLang="en-US" dirty="0" smtClean="0">
                <a:latin typeface="宋体" panose="02010600030101010101" pitchFamily="2" charset="-122"/>
                <a:ea typeface="宋体" panose="02010600030101010101" pitchFamily="2" charset="-122"/>
              </a:rPr>
              <a:t>。</a:t>
            </a:r>
            <a:endParaRPr lang="en-US" altLang="zh-CN" dirty="0" smtClean="0">
              <a:latin typeface="宋体" panose="02010600030101010101" pitchFamily="2" charset="-122"/>
              <a:ea typeface="宋体" panose="02010600030101010101" pitchFamily="2" charset="-122"/>
            </a:endParaRPr>
          </a:p>
          <a:p>
            <a:r>
              <a:rPr lang="en-US" altLang="zh-CN" dirty="0" smtClean="0">
                <a:latin typeface="宋体" panose="02010600030101010101" pitchFamily="2" charset="-122"/>
                <a:ea typeface="宋体" panose="02010600030101010101" pitchFamily="2" charset="-122"/>
              </a:rPr>
              <a:t>2016</a:t>
            </a:r>
            <a:r>
              <a:rPr lang="zh-CN" altLang="en-US" dirty="0">
                <a:latin typeface="宋体" panose="02010600030101010101" pitchFamily="2" charset="-122"/>
                <a:ea typeface="宋体" panose="02010600030101010101" pitchFamily="2" charset="-122"/>
              </a:rPr>
              <a:t>年，</a:t>
            </a:r>
            <a:r>
              <a:rPr lang="en-US" altLang="zh-CN" dirty="0" err="1">
                <a:latin typeface="宋体" panose="02010600030101010101" pitchFamily="2" charset="-122"/>
                <a:ea typeface="宋体" panose="02010600030101010101" pitchFamily="2" charset="-122"/>
              </a:rPr>
              <a:t>ImageNet</a:t>
            </a:r>
            <a:r>
              <a:rPr lang="en-US" altLang="zh-CN" dirty="0">
                <a:latin typeface="宋体" panose="02010600030101010101" pitchFamily="2" charset="-122"/>
                <a:ea typeface="宋体" panose="02010600030101010101" pitchFamily="2" charset="-122"/>
              </a:rPr>
              <a:t> </a:t>
            </a:r>
            <a:r>
              <a:rPr lang="zh-CN" altLang="en-US" dirty="0">
                <a:latin typeface="宋体" panose="02010600030101010101" pitchFamily="2" charset="-122"/>
                <a:ea typeface="宋体" panose="02010600030101010101" pitchFamily="2" charset="-122"/>
              </a:rPr>
              <a:t>竞赛，图像识别错误率进一步下降</a:t>
            </a:r>
            <a:r>
              <a:rPr lang="zh-CN" altLang="en-US" dirty="0" smtClean="0">
                <a:latin typeface="宋体" panose="02010600030101010101" pitchFamily="2" charset="-122"/>
                <a:ea typeface="宋体" panose="02010600030101010101" pitchFamily="2" charset="-122"/>
              </a:rPr>
              <a:t>，最好</a:t>
            </a:r>
            <a:r>
              <a:rPr lang="zh-CN" altLang="en-US" dirty="0">
                <a:latin typeface="宋体" panose="02010600030101010101" pitchFamily="2" charset="-122"/>
                <a:ea typeface="宋体" panose="02010600030101010101" pitchFamily="2" charset="-122"/>
              </a:rPr>
              <a:t>成绩为：平均错误率</a:t>
            </a:r>
            <a:r>
              <a:rPr lang="en-US" altLang="zh-CN" dirty="0">
                <a:latin typeface="宋体" panose="02010600030101010101" pitchFamily="2" charset="-122"/>
                <a:ea typeface="宋体" panose="02010600030101010101" pitchFamily="2" charset="-122"/>
              </a:rPr>
              <a:t>0.02991</a:t>
            </a:r>
            <a:r>
              <a:rPr lang="zh-CN" altLang="en-US" dirty="0">
                <a:latin typeface="宋体" panose="02010600030101010101" pitchFamily="2" charset="-122"/>
                <a:ea typeface="宋体" panose="02010600030101010101" pitchFamily="2" charset="-122"/>
              </a:rPr>
              <a:t>，也就是</a:t>
            </a:r>
            <a:r>
              <a:rPr lang="en-US" altLang="zh-CN" dirty="0">
                <a:latin typeface="宋体" panose="02010600030101010101" pitchFamily="2" charset="-122"/>
                <a:ea typeface="宋体" panose="02010600030101010101" pitchFamily="2" charset="-122"/>
              </a:rPr>
              <a:t>2.99%</a:t>
            </a:r>
            <a:r>
              <a:rPr lang="zh-CN" altLang="en-US" dirty="0">
                <a:latin typeface="宋体" panose="02010600030101010101" pitchFamily="2" charset="-122"/>
                <a:ea typeface="宋体" panose="02010600030101010101" pitchFamily="2" charset="-122"/>
              </a:rPr>
              <a:t>左右</a:t>
            </a:r>
            <a:r>
              <a:rPr lang="zh-CN" altLang="en-US" dirty="0" smtClean="0">
                <a:latin typeface="宋体" panose="02010600030101010101" pitchFamily="2" charset="-122"/>
                <a:ea typeface="宋体" panose="02010600030101010101" pitchFamily="2" charset="-122"/>
              </a:rPr>
              <a:t>。</a:t>
            </a: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思考</a:t>
            </a:r>
            <a:r>
              <a:rPr lang="en-US" altLang="zh-CN" dirty="0" smtClean="0">
                <a:latin typeface="宋体" panose="02010600030101010101" pitchFamily="2" charset="-122"/>
                <a:ea typeface="宋体" panose="02010600030101010101" pitchFamily="2" charset="-122"/>
              </a:rPr>
              <a:t>:</a:t>
            </a:r>
            <a:r>
              <a:rPr lang="zh-CN" altLang="en-US" dirty="0" smtClean="0">
                <a:latin typeface="宋体" panose="02010600030101010101" pitchFamily="2" charset="-122"/>
                <a:ea typeface="宋体" panose="02010600030101010101" pitchFamily="2" charset="-122"/>
              </a:rPr>
              <a:t>这一次的人工智能突破和前几次相比有何不同</a:t>
            </a:r>
            <a:r>
              <a:rPr lang="en-US" altLang="zh-CN" dirty="0" smtClean="0">
                <a:latin typeface="宋体" panose="02010600030101010101" pitchFamily="2" charset="-122"/>
                <a:ea typeface="宋体" panose="02010600030101010101" pitchFamily="2" charset="-122"/>
              </a:rPr>
              <a:t>?</a:t>
            </a:r>
            <a:endParaRPr lang="zh-CN" altLang="en-US" dirty="0">
              <a:latin typeface="宋体" panose="02010600030101010101" pitchFamily="2" charset="-122"/>
              <a:ea typeface="宋体" panose="02010600030101010101" pitchFamily="2" charset="-122"/>
            </a:endParaRPr>
          </a:p>
        </p:txBody>
      </p:sp>
      <p:sp>
        <p:nvSpPr>
          <p:cNvPr id="4" name="灯片编号占位符 3"/>
          <p:cNvSpPr>
            <a:spLocks noGrp="1"/>
          </p:cNvSpPr>
          <p:nvPr>
            <p:ph type="sldNum" sz="quarter" idx="12"/>
          </p:nvPr>
        </p:nvSpPr>
        <p:spPr/>
        <p:txBody>
          <a:bodyPr/>
          <a:lstStyle/>
          <a:p>
            <a:fld id="{2DE61EF2-E837-B24C-97CB-58901F405DAD}" type="slidenum">
              <a:rPr kumimoji="1" lang="zh-CN" altLang="en-US" smtClean="0"/>
              <a:pPr/>
              <a:t>16</a:t>
            </a:fld>
            <a:endParaRPr kumimoji="1" lang="zh-CN" altLang="en-US"/>
          </a:p>
        </p:txBody>
      </p:sp>
      <p:graphicFrame>
        <p:nvGraphicFramePr>
          <p:cNvPr id="6" name="图表 5"/>
          <p:cNvGraphicFramePr/>
          <p:nvPr>
            <p:extLst>
              <p:ext uri="{D42A27DB-BD31-4B8C-83A1-F6EECF244321}">
                <p14:modId xmlns:p14="http://schemas.microsoft.com/office/powerpoint/2010/main" val="1350315689"/>
              </p:ext>
            </p:extLst>
          </p:nvPr>
        </p:nvGraphicFramePr>
        <p:xfrm>
          <a:off x="5747657" y="1215571"/>
          <a:ext cx="6114370" cy="41111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820955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人工智能发展（简史）</a:t>
            </a:r>
            <a:endParaRPr lang="zh-CN" altLang="en-US" dirty="0"/>
          </a:p>
        </p:txBody>
      </p:sp>
      <p:sp>
        <p:nvSpPr>
          <p:cNvPr id="3" name="内容占位符 2"/>
          <p:cNvSpPr>
            <a:spLocks noGrp="1"/>
          </p:cNvSpPr>
          <p:nvPr>
            <p:ph idx="1"/>
          </p:nvPr>
        </p:nvSpPr>
        <p:spPr/>
        <p:txBody>
          <a:bodyPr/>
          <a:lstStyle/>
          <a:p>
            <a:endParaRPr lang="zh-CN" altLang="en-US"/>
          </a:p>
        </p:txBody>
      </p:sp>
      <p:sp>
        <p:nvSpPr>
          <p:cNvPr id="4" name="灯片编号占位符 3"/>
          <p:cNvSpPr>
            <a:spLocks noGrp="1"/>
          </p:cNvSpPr>
          <p:nvPr>
            <p:ph type="sldNum" sz="quarter" idx="12"/>
          </p:nvPr>
        </p:nvSpPr>
        <p:spPr/>
        <p:txBody>
          <a:bodyPr/>
          <a:lstStyle/>
          <a:p>
            <a:fld id="{2DE61EF2-E837-B24C-97CB-58901F405DAD}" type="slidenum">
              <a:rPr kumimoji="1" lang="zh-CN" altLang="en-US" smtClean="0"/>
              <a:pPr/>
              <a:t>17</a:t>
            </a:fld>
            <a:endParaRPr kumimoji="1" lang="zh-CN" altLang="en-US"/>
          </a:p>
        </p:txBody>
      </p:sp>
      <p:sp>
        <p:nvSpPr>
          <p:cNvPr id="8" name="圆角矩形 7"/>
          <p:cNvSpPr/>
          <p:nvPr/>
        </p:nvSpPr>
        <p:spPr bwMode="auto">
          <a:xfrm>
            <a:off x="279622" y="928689"/>
            <a:ext cx="3678815" cy="434567"/>
          </a:xfrm>
          <a:prstGeom prst="roundRect">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lang="zh-CN" altLang="en-US" sz="2200" dirty="0">
                <a:solidFill>
                  <a:schemeClr val="bg1"/>
                </a:solidFill>
                <a:latin typeface="Arial" pitchFamily="-106" charset="0"/>
              </a:rPr>
              <a:t>混沌</a:t>
            </a:r>
            <a:r>
              <a:rPr lang="zh-CN" altLang="en-US" sz="2200" dirty="0" smtClean="0">
                <a:solidFill>
                  <a:schemeClr val="bg1"/>
                </a:solidFill>
                <a:latin typeface="Arial" pitchFamily="-106" charset="0"/>
              </a:rPr>
              <a:t>初生 开天辟地</a:t>
            </a:r>
            <a:endParaRPr kumimoji="0" lang="zh-CN" altLang="en-US" sz="2200" b="0" i="0" u="none" strike="noStrike" cap="none" normalizeH="0" baseline="0" dirty="0">
              <a:ln>
                <a:noFill/>
              </a:ln>
              <a:solidFill>
                <a:schemeClr val="bg1"/>
              </a:solidFill>
              <a:effectLst/>
              <a:latin typeface="Arial" pitchFamily="-106" charset="0"/>
            </a:endParaRPr>
          </a:p>
        </p:txBody>
      </p:sp>
      <p:sp>
        <p:nvSpPr>
          <p:cNvPr id="9" name="圆角矩形 8"/>
          <p:cNvSpPr/>
          <p:nvPr/>
        </p:nvSpPr>
        <p:spPr bwMode="auto">
          <a:xfrm>
            <a:off x="4213047" y="936957"/>
            <a:ext cx="3678815" cy="434567"/>
          </a:xfrm>
          <a:prstGeom prst="roundRect">
            <a:avLst/>
          </a:prstGeom>
          <a:solidFill>
            <a:srgbClr val="5AAEE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zh-CN" altLang="en-US" sz="2200" b="0" i="0" u="none" strike="noStrike" cap="none" normalizeH="0" baseline="0" dirty="0" smtClean="0">
                <a:ln>
                  <a:noFill/>
                </a:ln>
                <a:solidFill>
                  <a:schemeClr val="bg1"/>
                </a:solidFill>
                <a:effectLst/>
                <a:latin typeface="Arial" pitchFamily="-106" charset="0"/>
              </a:rPr>
              <a:t>百家争鸣 百花齐放</a:t>
            </a:r>
            <a:endParaRPr kumimoji="0" lang="zh-CN" altLang="en-US" sz="2200" b="0" i="0" u="none" strike="noStrike" cap="none" normalizeH="0" baseline="0" dirty="0">
              <a:ln>
                <a:noFill/>
              </a:ln>
              <a:solidFill>
                <a:schemeClr val="bg1"/>
              </a:solidFill>
              <a:effectLst/>
              <a:latin typeface="Arial" pitchFamily="-106" charset="0"/>
            </a:endParaRPr>
          </a:p>
        </p:txBody>
      </p:sp>
      <p:sp>
        <p:nvSpPr>
          <p:cNvPr id="10" name="圆角矩形 9"/>
          <p:cNvSpPr/>
          <p:nvPr/>
        </p:nvSpPr>
        <p:spPr bwMode="auto">
          <a:xfrm>
            <a:off x="8146473" y="936957"/>
            <a:ext cx="3678815" cy="434567"/>
          </a:xfrm>
          <a:prstGeom prst="roundRect">
            <a:avLst/>
          </a:prstGeom>
          <a:solidFill>
            <a:srgbClr val="56DAC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zh-CN" altLang="en-US" sz="2200" b="0" i="0" u="none" strike="noStrike" cap="none" normalizeH="0" baseline="0" dirty="0" smtClean="0">
                <a:ln>
                  <a:noFill/>
                </a:ln>
                <a:solidFill>
                  <a:schemeClr val="bg1"/>
                </a:solidFill>
                <a:effectLst/>
                <a:latin typeface="Arial" pitchFamily="-106" charset="0"/>
              </a:rPr>
              <a:t>物竞天择 适者生存</a:t>
            </a:r>
            <a:endParaRPr kumimoji="0" lang="zh-CN" altLang="en-US" sz="2200" b="0" i="0" u="none" strike="noStrike" cap="none" normalizeH="0" baseline="0" dirty="0">
              <a:ln>
                <a:noFill/>
              </a:ln>
              <a:solidFill>
                <a:schemeClr val="bg1"/>
              </a:solidFill>
              <a:effectLst/>
              <a:latin typeface="Arial" pitchFamily="-106" charset="0"/>
            </a:endParaRPr>
          </a:p>
        </p:txBody>
      </p:sp>
      <p:sp>
        <p:nvSpPr>
          <p:cNvPr id="11" name="矩形 10"/>
          <p:cNvSpPr/>
          <p:nvPr/>
        </p:nvSpPr>
        <p:spPr bwMode="auto">
          <a:xfrm>
            <a:off x="269687" y="1501837"/>
            <a:ext cx="3678815" cy="5097052"/>
          </a:xfrm>
          <a:prstGeom prst="rect">
            <a:avLst/>
          </a:prstGeom>
          <a:solidFill>
            <a:srgbClr val="FFAFAF">
              <a:alpha val="43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13" name="矩形 12"/>
          <p:cNvSpPr/>
          <p:nvPr/>
        </p:nvSpPr>
        <p:spPr bwMode="auto">
          <a:xfrm>
            <a:off x="4231419" y="1501837"/>
            <a:ext cx="3678815" cy="5097052"/>
          </a:xfrm>
          <a:prstGeom prst="rect">
            <a:avLst/>
          </a:prstGeom>
          <a:solidFill>
            <a:srgbClr val="5AAEEE">
              <a:alpha val="3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14" name="矩形 13"/>
          <p:cNvSpPr/>
          <p:nvPr/>
        </p:nvSpPr>
        <p:spPr bwMode="auto">
          <a:xfrm>
            <a:off x="8146473" y="1532350"/>
            <a:ext cx="3678815" cy="5097052"/>
          </a:xfrm>
          <a:prstGeom prst="rect">
            <a:avLst/>
          </a:prstGeom>
          <a:solidFill>
            <a:srgbClr val="56DAC2">
              <a:alpha val="42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cxnSp>
        <p:nvCxnSpPr>
          <p:cNvPr id="15" name="直接连接符 14"/>
          <p:cNvCxnSpPr/>
          <p:nvPr/>
        </p:nvCxnSpPr>
        <p:spPr bwMode="auto">
          <a:xfrm flipV="1">
            <a:off x="488157" y="4959927"/>
            <a:ext cx="3224861" cy="969818"/>
          </a:xfrm>
          <a:prstGeom prst="line">
            <a:avLst/>
          </a:prstGeom>
          <a:noFill/>
          <a:ln w="25400" cap="flat" cmpd="sng" algn="ctr">
            <a:solidFill>
              <a:schemeClr val="accent1"/>
            </a:solidFill>
            <a:prstDash val="solid"/>
            <a:round/>
            <a:headEnd type="none" w="med" len="med"/>
            <a:tailEnd type="none" w="med" len="med"/>
          </a:ln>
          <a:effectLst/>
        </p:spPr>
      </p:cxnSp>
      <p:cxnSp>
        <p:nvCxnSpPr>
          <p:cNvPr id="18" name="直接连接符 17"/>
          <p:cNvCxnSpPr/>
          <p:nvPr/>
        </p:nvCxnSpPr>
        <p:spPr bwMode="auto">
          <a:xfrm flipV="1">
            <a:off x="3713018" y="4959927"/>
            <a:ext cx="950781" cy="1"/>
          </a:xfrm>
          <a:prstGeom prst="line">
            <a:avLst/>
          </a:prstGeom>
          <a:noFill/>
          <a:ln w="25400" cap="flat" cmpd="sng" algn="ctr">
            <a:solidFill>
              <a:schemeClr val="accent1"/>
            </a:solidFill>
            <a:prstDash val="solid"/>
            <a:round/>
            <a:headEnd type="none" w="med" len="med"/>
            <a:tailEnd type="none" w="med" len="med"/>
          </a:ln>
          <a:effectLst/>
        </p:spPr>
      </p:cxnSp>
      <p:cxnSp>
        <p:nvCxnSpPr>
          <p:cNvPr id="21" name="直接连接符 20"/>
          <p:cNvCxnSpPr/>
          <p:nvPr/>
        </p:nvCxnSpPr>
        <p:spPr bwMode="auto">
          <a:xfrm flipV="1">
            <a:off x="4663799" y="3951618"/>
            <a:ext cx="2663449" cy="1008020"/>
          </a:xfrm>
          <a:prstGeom prst="line">
            <a:avLst/>
          </a:prstGeom>
          <a:noFill/>
          <a:ln w="25400" cap="flat" cmpd="sng" algn="ctr">
            <a:solidFill>
              <a:schemeClr val="accent1"/>
            </a:solidFill>
            <a:prstDash val="solid"/>
            <a:round/>
            <a:headEnd type="none" w="med" len="med"/>
            <a:tailEnd type="none" w="med" len="med"/>
          </a:ln>
          <a:effectLst/>
        </p:spPr>
      </p:cxnSp>
      <p:cxnSp>
        <p:nvCxnSpPr>
          <p:cNvPr id="22" name="直接连接符 21"/>
          <p:cNvCxnSpPr/>
          <p:nvPr/>
        </p:nvCxnSpPr>
        <p:spPr bwMode="auto">
          <a:xfrm flipV="1">
            <a:off x="8636000" y="2981902"/>
            <a:ext cx="2352846" cy="969818"/>
          </a:xfrm>
          <a:prstGeom prst="line">
            <a:avLst/>
          </a:prstGeom>
          <a:noFill/>
          <a:ln w="25400" cap="flat" cmpd="sng" algn="ctr">
            <a:solidFill>
              <a:schemeClr val="accent1"/>
            </a:solidFill>
            <a:prstDash val="solid"/>
            <a:round/>
            <a:headEnd type="none" w="med" len="med"/>
            <a:tailEnd type="none" w="med" len="med"/>
          </a:ln>
          <a:effectLst/>
        </p:spPr>
      </p:cxnSp>
      <p:cxnSp>
        <p:nvCxnSpPr>
          <p:cNvPr id="24" name="直接连接符 23"/>
          <p:cNvCxnSpPr/>
          <p:nvPr/>
        </p:nvCxnSpPr>
        <p:spPr bwMode="auto">
          <a:xfrm flipV="1">
            <a:off x="7324949" y="3951431"/>
            <a:ext cx="1311051" cy="2"/>
          </a:xfrm>
          <a:prstGeom prst="line">
            <a:avLst/>
          </a:prstGeom>
          <a:noFill/>
          <a:ln w="25400" cap="flat" cmpd="sng" algn="ctr">
            <a:solidFill>
              <a:schemeClr val="accent1"/>
            </a:solidFill>
            <a:prstDash val="solid"/>
            <a:round/>
            <a:headEnd type="none" w="med" len="med"/>
            <a:tailEnd type="none" w="med" len="med"/>
          </a:ln>
          <a:effectLst/>
        </p:spPr>
      </p:cxnSp>
      <p:cxnSp>
        <p:nvCxnSpPr>
          <p:cNvPr id="26" name="直接连接符 25"/>
          <p:cNvCxnSpPr/>
          <p:nvPr/>
        </p:nvCxnSpPr>
        <p:spPr bwMode="auto">
          <a:xfrm flipV="1">
            <a:off x="10988846" y="2981902"/>
            <a:ext cx="315742" cy="2"/>
          </a:xfrm>
          <a:prstGeom prst="line">
            <a:avLst/>
          </a:prstGeom>
          <a:noFill/>
          <a:ln w="25400" cap="flat" cmpd="sng" algn="ctr">
            <a:solidFill>
              <a:schemeClr val="accent1"/>
            </a:solidFill>
            <a:prstDash val="solid"/>
            <a:round/>
            <a:headEnd type="none" w="med" len="med"/>
            <a:tailEnd type="none" w="med" len="med"/>
          </a:ln>
          <a:effectLst/>
        </p:spPr>
      </p:cxnSp>
      <p:sp>
        <p:nvSpPr>
          <p:cNvPr id="28" name="流程图: 联系 27"/>
          <p:cNvSpPr/>
          <p:nvPr/>
        </p:nvSpPr>
        <p:spPr bwMode="auto">
          <a:xfrm>
            <a:off x="939800" y="5676900"/>
            <a:ext cx="190500" cy="202045"/>
          </a:xfrm>
          <a:prstGeom prst="flowChartConnector">
            <a:avLst/>
          </a:prstGeom>
          <a:solidFill>
            <a:srgbClr val="FFC000"/>
          </a:solid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30" name="流程图: 联系 29"/>
          <p:cNvSpPr/>
          <p:nvPr/>
        </p:nvSpPr>
        <p:spPr bwMode="auto">
          <a:xfrm>
            <a:off x="2616200" y="5183806"/>
            <a:ext cx="190500" cy="202045"/>
          </a:xfrm>
          <a:prstGeom prst="flowChartConnector">
            <a:avLst/>
          </a:prstGeom>
          <a:solidFill>
            <a:srgbClr val="FFC000"/>
          </a:solid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31" name="流程图: 联系 30"/>
          <p:cNvSpPr/>
          <p:nvPr/>
        </p:nvSpPr>
        <p:spPr bwMode="auto">
          <a:xfrm>
            <a:off x="5130800" y="4645465"/>
            <a:ext cx="190500" cy="202045"/>
          </a:xfrm>
          <a:prstGeom prst="flowChartConnector">
            <a:avLst/>
          </a:prstGeom>
          <a:solidFill>
            <a:srgbClr val="FFC000"/>
          </a:solid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32" name="流程图: 联系 31"/>
          <p:cNvSpPr/>
          <p:nvPr/>
        </p:nvSpPr>
        <p:spPr bwMode="auto">
          <a:xfrm>
            <a:off x="8768471" y="3770311"/>
            <a:ext cx="190500" cy="202045"/>
          </a:xfrm>
          <a:prstGeom prst="flowChartConnector">
            <a:avLst/>
          </a:prstGeom>
          <a:solidFill>
            <a:srgbClr val="FFC000"/>
          </a:solid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33" name="流程图: 联系 32"/>
          <p:cNvSpPr/>
          <p:nvPr/>
        </p:nvSpPr>
        <p:spPr bwMode="auto">
          <a:xfrm>
            <a:off x="10140071" y="3173271"/>
            <a:ext cx="190500" cy="202045"/>
          </a:xfrm>
          <a:prstGeom prst="flowChartConnector">
            <a:avLst/>
          </a:prstGeom>
          <a:solidFill>
            <a:srgbClr val="FFC000"/>
          </a:solid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34" name="文本框 33"/>
          <p:cNvSpPr txBox="1"/>
          <p:nvPr/>
        </p:nvSpPr>
        <p:spPr>
          <a:xfrm>
            <a:off x="2260645" y="5452430"/>
            <a:ext cx="1670843" cy="1077218"/>
          </a:xfrm>
          <a:prstGeom prst="rect">
            <a:avLst/>
          </a:prstGeom>
          <a:noFill/>
        </p:spPr>
        <p:txBody>
          <a:bodyPr wrap="square" rtlCol="0">
            <a:spAutoFit/>
          </a:bodyPr>
          <a:lstStyle/>
          <a:p>
            <a:r>
              <a:rPr lang="zh-CN" altLang="en-US" sz="1600" dirty="0" smtClean="0"/>
              <a:t>达特茅斯会议的召开标志着人工智能的诞生。（</a:t>
            </a:r>
            <a:r>
              <a:rPr lang="en-US" altLang="zh-CN" sz="1600" dirty="0" smtClean="0"/>
              <a:t>1956</a:t>
            </a:r>
            <a:r>
              <a:rPr lang="zh-CN" altLang="en-US" sz="1600" dirty="0" smtClean="0"/>
              <a:t>年）</a:t>
            </a:r>
            <a:endParaRPr lang="zh-CN" altLang="en-US" sz="1600" dirty="0"/>
          </a:p>
        </p:txBody>
      </p:sp>
      <p:sp>
        <p:nvSpPr>
          <p:cNvPr id="36" name="文本框 35"/>
          <p:cNvSpPr txBox="1"/>
          <p:nvPr/>
        </p:nvSpPr>
        <p:spPr>
          <a:xfrm>
            <a:off x="438251" y="4742724"/>
            <a:ext cx="1670843" cy="830997"/>
          </a:xfrm>
          <a:prstGeom prst="rect">
            <a:avLst/>
          </a:prstGeom>
          <a:noFill/>
        </p:spPr>
        <p:txBody>
          <a:bodyPr wrap="square" rtlCol="0">
            <a:spAutoFit/>
          </a:bodyPr>
          <a:lstStyle/>
          <a:p>
            <a:r>
              <a:rPr lang="zh-CN" altLang="en-US" sz="1600" dirty="0" smtClean="0"/>
              <a:t>图灵测试的提出标志人工智能进入萌芽阶段。</a:t>
            </a:r>
            <a:endParaRPr lang="zh-CN" altLang="en-US" sz="1600" dirty="0"/>
          </a:p>
        </p:txBody>
      </p:sp>
      <p:sp>
        <p:nvSpPr>
          <p:cNvPr id="37" name="文本框 36"/>
          <p:cNvSpPr txBox="1"/>
          <p:nvPr/>
        </p:nvSpPr>
        <p:spPr>
          <a:xfrm>
            <a:off x="4157032" y="3576195"/>
            <a:ext cx="1670843" cy="1077218"/>
          </a:xfrm>
          <a:prstGeom prst="rect">
            <a:avLst/>
          </a:prstGeom>
          <a:noFill/>
        </p:spPr>
        <p:txBody>
          <a:bodyPr wrap="square" rtlCol="0">
            <a:spAutoFit/>
          </a:bodyPr>
          <a:lstStyle/>
          <a:p>
            <a:r>
              <a:rPr lang="zh-CN" altLang="en-US" sz="1600" dirty="0" smtClean="0"/>
              <a:t>以</a:t>
            </a:r>
            <a:r>
              <a:rPr lang="en-US" altLang="zh-CN" sz="1600" dirty="0" smtClean="0"/>
              <a:t>DENDRAL</a:t>
            </a:r>
            <a:r>
              <a:rPr lang="zh-CN" altLang="en-US" sz="1600" dirty="0" smtClean="0"/>
              <a:t>系统为代表的专家系统大量涌现。</a:t>
            </a:r>
            <a:endParaRPr lang="en-US" altLang="zh-CN" sz="1600" dirty="0" smtClean="0"/>
          </a:p>
          <a:p>
            <a:r>
              <a:rPr lang="zh-CN" altLang="en-US" sz="1600" dirty="0" smtClean="0"/>
              <a:t>（</a:t>
            </a:r>
            <a:r>
              <a:rPr lang="en-US" altLang="zh-CN" sz="1600" dirty="0" smtClean="0"/>
              <a:t>1970~1980</a:t>
            </a:r>
            <a:r>
              <a:rPr lang="zh-CN" altLang="en-US" sz="1600" dirty="0" smtClean="0"/>
              <a:t>）</a:t>
            </a:r>
            <a:endParaRPr lang="zh-CN" altLang="en-US" sz="1600" dirty="0"/>
          </a:p>
        </p:txBody>
      </p:sp>
      <p:sp>
        <p:nvSpPr>
          <p:cNvPr id="38" name="流程图: 联系 37"/>
          <p:cNvSpPr/>
          <p:nvPr/>
        </p:nvSpPr>
        <p:spPr bwMode="auto">
          <a:xfrm>
            <a:off x="6678554" y="4042809"/>
            <a:ext cx="190500" cy="202045"/>
          </a:xfrm>
          <a:prstGeom prst="flowChartConnector">
            <a:avLst/>
          </a:prstGeom>
          <a:solidFill>
            <a:srgbClr val="FFC000"/>
          </a:solid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39" name="文本框 38"/>
          <p:cNvSpPr txBox="1"/>
          <p:nvPr/>
        </p:nvSpPr>
        <p:spPr>
          <a:xfrm>
            <a:off x="6144774" y="4322085"/>
            <a:ext cx="1670843" cy="1323439"/>
          </a:xfrm>
          <a:prstGeom prst="rect">
            <a:avLst/>
          </a:prstGeom>
          <a:noFill/>
        </p:spPr>
        <p:txBody>
          <a:bodyPr wrap="square" rtlCol="0">
            <a:spAutoFit/>
          </a:bodyPr>
          <a:lstStyle/>
          <a:p>
            <a:r>
              <a:rPr lang="zh-CN" altLang="en-US" sz="1600" dirty="0" smtClean="0"/>
              <a:t>浅层机器学习模型兴起，</a:t>
            </a:r>
            <a:r>
              <a:rPr lang="en-US" altLang="zh-CN" sz="1600" dirty="0" smtClean="0"/>
              <a:t>SVM</a:t>
            </a:r>
            <a:r>
              <a:rPr lang="zh-CN" altLang="en-US" sz="1600" dirty="0" smtClean="0"/>
              <a:t>、</a:t>
            </a:r>
            <a:r>
              <a:rPr lang="en-US" altLang="zh-CN" sz="1600" dirty="0" smtClean="0"/>
              <a:t>LR</a:t>
            </a:r>
            <a:r>
              <a:rPr lang="zh-CN" altLang="en-US" sz="1600" dirty="0" smtClean="0"/>
              <a:t>、</a:t>
            </a:r>
            <a:r>
              <a:rPr lang="en-US" altLang="zh-CN" sz="1600" dirty="0" smtClean="0"/>
              <a:t>Boosting</a:t>
            </a:r>
            <a:r>
              <a:rPr lang="zh-CN" altLang="en-US" sz="1600" dirty="0" smtClean="0"/>
              <a:t>算法等纷纷面世。（</a:t>
            </a:r>
            <a:r>
              <a:rPr lang="en-US" altLang="zh-CN" sz="1600" dirty="0" smtClean="0"/>
              <a:t>1990~2000</a:t>
            </a:r>
            <a:r>
              <a:rPr lang="zh-CN" altLang="en-US" sz="1600" dirty="0" smtClean="0"/>
              <a:t>）</a:t>
            </a:r>
            <a:endParaRPr lang="zh-CN" altLang="en-US" sz="1600" dirty="0"/>
          </a:p>
        </p:txBody>
      </p:sp>
      <p:sp>
        <p:nvSpPr>
          <p:cNvPr id="40" name="文本框 39"/>
          <p:cNvSpPr txBox="1"/>
          <p:nvPr/>
        </p:nvSpPr>
        <p:spPr>
          <a:xfrm>
            <a:off x="8128227" y="2316542"/>
            <a:ext cx="1670843" cy="1323439"/>
          </a:xfrm>
          <a:prstGeom prst="rect">
            <a:avLst/>
          </a:prstGeom>
          <a:noFill/>
        </p:spPr>
        <p:txBody>
          <a:bodyPr wrap="square" rtlCol="0">
            <a:spAutoFit/>
          </a:bodyPr>
          <a:lstStyle/>
          <a:p>
            <a:r>
              <a:rPr lang="zh-CN" altLang="en-US" sz="1600" dirty="0" smtClean="0"/>
              <a:t>多伦多大学教授</a:t>
            </a:r>
            <a:r>
              <a:rPr lang="en-US" altLang="zh-CN" sz="1600" dirty="0" smtClean="0"/>
              <a:t>Hinton</a:t>
            </a:r>
            <a:r>
              <a:rPr lang="zh-CN" altLang="en-US" sz="1600" dirty="0" smtClean="0"/>
              <a:t>开启深度学习在学术界和工业界的浪潮</a:t>
            </a:r>
            <a:endParaRPr lang="en-US" altLang="zh-CN" sz="1600" dirty="0" smtClean="0"/>
          </a:p>
          <a:p>
            <a:r>
              <a:rPr lang="zh-CN" altLang="en-US" sz="1600" dirty="0" smtClean="0"/>
              <a:t>（</a:t>
            </a:r>
            <a:r>
              <a:rPr lang="en-US" altLang="zh-CN" sz="1600" dirty="0" smtClean="0"/>
              <a:t>2006</a:t>
            </a:r>
            <a:r>
              <a:rPr lang="zh-CN" altLang="en-US" sz="1600" dirty="0" smtClean="0"/>
              <a:t>）</a:t>
            </a:r>
            <a:endParaRPr lang="zh-CN" altLang="en-US" sz="1600" dirty="0"/>
          </a:p>
        </p:txBody>
      </p:sp>
      <p:sp>
        <p:nvSpPr>
          <p:cNvPr id="41" name="文本框 40"/>
          <p:cNvSpPr txBox="1"/>
          <p:nvPr/>
        </p:nvSpPr>
        <p:spPr>
          <a:xfrm>
            <a:off x="9807530" y="3510790"/>
            <a:ext cx="1991265" cy="1569660"/>
          </a:xfrm>
          <a:prstGeom prst="rect">
            <a:avLst/>
          </a:prstGeom>
          <a:noFill/>
        </p:spPr>
        <p:txBody>
          <a:bodyPr wrap="square" rtlCol="0">
            <a:spAutoFit/>
          </a:bodyPr>
          <a:lstStyle/>
          <a:p>
            <a:r>
              <a:rPr lang="zh-CN" altLang="en-US" sz="1600" dirty="0" smtClean="0"/>
              <a:t>人工智能出现新的研究高潮，机器开始通过视频学习识别人和事物，</a:t>
            </a:r>
            <a:r>
              <a:rPr lang="en-US" altLang="zh-CN" sz="1600" dirty="0" smtClean="0"/>
              <a:t>AlphaGo</a:t>
            </a:r>
            <a:r>
              <a:rPr lang="zh-CN" altLang="en-US" sz="1600" dirty="0" smtClean="0"/>
              <a:t>战胜围棋冠军（</a:t>
            </a:r>
            <a:r>
              <a:rPr lang="en-US" altLang="zh-CN" sz="1600" dirty="0" smtClean="0"/>
              <a:t>2011~</a:t>
            </a:r>
            <a:r>
              <a:rPr lang="zh-CN" altLang="en-US" sz="1600" dirty="0" smtClean="0"/>
              <a:t>今）</a:t>
            </a:r>
            <a:endParaRPr lang="zh-CN" altLang="en-US" sz="1600" dirty="0"/>
          </a:p>
        </p:txBody>
      </p:sp>
      <p:sp>
        <p:nvSpPr>
          <p:cNvPr id="42" name="矩形 41"/>
          <p:cNvSpPr/>
          <p:nvPr/>
        </p:nvSpPr>
        <p:spPr bwMode="auto">
          <a:xfrm>
            <a:off x="4228922" y="1499491"/>
            <a:ext cx="3678815" cy="1622944"/>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zh-CN" altLang="en-US" sz="2000" dirty="0">
                <a:solidFill>
                  <a:schemeClr val="bg1"/>
                </a:solidFill>
                <a:latin typeface="宋体" panose="02010600030101010101" pitchFamily="2" charset="-122"/>
                <a:ea typeface="宋体" panose="02010600030101010101" pitchFamily="2" charset="-122"/>
              </a:rPr>
              <a:t>随着新的算法和模型不断涌现，学科交叉现象日趋明显，人工智能的研究进入了新的阶段。</a:t>
            </a:r>
          </a:p>
        </p:txBody>
      </p:sp>
      <p:sp>
        <p:nvSpPr>
          <p:cNvPr id="46" name="矩形 45"/>
          <p:cNvSpPr/>
          <p:nvPr/>
        </p:nvSpPr>
        <p:spPr bwMode="auto">
          <a:xfrm>
            <a:off x="279621" y="1505070"/>
            <a:ext cx="3678815" cy="1622944"/>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zh-CN" altLang="en-US" sz="2000" dirty="0">
                <a:solidFill>
                  <a:schemeClr val="bg1"/>
                </a:solidFill>
                <a:latin typeface="宋体" panose="02010600030101010101" pitchFamily="2" charset="-122"/>
                <a:ea typeface="宋体" panose="02010600030101010101" pitchFamily="2" charset="-122"/>
              </a:rPr>
              <a:t>奠定了人工智能的数学基础，出现了人工智能历史上的第一个应用。</a:t>
            </a:r>
            <a:endParaRPr lang="en-US" altLang="zh-CN" sz="2000" dirty="0">
              <a:solidFill>
                <a:schemeClr val="bg1"/>
              </a:solidFill>
              <a:latin typeface="宋体" panose="02010600030101010101" pitchFamily="2" charset="-122"/>
              <a:ea typeface="宋体" panose="02010600030101010101" pitchFamily="2" charset="-122"/>
            </a:endParaRPr>
          </a:p>
          <a:p>
            <a:r>
              <a:rPr lang="en-US" altLang="zh-CN" sz="2000" dirty="0">
                <a:solidFill>
                  <a:schemeClr val="bg1"/>
                </a:solidFill>
                <a:latin typeface="宋体" panose="02010600030101010101" pitchFamily="2" charset="-122"/>
                <a:ea typeface="宋体" panose="02010600030101010101" pitchFamily="2" charset="-122"/>
              </a:rPr>
              <a:t>-</a:t>
            </a:r>
            <a:r>
              <a:rPr lang="zh-CN" altLang="en-US" sz="2000" dirty="0">
                <a:solidFill>
                  <a:schemeClr val="bg1"/>
                </a:solidFill>
                <a:latin typeface="宋体" panose="02010600030101010101" pitchFamily="2" charset="-122"/>
                <a:ea typeface="宋体" panose="02010600030101010101" pitchFamily="2" charset="-122"/>
              </a:rPr>
              <a:t>西蒙和纽厄尔提出了“</a:t>
            </a:r>
            <a:r>
              <a:rPr lang="en-US" altLang="zh-CN" sz="2000" dirty="0">
                <a:solidFill>
                  <a:schemeClr val="bg1"/>
                </a:solidFill>
                <a:latin typeface="宋体" panose="02010600030101010101" pitchFamily="2" charset="-122"/>
                <a:ea typeface="宋体" panose="02010600030101010101" pitchFamily="2" charset="-122"/>
              </a:rPr>
              <a:t>Logic Theorist</a:t>
            </a:r>
            <a:r>
              <a:rPr lang="zh-CN" altLang="en-US" sz="2000" dirty="0">
                <a:solidFill>
                  <a:schemeClr val="bg1"/>
                </a:solidFill>
                <a:latin typeface="宋体" panose="02010600030101010101" pitchFamily="2" charset="-122"/>
                <a:ea typeface="宋体" panose="02010600030101010101" pitchFamily="2" charset="-122"/>
              </a:rPr>
              <a:t>”自动定理证明系统。</a:t>
            </a:r>
          </a:p>
        </p:txBody>
      </p:sp>
      <p:sp>
        <p:nvSpPr>
          <p:cNvPr id="47" name="矩形 46"/>
          <p:cNvSpPr/>
          <p:nvPr/>
        </p:nvSpPr>
        <p:spPr bwMode="auto">
          <a:xfrm>
            <a:off x="8146472" y="5573721"/>
            <a:ext cx="3678815" cy="1045726"/>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zh-CN" altLang="en-US" sz="2000" dirty="0">
                <a:solidFill>
                  <a:schemeClr val="bg1"/>
                </a:solidFill>
                <a:latin typeface="宋体" panose="02010600030101010101" pitchFamily="2" charset="-122"/>
                <a:ea typeface="宋体" panose="02010600030101010101" pitchFamily="2" charset="-122"/>
              </a:rPr>
              <a:t>大数据时代的到来给人工智能的发展带来契机，人工智能全面融入人们</a:t>
            </a:r>
            <a:r>
              <a:rPr lang="zh-CN" altLang="en-US" sz="2000" dirty="0" smtClean="0">
                <a:solidFill>
                  <a:schemeClr val="bg1"/>
                </a:solidFill>
                <a:latin typeface="宋体" panose="02010600030101010101" pitchFamily="2" charset="-122"/>
                <a:ea typeface="宋体" panose="02010600030101010101" pitchFamily="2" charset="-122"/>
              </a:rPr>
              <a:t>的</a:t>
            </a:r>
            <a:r>
              <a:rPr lang="zh-CN" altLang="en-US" sz="2000" dirty="0">
                <a:solidFill>
                  <a:schemeClr val="bg1"/>
                </a:solidFill>
                <a:latin typeface="宋体" panose="02010600030101010101" pitchFamily="2" charset="-122"/>
                <a:ea typeface="宋体" panose="02010600030101010101" pitchFamily="2" charset="-122"/>
              </a:rPr>
              <a:t>社会</a:t>
            </a:r>
            <a:r>
              <a:rPr lang="zh-CN" altLang="en-US" sz="2000" dirty="0" smtClean="0">
                <a:solidFill>
                  <a:schemeClr val="bg1"/>
                </a:solidFill>
                <a:latin typeface="宋体" panose="02010600030101010101" pitchFamily="2" charset="-122"/>
                <a:ea typeface="宋体" panose="02010600030101010101" pitchFamily="2" charset="-122"/>
              </a:rPr>
              <a:t>生活</a:t>
            </a:r>
            <a:r>
              <a:rPr lang="zh-CN" altLang="en-US" sz="2000" dirty="0">
                <a:solidFill>
                  <a:schemeClr val="bg1"/>
                </a:solidFill>
                <a:latin typeface="宋体" panose="02010600030101010101" pitchFamily="2" charset="-122"/>
                <a:ea typeface="宋体" panose="02010600030101010101" pitchFamily="2" charset="-122"/>
              </a:rPr>
              <a:t>。</a:t>
            </a:r>
          </a:p>
        </p:txBody>
      </p:sp>
    </p:spTree>
    <p:extLst>
      <p:ext uri="{BB962C8B-B14F-4D97-AF65-F5344CB8AC3E}">
        <p14:creationId xmlns:p14="http://schemas.microsoft.com/office/powerpoint/2010/main" val="32394555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人工智能</a:t>
            </a:r>
            <a:r>
              <a:rPr lang="zh-CN" altLang="en-US" dirty="0" smtClean="0"/>
              <a:t>发展的真实历史过程（波浪式前进）</a:t>
            </a:r>
            <a:endParaRPr lang="zh-CN" altLang="en-US" dirty="0"/>
          </a:p>
        </p:txBody>
      </p:sp>
      <p:sp>
        <p:nvSpPr>
          <p:cNvPr id="4" name="灯片编号占位符 3"/>
          <p:cNvSpPr>
            <a:spLocks noGrp="1"/>
          </p:cNvSpPr>
          <p:nvPr>
            <p:ph type="sldNum" sz="quarter" idx="12"/>
          </p:nvPr>
        </p:nvSpPr>
        <p:spPr/>
        <p:txBody>
          <a:bodyPr/>
          <a:lstStyle/>
          <a:p>
            <a:fld id="{2DE61EF2-E837-B24C-97CB-58901F405DAD}" type="slidenum">
              <a:rPr kumimoji="1" lang="zh-CN" altLang="en-US" smtClean="0"/>
              <a:pPr/>
              <a:t>18</a:t>
            </a:fld>
            <a:endParaRPr kumimoji="1" lang="zh-CN" altLang="en-US"/>
          </a:p>
        </p:txBody>
      </p:sp>
      <p:sp>
        <p:nvSpPr>
          <p:cNvPr id="6" name="文本框 5"/>
          <p:cNvSpPr txBox="1"/>
          <p:nvPr/>
        </p:nvSpPr>
        <p:spPr>
          <a:xfrm>
            <a:off x="512243" y="6302738"/>
            <a:ext cx="10983024" cy="461665"/>
          </a:xfrm>
          <a:prstGeom prst="rect">
            <a:avLst/>
          </a:prstGeom>
          <a:solidFill>
            <a:srgbClr val="FFC000"/>
          </a:solidFill>
        </p:spPr>
        <p:txBody>
          <a:bodyPr wrap="square" rtlCol="0">
            <a:spAutoFit/>
          </a:bodyPr>
          <a:lstStyle/>
          <a:p>
            <a:r>
              <a:rPr lang="zh-CN" altLang="en-US" sz="2400" dirty="0" smtClean="0">
                <a:solidFill>
                  <a:srgbClr val="FF0000"/>
                </a:solidFill>
                <a:latin typeface="宋体" panose="02010600030101010101" pitchFamily="2" charset="-122"/>
                <a:ea typeface="宋体" panose="02010600030101010101" pitchFamily="2" charset="-122"/>
              </a:rPr>
              <a:t>最近一次的人工智能热潮兴起，是由于大数据时代使得数据需求得到了满足。</a:t>
            </a:r>
            <a:endParaRPr lang="zh-CN" altLang="en-US" sz="2400" dirty="0">
              <a:solidFill>
                <a:srgbClr val="FF0000"/>
              </a:solidFill>
              <a:latin typeface="宋体" panose="02010600030101010101" pitchFamily="2" charset="-122"/>
              <a:ea typeface="宋体" panose="02010600030101010101" pitchFamily="2" charset="-122"/>
            </a:endParaRPr>
          </a:p>
        </p:txBody>
      </p:sp>
      <p:grpSp>
        <p:nvGrpSpPr>
          <p:cNvPr id="7" name="Group 4"/>
          <p:cNvGrpSpPr/>
          <p:nvPr/>
        </p:nvGrpSpPr>
        <p:grpSpPr>
          <a:xfrm>
            <a:off x="0" y="1012218"/>
            <a:ext cx="11865431" cy="5290520"/>
            <a:chOff x="297636" y="1052220"/>
            <a:chExt cx="11865431" cy="5290520"/>
          </a:xfrm>
        </p:grpSpPr>
        <p:sp>
          <p:nvSpPr>
            <p:cNvPr id="8" name="TextBox 5"/>
            <p:cNvSpPr txBox="1"/>
            <p:nvPr/>
          </p:nvSpPr>
          <p:spPr>
            <a:xfrm>
              <a:off x="297636" y="3667515"/>
              <a:ext cx="751250" cy="830997"/>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rgbClr val="1E3AF8"/>
                  </a:solidFill>
                </a:rPr>
                <a:t>达特茅斯会议标志</a:t>
              </a:r>
              <a:r>
                <a:rPr lang="en-US" altLang="zh-CN" sz="1200" dirty="0" smtClean="0">
                  <a:solidFill>
                    <a:srgbClr val="FF0000"/>
                  </a:solidFill>
                </a:rPr>
                <a:t>AI</a:t>
              </a:r>
              <a:r>
                <a:rPr lang="zh-CN" altLang="en-US" sz="1200" dirty="0" smtClean="0">
                  <a:solidFill>
                    <a:srgbClr val="FF0000"/>
                  </a:solidFill>
                </a:rPr>
                <a:t>的诞生</a:t>
              </a:r>
              <a:endParaRPr lang="en-US" sz="1200" dirty="0">
                <a:solidFill>
                  <a:srgbClr val="FF0000"/>
                </a:solidFill>
              </a:endParaRPr>
            </a:p>
          </p:txBody>
        </p:sp>
        <p:sp>
          <p:nvSpPr>
            <p:cNvPr id="9" name="TextBox 6"/>
            <p:cNvSpPr txBox="1"/>
            <p:nvPr/>
          </p:nvSpPr>
          <p:spPr>
            <a:xfrm>
              <a:off x="1134293" y="3438651"/>
              <a:ext cx="569434"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mtClean="0">
                  <a:solidFill>
                    <a:srgbClr val="1E3AF8"/>
                  </a:solidFill>
                </a:rPr>
                <a:t>自然语言</a:t>
              </a:r>
              <a:endParaRPr lang="en-US" sz="1200" dirty="0">
                <a:solidFill>
                  <a:srgbClr val="1E3AF8"/>
                </a:solidFill>
              </a:endParaRPr>
            </a:p>
          </p:txBody>
        </p:sp>
        <p:sp>
          <p:nvSpPr>
            <p:cNvPr id="10" name="TextBox 7"/>
            <p:cNvSpPr txBox="1"/>
            <p:nvPr/>
          </p:nvSpPr>
          <p:spPr>
            <a:xfrm>
              <a:off x="1041722" y="4447238"/>
              <a:ext cx="61200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mtClean="0">
                  <a:solidFill>
                    <a:srgbClr val="1E3AF8"/>
                  </a:solidFill>
                </a:rPr>
                <a:t>探索式推理</a:t>
              </a:r>
              <a:endParaRPr lang="en-US" sz="1200" dirty="0">
                <a:solidFill>
                  <a:srgbClr val="1E3AF8"/>
                </a:solidFill>
              </a:endParaRPr>
            </a:p>
          </p:txBody>
        </p:sp>
        <p:sp>
          <p:nvSpPr>
            <p:cNvPr id="11" name="TextBox 8"/>
            <p:cNvSpPr txBox="1"/>
            <p:nvPr/>
          </p:nvSpPr>
          <p:spPr>
            <a:xfrm>
              <a:off x="1689438" y="3809163"/>
              <a:ext cx="614637"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rgbClr val="1E3AF8"/>
                  </a:solidFill>
                </a:rPr>
                <a:t>微世界</a:t>
              </a:r>
              <a:endParaRPr lang="en-US" sz="1200" dirty="0">
                <a:solidFill>
                  <a:srgbClr val="1E3AF8"/>
                </a:solidFill>
              </a:endParaRPr>
            </a:p>
          </p:txBody>
        </p:sp>
        <p:sp>
          <p:nvSpPr>
            <p:cNvPr id="12" name="TextBox 9"/>
            <p:cNvSpPr txBox="1"/>
            <p:nvPr/>
          </p:nvSpPr>
          <p:spPr>
            <a:xfrm>
              <a:off x="1776436" y="2437659"/>
              <a:ext cx="1060531"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rgbClr val="1E3AF8"/>
                  </a:solidFill>
                </a:rPr>
                <a:t>第一款神经网络</a:t>
              </a:r>
              <a:r>
                <a:rPr lang="en-US" altLang="zh-CN" sz="1200" dirty="0" smtClean="0">
                  <a:solidFill>
                    <a:srgbClr val="1E3AF8"/>
                  </a:solidFill>
                </a:rPr>
                <a:t>—</a:t>
              </a:r>
              <a:r>
                <a:rPr lang="zh-CN" altLang="en-US" sz="1200" dirty="0" smtClean="0">
                  <a:solidFill>
                    <a:srgbClr val="1E3AF8"/>
                  </a:solidFill>
                </a:rPr>
                <a:t>感知机，将人工智能推向</a:t>
              </a:r>
              <a:r>
                <a:rPr lang="zh-CN" altLang="en-US" sz="1200" dirty="0" smtClean="0">
                  <a:solidFill>
                    <a:srgbClr val="FF0000"/>
                  </a:solidFill>
                </a:rPr>
                <a:t>第一个高峰</a:t>
              </a:r>
              <a:endParaRPr lang="en-US" sz="1200" dirty="0">
                <a:solidFill>
                  <a:srgbClr val="FF0000"/>
                </a:solidFill>
              </a:endParaRPr>
            </a:p>
          </p:txBody>
        </p:sp>
        <p:sp>
          <p:nvSpPr>
            <p:cNvPr id="13" name="TextBox 10"/>
            <p:cNvSpPr txBox="1"/>
            <p:nvPr/>
          </p:nvSpPr>
          <p:spPr>
            <a:xfrm>
              <a:off x="2845861" y="2817494"/>
              <a:ext cx="848243"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rgbClr val="1E3AF8"/>
                  </a:solidFill>
                </a:rPr>
                <a:t>人工智能计算机</a:t>
              </a:r>
              <a:r>
                <a:rPr lang="en-US" altLang="zh-CN" sz="1200" dirty="0" smtClean="0">
                  <a:solidFill>
                    <a:srgbClr val="1E3AF8"/>
                  </a:solidFill>
                </a:rPr>
                <a:t>DARPA</a:t>
              </a:r>
              <a:r>
                <a:rPr lang="zh-CN" altLang="en-US" sz="1200" dirty="0" smtClean="0">
                  <a:solidFill>
                    <a:srgbClr val="1E3AF8"/>
                  </a:solidFill>
                </a:rPr>
                <a:t>无条件拨款</a:t>
              </a:r>
              <a:endParaRPr lang="en-US" sz="1200" dirty="0">
                <a:solidFill>
                  <a:srgbClr val="1E3AF8"/>
                </a:solidFill>
              </a:endParaRPr>
            </a:p>
          </p:txBody>
        </p:sp>
        <p:sp>
          <p:nvSpPr>
            <p:cNvPr id="14" name="TextBox 11"/>
            <p:cNvSpPr txBox="1"/>
            <p:nvPr/>
          </p:nvSpPr>
          <p:spPr>
            <a:xfrm>
              <a:off x="3503025" y="3797830"/>
              <a:ext cx="63600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rgbClr val="5D8616"/>
                  </a:solidFill>
                </a:rPr>
                <a:t>放弃联结主义</a:t>
              </a:r>
              <a:endParaRPr lang="en-US" sz="1200" dirty="0">
                <a:solidFill>
                  <a:srgbClr val="5D8616"/>
                </a:solidFill>
              </a:endParaRPr>
            </a:p>
          </p:txBody>
        </p:sp>
        <p:sp>
          <p:nvSpPr>
            <p:cNvPr id="15" name="TextBox 12"/>
            <p:cNvSpPr txBox="1"/>
            <p:nvPr/>
          </p:nvSpPr>
          <p:spPr>
            <a:xfrm>
              <a:off x="4156041" y="3074653"/>
              <a:ext cx="837872"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rgbClr val="5D8616"/>
                  </a:solidFill>
                </a:rPr>
                <a:t>计算能力突破没能使机器完成大规模数据训练和复杂任务，</a:t>
              </a:r>
              <a:r>
                <a:rPr lang="en-US" altLang="zh-CN" sz="1200" dirty="0" smtClean="0">
                  <a:solidFill>
                    <a:srgbClr val="5D8616"/>
                  </a:solidFill>
                </a:rPr>
                <a:t>AI</a:t>
              </a:r>
              <a:r>
                <a:rPr lang="zh-CN" altLang="en-US" sz="1200" dirty="0" smtClean="0">
                  <a:solidFill>
                    <a:srgbClr val="5D8616"/>
                  </a:solidFill>
                </a:rPr>
                <a:t>进入</a:t>
              </a:r>
              <a:r>
                <a:rPr lang="zh-CN" altLang="en-US" sz="1200" dirty="0" smtClean="0">
                  <a:solidFill>
                    <a:srgbClr val="FF0000"/>
                  </a:solidFill>
                </a:rPr>
                <a:t>第一个低谷</a:t>
              </a:r>
              <a:endParaRPr lang="en-US" sz="1200" dirty="0">
                <a:solidFill>
                  <a:srgbClr val="FF0000"/>
                </a:solidFill>
              </a:endParaRPr>
            </a:p>
          </p:txBody>
        </p:sp>
        <p:sp>
          <p:nvSpPr>
            <p:cNvPr id="16" name="TextBox 13"/>
            <p:cNvSpPr txBox="1"/>
            <p:nvPr/>
          </p:nvSpPr>
          <p:spPr>
            <a:xfrm>
              <a:off x="4523326" y="4849677"/>
              <a:ext cx="720194"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smtClean="0">
                  <a:solidFill>
                    <a:srgbClr val="5D8616"/>
                  </a:solidFill>
                </a:rPr>
                <a:t>DARPA</a:t>
              </a:r>
              <a:r>
                <a:rPr lang="zh-CN" altLang="en-US" sz="1200" dirty="0" smtClean="0">
                  <a:solidFill>
                    <a:srgbClr val="5D8616"/>
                  </a:solidFill>
                </a:rPr>
                <a:t>停止拨款</a:t>
              </a:r>
              <a:endParaRPr lang="en-US" sz="1200" dirty="0">
                <a:solidFill>
                  <a:srgbClr val="5D8616"/>
                </a:solidFill>
              </a:endParaRPr>
            </a:p>
          </p:txBody>
        </p:sp>
        <p:sp>
          <p:nvSpPr>
            <p:cNvPr id="17" name="TextBox 14"/>
            <p:cNvSpPr txBox="1"/>
            <p:nvPr/>
          </p:nvSpPr>
          <p:spPr>
            <a:xfrm>
              <a:off x="5032916" y="3546576"/>
              <a:ext cx="549967"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rgbClr val="1E3AF8"/>
                  </a:solidFill>
                </a:rPr>
                <a:t>集成电路技术提高</a:t>
              </a:r>
              <a:endParaRPr lang="en-US" sz="1200" dirty="0">
                <a:solidFill>
                  <a:srgbClr val="1E3AF8"/>
                </a:solidFill>
              </a:endParaRPr>
            </a:p>
          </p:txBody>
        </p:sp>
        <p:sp>
          <p:nvSpPr>
            <p:cNvPr id="18" name="TextBox 15"/>
            <p:cNvSpPr txBox="1"/>
            <p:nvPr/>
          </p:nvSpPr>
          <p:spPr>
            <a:xfrm>
              <a:off x="5269001" y="4467659"/>
              <a:ext cx="65059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rgbClr val="1E3AF8"/>
                  </a:solidFill>
                </a:rPr>
                <a:t>反向传播算法提出</a:t>
              </a:r>
              <a:endParaRPr lang="en-US" sz="1200" dirty="0">
                <a:solidFill>
                  <a:srgbClr val="1E3AF8"/>
                </a:solidFill>
              </a:endParaRPr>
            </a:p>
          </p:txBody>
        </p:sp>
        <p:sp>
          <p:nvSpPr>
            <p:cNvPr id="19" name="TextBox 16"/>
            <p:cNvSpPr txBox="1"/>
            <p:nvPr/>
          </p:nvSpPr>
          <p:spPr>
            <a:xfrm>
              <a:off x="5600906" y="2452479"/>
              <a:ext cx="726652"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rgbClr val="1E3AF8"/>
                  </a:solidFill>
                </a:rPr>
                <a:t>霍普菲尔德神经网络被提出</a:t>
              </a:r>
              <a:endParaRPr lang="en-US" sz="1200" dirty="0">
                <a:solidFill>
                  <a:srgbClr val="1E3AF8"/>
                </a:solidFill>
              </a:endParaRPr>
            </a:p>
          </p:txBody>
        </p:sp>
        <p:sp>
          <p:nvSpPr>
            <p:cNvPr id="20" name="TextBox 17"/>
            <p:cNvSpPr txBox="1"/>
            <p:nvPr/>
          </p:nvSpPr>
          <p:spPr>
            <a:xfrm>
              <a:off x="5983100" y="3596015"/>
              <a:ext cx="864355"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smtClean="0">
                  <a:solidFill>
                    <a:srgbClr val="1E3AF8"/>
                  </a:solidFill>
                </a:rPr>
                <a:t>DARPA</a:t>
              </a:r>
              <a:r>
                <a:rPr lang="zh-CN" altLang="en-US" sz="1200" dirty="0" smtClean="0">
                  <a:solidFill>
                    <a:srgbClr val="1E3AF8"/>
                  </a:solidFill>
                </a:rPr>
                <a:t>受到认可重获拨款</a:t>
              </a:r>
              <a:endParaRPr lang="en-US" sz="1200" dirty="0">
                <a:solidFill>
                  <a:srgbClr val="1E3AF8"/>
                </a:solidFill>
              </a:endParaRPr>
            </a:p>
          </p:txBody>
        </p:sp>
        <p:sp>
          <p:nvSpPr>
            <p:cNvPr id="21" name="TextBox 18"/>
            <p:cNvSpPr txBox="1"/>
            <p:nvPr/>
          </p:nvSpPr>
          <p:spPr>
            <a:xfrm>
              <a:off x="6389851" y="1809876"/>
              <a:ext cx="807125"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rgbClr val="1E3AF8"/>
                  </a:solidFill>
                </a:rPr>
                <a:t>反向传播算法获得广泛关注，</a:t>
              </a:r>
              <a:r>
                <a:rPr lang="en-US" altLang="zh-CN" sz="1200" dirty="0" smtClean="0">
                  <a:solidFill>
                    <a:srgbClr val="1E3AF8"/>
                  </a:solidFill>
                </a:rPr>
                <a:t>AI</a:t>
              </a:r>
              <a:r>
                <a:rPr lang="zh-CN" altLang="en-US" sz="1200" dirty="0" smtClean="0">
                  <a:solidFill>
                    <a:srgbClr val="1E3AF8"/>
                  </a:solidFill>
                </a:rPr>
                <a:t>进入</a:t>
              </a:r>
              <a:r>
                <a:rPr lang="zh-CN" altLang="en-US" sz="1200" dirty="0" smtClean="0">
                  <a:solidFill>
                    <a:srgbClr val="FF0000"/>
                  </a:solidFill>
                </a:rPr>
                <a:t>第二黄金时期</a:t>
              </a:r>
              <a:endParaRPr lang="en-US" sz="1200" dirty="0">
                <a:solidFill>
                  <a:srgbClr val="FF0000"/>
                </a:solidFill>
              </a:endParaRPr>
            </a:p>
          </p:txBody>
        </p:sp>
        <p:sp>
          <p:nvSpPr>
            <p:cNvPr id="22" name="TextBox 19"/>
            <p:cNvSpPr txBox="1"/>
            <p:nvPr/>
          </p:nvSpPr>
          <p:spPr>
            <a:xfrm>
              <a:off x="10193867" y="2714657"/>
              <a:ext cx="779717"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rgbClr val="1E3AF8"/>
                  </a:solidFill>
                </a:rPr>
                <a:t>循环神经网络</a:t>
              </a:r>
              <a:endParaRPr lang="en-US" sz="1200" dirty="0">
                <a:solidFill>
                  <a:srgbClr val="1E3AF8"/>
                </a:solidFill>
              </a:endParaRPr>
            </a:p>
          </p:txBody>
        </p:sp>
        <p:sp>
          <p:nvSpPr>
            <p:cNvPr id="23" name="TextBox 20"/>
            <p:cNvSpPr txBox="1"/>
            <p:nvPr/>
          </p:nvSpPr>
          <p:spPr>
            <a:xfrm>
              <a:off x="7194486" y="2553538"/>
              <a:ext cx="561949"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rgbClr val="5D8616"/>
                  </a:solidFill>
                </a:rPr>
                <a:t>狂热追捧带来失望</a:t>
              </a:r>
              <a:endParaRPr lang="en-US" sz="1200" dirty="0">
                <a:solidFill>
                  <a:srgbClr val="5D8616"/>
                </a:solidFill>
              </a:endParaRPr>
            </a:p>
          </p:txBody>
        </p:sp>
        <p:sp>
          <p:nvSpPr>
            <p:cNvPr id="24" name="TextBox 21"/>
            <p:cNvSpPr txBox="1"/>
            <p:nvPr/>
          </p:nvSpPr>
          <p:spPr>
            <a:xfrm>
              <a:off x="7346234" y="4266934"/>
              <a:ext cx="67877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smtClean="0">
                  <a:solidFill>
                    <a:srgbClr val="5D8616"/>
                  </a:solidFill>
                </a:rPr>
                <a:t>LISP</a:t>
              </a:r>
              <a:r>
                <a:rPr lang="zh-CN" altLang="en-US" sz="1200" dirty="0" smtClean="0">
                  <a:solidFill>
                    <a:srgbClr val="5D8616"/>
                  </a:solidFill>
                </a:rPr>
                <a:t>机市场的崩溃</a:t>
              </a:r>
              <a:endParaRPr lang="en-US" sz="1200" dirty="0">
                <a:solidFill>
                  <a:srgbClr val="5D8616"/>
                </a:solidFill>
              </a:endParaRPr>
            </a:p>
          </p:txBody>
        </p:sp>
        <p:sp>
          <p:nvSpPr>
            <p:cNvPr id="25" name="TextBox 22"/>
            <p:cNvSpPr txBox="1"/>
            <p:nvPr/>
          </p:nvSpPr>
          <p:spPr>
            <a:xfrm>
              <a:off x="8044067" y="3334834"/>
              <a:ext cx="956296"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smtClean="0">
                  <a:solidFill>
                    <a:srgbClr val="5D8616"/>
                  </a:solidFill>
                </a:rPr>
                <a:t>DARPA</a:t>
              </a:r>
              <a:r>
                <a:rPr lang="zh-CN" altLang="en-US" sz="1200" dirty="0" smtClean="0">
                  <a:solidFill>
                    <a:srgbClr val="5D8616"/>
                  </a:solidFill>
                </a:rPr>
                <a:t>失败，政府投入缩减，</a:t>
              </a:r>
              <a:r>
                <a:rPr lang="en-US" altLang="zh-CN" sz="1200" dirty="0" smtClean="0">
                  <a:solidFill>
                    <a:srgbClr val="5D8616"/>
                  </a:solidFill>
                </a:rPr>
                <a:t>AI</a:t>
              </a:r>
              <a:r>
                <a:rPr lang="zh-CN" altLang="en-US" sz="1200" dirty="0" smtClean="0">
                  <a:solidFill>
                    <a:srgbClr val="5D8616"/>
                  </a:solidFill>
                </a:rPr>
                <a:t>跌入</a:t>
              </a:r>
              <a:r>
                <a:rPr lang="zh-CN" altLang="en-US" sz="1200" dirty="0" smtClean="0">
                  <a:solidFill>
                    <a:srgbClr val="FF0000"/>
                  </a:solidFill>
                </a:rPr>
                <a:t>第二次谷底</a:t>
              </a:r>
              <a:endParaRPr lang="en-US" sz="1200" dirty="0">
                <a:solidFill>
                  <a:srgbClr val="FF0000"/>
                </a:solidFill>
              </a:endParaRPr>
            </a:p>
          </p:txBody>
        </p:sp>
        <p:sp>
          <p:nvSpPr>
            <p:cNvPr id="26" name="TextBox 23"/>
            <p:cNvSpPr txBox="1"/>
            <p:nvPr/>
          </p:nvSpPr>
          <p:spPr>
            <a:xfrm>
              <a:off x="9076704" y="3706431"/>
              <a:ext cx="560413"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rgbClr val="1E3AF8"/>
                  </a:solidFill>
                </a:rPr>
                <a:t>行为主义提出</a:t>
              </a:r>
              <a:endParaRPr lang="en-US" sz="1200" dirty="0">
                <a:solidFill>
                  <a:srgbClr val="1E3AF8"/>
                </a:solidFill>
              </a:endParaRPr>
            </a:p>
          </p:txBody>
        </p:sp>
        <p:sp>
          <p:nvSpPr>
            <p:cNvPr id="27" name="Freeform 24"/>
            <p:cNvSpPr/>
            <p:nvPr/>
          </p:nvSpPr>
          <p:spPr bwMode="auto">
            <a:xfrm rot="21362154">
              <a:off x="657219" y="2510671"/>
              <a:ext cx="11019064" cy="2347214"/>
            </a:xfrm>
            <a:custGeom>
              <a:avLst/>
              <a:gdLst>
                <a:gd name="connsiteX0" fmla="*/ 0 w 10401300"/>
                <a:gd name="connsiteY0" fmla="*/ 1800225 h 2157555"/>
                <a:gd name="connsiteX1" fmla="*/ 1643062 w 10401300"/>
                <a:gd name="connsiteY1" fmla="*/ 671512 h 2157555"/>
                <a:gd name="connsiteX2" fmla="*/ 3400425 w 10401300"/>
                <a:gd name="connsiteY2" fmla="*/ 2157412 h 2157555"/>
                <a:gd name="connsiteX3" fmla="*/ 5686425 w 10401300"/>
                <a:gd name="connsiteY3" fmla="*/ 571500 h 2157555"/>
                <a:gd name="connsiteX4" fmla="*/ 7700962 w 10401300"/>
                <a:gd name="connsiteY4" fmla="*/ 2114550 h 2157555"/>
                <a:gd name="connsiteX5" fmla="*/ 10401300 w 10401300"/>
                <a:gd name="connsiteY5" fmla="*/ 0 h 2157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01300" h="2157555">
                  <a:moveTo>
                    <a:pt x="0" y="1800225"/>
                  </a:moveTo>
                  <a:cubicBezTo>
                    <a:pt x="538162" y="1206103"/>
                    <a:pt x="1076324" y="611981"/>
                    <a:pt x="1643062" y="671512"/>
                  </a:cubicBezTo>
                  <a:cubicBezTo>
                    <a:pt x="2209800" y="731043"/>
                    <a:pt x="2726531" y="2174081"/>
                    <a:pt x="3400425" y="2157412"/>
                  </a:cubicBezTo>
                  <a:cubicBezTo>
                    <a:pt x="4074319" y="2140743"/>
                    <a:pt x="4969669" y="578644"/>
                    <a:pt x="5686425" y="571500"/>
                  </a:cubicBezTo>
                  <a:cubicBezTo>
                    <a:pt x="6403181" y="564356"/>
                    <a:pt x="6915149" y="2209800"/>
                    <a:pt x="7700962" y="2114550"/>
                  </a:cubicBezTo>
                  <a:cubicBezTo>
                    <a:pt x="8486775" y="2019300"/>
                    <a:pt x="9913144" y="419100"/>
                    <a:pt x="10401300" y="0"/>
                  </a:cubicBezTo>
                </a:path>
              </a:pathLst>
            </a:custGeom>
            <a:ln>
              <a:solidFill>
                <a:srgbClr val="C00000"/>
              </a:solidFill>
              <a:headEnd type="none" w="med" len="med"/>
              <a:tailEnd type="none" w="med" len="med"/>
            </a:ln>
          </p:spPr>
          <p:style>
            <a:lnRef idx="2">
              <a:schemeClr val="dk1"/>
            </a:lnRef>
            <a:fillRef idx="0">
              <a:schemeClr val="dk1"/>
            </a:fillRef>
            <a:effectRef idx="1">
              <a:schemeClr val="dk1"/>
            </a:effectRef>
            <a:fontRef idx="minor">
              <a:schemeClr val="tx1"/>
            </a:fontRef>
          </p:style>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US" sz="1200" b="0" i="0" u="none" strike="noStrike" cap="none" normalizeH="0" baseline="0">
                <a:ln>
                  <a:noFill/>
                </a:ln>
                <a:solidFill>
                  <a:srgbClr val="1E3AF8"/>
                </a:solidFill>
                <a:effectLst/>
                <a:latin typeface="Arial" pitchFamily="-106" charset="0"/>
              </a:endParaRPr>
            </a:p>
          </p:txBody>
        </p:sp>
        <p:sp>
          <p:nvSpPr>
            <p:cNvPr id="28" name="TextBox 25"/>
            <p:cNvSpPr txBox="1"/>
            <p:nvPr/>
          </p:nvSpPr>
          <p:spPr>
            <a:xfrm>
              <a:off x="2751613" y="3978469"/>
              <a:ext cx="622704"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rgbClr val="1E3AF8"/>
                  </a:solidFill>
                </a:rPr>
                <a:t>非线性多层</a:t>
              </a:r>
              <a:r>
                <a:rPr lang="zh-CN" altLang="en-US" sz="1200" smtClean="0">
                  <a:solidFill>
                    <a:srgbClr val="1E3AF8"/>
                  </a:solidFill>
                </a:rPr>
                <a:t>自适应网络</a:t>
              </a:r>
              <a:endParaRPr lang="en-US" sz="1200" dirty="0">
                <a:solidFill>
                  <a:srgbClr val="1E3AF8"/>
                </a:solidFill>
              </a:endParaRPr>
            </a:p>
          </p:txBody>
        </p:sp>
        <p:sp>
          <p:nvSpPr>
            <p:cNvPr id="29" name="TextBox 26"/>
            <p:cNvSpPr txBox="1"/>
            <p:nvPr/>
          </p:nvSpPr>
          <p:spPr>
            <a:xfrm>
              <a:off x="6867561" y="3428907"/>
              <a:ext cx="63695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rgbClr val="1E3AF8"/>
                  </a:solidFill>
                </a:rPr>
                <a:t>循环神经网络出现</a:t>
              </a:r>
              <a:endParaRPr lang="en-US" sz="1200" dirty="0">
                <a:solidFill>
                  <a:srgbClr val="1E3AF8"/>
                </a:solidFill>
              </a:endParaRPr>
            </a:p>
          </p:txBody>
        </p:sp>
        <p:sp>
          <p:nvSpPr>
            <p:cNvPr id="30" name="TextBox 27"/>
            <p:cNvSpPr txBox="1"/>
            <p:nvPr/>
          </p:nvSpPr>
          <p:spPr>
            <a:xfrm>
              <a:off x="9557403" y="3096931"/>
              <a:ext cx="837094"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smtClean="0">
                  <a:solidFill>
                    <a:srgbClr val="1E3AF8"/>
                  </a:solidFill>
                </a:rPr>
                <a:t>IBM</a:t>
              </a:r>
              <a:r>
                <a:rPr lang="zh-CN" altLang="en-US" sz="1200" dirty="0" smtClean="0">
                  <a:solidFill>
                    <a:srgbClr val="1E3AF8"/>
                  </a:solidFill>
                </a:rPr>
                <a:t>深蓝战胜人类象棋冠军</a:t>
              </a:r>
              <a:endParaRPr lang="en-US" sz="1200" dirty="0">
                <a:solidFill>
                  <a:srgbClr val="1E3AF8"/>
                </a:solidFill>
              </a:endParaRPr>
            </a:p>
          </p:txBody>
        </p:sp>
        <p:sp>
          <p:nvSpPr>
            <p:cNvPr id="31" name="TextBox 28"/>
            <p:cNvSpPr txBox="1"/>
            <p:nvPr/>
          </p:nvSpPr>
          <p:spPr>
            <a:xfrm>
              <a:off x="10256034" y="3547278"/>
              <a:ext cx="869283"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rgbClr val="1E3AF8"/>
                  </a:solidFill>
                </a:rPr>
                <a:t>深度卷积神经网络提出人工智能</a:t>
              </a:r>
              <a:r>
                <a:rPr lang="zh-CN" altLang="en-US" sz="1200" dirty="0" smtClean="0">
                  <a:solidFill>
                    <a:srgbClr val="FF0000"/>
                  </a:solidFill>
                </a:rPr>
                <a:t>加速发展</a:t>
              </a:r>
              <a:endParaRPr lang="en-US" sz="1200" dirty="0">
                <a:solidFill>
                  <a:srgbClr val="FF0000"/>
                </a:solidFill>
              </a:endParaRPr>
            </a:p>
          </p:txBody>
        </p:sp>
        <p:sp>
          <p:nvSpPr>
            <p:cNvPr id="32" name="TextBox 29"/>
            <p:cNvSpPr txBox="1"/>
            <p:nvPr/>
          </p:nvSpPr>
          <p:spPr>
            <a:xfrm>
              <a:off x="10765018" y="2952467"/>
              <a:ext cx="739232"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rgbClr val="1E3AF8"/>
                  </a:solidFill>
                </a:rPr>
                <a:t>人脸识别率超过</a:t>
              </a:r>
              <a:r>
                <a:rPr lang="en-US" altLang="zh-CN" sz="1200" dirty="0" smtClean="0">
                  <a:solidFill>
                    <a:srgbClr val="1E3AF8"/>
                  </a:solidFill>
                </a:rPr>
                <a:t>99%</a:t>
              </a:r>
              <a:endParaRPr lang="en-US" sz="1200" dirty="0">
                <a:solidFill>
                  <a:srgbClr val="1E3AF8"/>
                </a:solidFill>
              </a:endParaRPr>
            </a:p>
          </p:txBody>
        </p:sp>
        <p:sp>
          <p:nvSpPr>
            <p:cNvPr id="33" name="TextBox 30"/>
            <p:cNvSpPr txBox="1"/>
            <p:nvPr/>
          </p:nvSpPr>
          <p:spPr>
            <a:xfrm>
              <a:off x="10626172" y="2026429"/>
              <a:ext cx="895479"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rgbClr val="1E3AF8"/>
                  </a:solidFill>
                </a:rPr>
                <a:t>欧盟</a:t>
              </a:r>
              <a:r>
                <a:rPr lang="zh-CN" altLang="en-US" sz="1200" smtClean="0">
                  <a:solidFill>
                    <a:srgbClr val="1E3AF8"/>
                  </a:solidFill>
                </a:rPr>
                <a:t>、美国脑工程计划</a:t>
              </a:r>
              <a:endParaRPr lang="en-US" sz="1200" dirty="0">
                <a:solidFill>
                  <a:srgbClr val="1E3AF8"/>
                </a:solidFill>
              </a:endParaRPr>
            </a:p>
          </p:txBody>
        </p:sp>
        <p:sp>
          <p:nvSpPr>
            <p:cNvPr id="34" name="TextBox 31"/>
            <p:cNvSpPr txBox="1"/>
            <p:nvPr/>
          </p:nvSpPr>
          <p:spPr>
            <a:xfrm>
              <a:off x="11326686" y="2428322"/>
              <a:ext cx="83638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err="1" smtClean="0">
                  <a:solidFill>
                    <a:srgbClr val="1E3AF8"/>
                  </a:solidFill>
                </a:rPr>
                <a:t>AlphaGo</a:t>
              </a:r>
              <a:r>
                <a:rPr lang="zh-CN" altLang="en-US" sz="1200" dirty="0" smtClean="0">
                  <a:solidFill>
                    <a:srgbClr val="1E3AF8"/>
                  </a:solidFill>
                </a:rPr>
                <a:t>挑战人类围棋冠军</a:t>
              </a:r>
              <a:endParaRPr lang="en-US" sz="1200" dirty="0">
                <a:solidFill>
                  <a:srgbClr val="1E3AF8"/>
                </a:solidFill>
              </a:endParaRPr>
            </a:p>
          </p:txBody>
        </p:sp>
        <p:sp>
          <p:nvSpPr>
            <p:cNvPr id="35" name="TextBox 32"/>
            <p:cNvSpPr txBox="1"/>
            <p:nvPr/>
          </p:nvSpPr>
          <p:spPr>
            <a:xfrm>
              <a:off x="1106659" y="1271584"/>
              <a:ext cx="1620957"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t>计算能力</a:t>
              </a:r>
              <a:endParaRPr lang="en-US" sz="2800" dirty="0"/>
            </a:p>
          </p:txBody>
        </p:sp>
        <p:sp>
          <p:nvSpPr>
            <p:cNvPr id="36" name="TextBox 33"/>
            <p:cNvSpPr txBox="1"/>
            <p:nvPr/>
          </p:nvSpPr>
          <p:spPr>
            <a:xfrm>
              <a:off x="6960165" y="1261125"/>
              <a:ext cx="1620957"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smtClean="0"/>
                <a:t>数据需求</a:t>
              </a:r>
              <a:endParaRPr lang="en-US" sz="2800" dirty="0"/>
            </a:p>
          </p:txBody>
        </p:sp>
        <p:sp>
          <p:nvSpPr>
            <p:cNvPr id="37" name="TextBox 34"/>
            <p:cNvSpPr txBox="1"/>
            <p:nvPr/>
          </p:nvSpPr>
          <p:spPr>
            <a:xfrm>
              <a:off x="9514654" y="1052220"/>
              <a:ext cx="2339102"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t>下一个问题呢</a:t>
              </a:r>
              <a:endParaRPr lang="en-US" sz="2800" dirty="0"/>
            </a:p>
          </p:txBody>
        </p:sp>
        <p:sp>
          <p:nvSpPr>
            <p:cNvPr id="38" name="TextBox 35"/>
            <p:cNvSpPr txBox="1"/>
            <p:nvPr/>
          </p:nvSpPr>
          <p:spPr>
            <a:xfrm>
              <a:off x="1719284" y="5540161"/>
              <a:ext cx="1107996"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smtClean="0">
                  <a:solidFill>
                    <a:srgbClr val="1E3AF8"/>
                  </a:solidFill>
                </a:rPr>
                <a:t>启蒙阶段</a:t>
              </a:r>
              <a:endParaRPr lang="en-US" dirty="0">
                <a:solidFill>
                  <a:srgbClr val="1E3AF8"/>
                </a:solidFill>
              </a:endParaRPr>
            </a:p>
          </p:txBody>
        </p:sp>
        <p:sp>
          <p:nvSpPr>
            <p:cNvPr id="39" name="TextBox 36"/>
            <p:cNvSpPr txBox="1"/>
            <p:nvPr/>
          </p:nvSpPr>
          <p:spPr>
            <a:xfrm>
              <a:off x="3821029" y="5572977"/>
              <a:ext cx="1107996"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smtClean="0">
                  <a:solidFill>
                    <a:srgbClr val="5D8616"/>
                  </a:solidFill>
                </a:rPr>
                <a:t>低潮时期</a:t>
              </a:r>
              <a:endParaRPr lang="en-US" dirty="0">
                <a:solidFill>
                  <a:srgbClr val="5D8616"/>
                </a:solidFill>
              </a:endParaRPr>
            </a:p>
          </p:txBody>
        </p:sp>
        <p:sp>
          <p:nvSpPr>
            <p:cNvPr id="40" name="TextBox 37"/>
            <p:cNvSpPr txBox="1"/>
            <p:nvPr/>
          </p:nvSpPr>
          <p:spPr>
            <a:xfrm>
              <a:off x="5543544" y="5587175"/>
              <a:ext cx="1107996"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smtClean="0">
                  <a:solidFill>
                    <a:srgbClr val="1E3AF8"/>
                  </a:solidFill>
                </a:rPr>
                <a:t>复兴阶段</a:t>
              </a:r>
              <a:endParaRPr lang="en-US" dirty="0">
                <a:solidFill>
                  <a:srgbClr val="1E3AF8"/>
                </a:solidFill>
              </a:endParaRPr>
            </a:p>
          </p:txBody>
        </p:sp>
        <p:sp>
          <p:nvSpPr>
            <p:cNvPr id="41" name="TextBox 38"/>
            <p:cNvSpPr txBox="1"/>
            <p:nvPr/>
          </p:nvSpPr>
          <p:spPr>
            <a:xfrm>
              <a:off x="7389732" y="5534472"/>
              <a:ext cx="1107996"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smtClean="0">
                  <a:solidFill>
                    <a:srgbClr val="5D8616"/>
                  </a:solidFill>
                </a:rPr>
                <a:t>遇冷时期</a:t>
              </a:r>
              <a:endParaRPr lang="en-US" dirty="0">
                <a:solidFill>
                  <a:srgbClr val="5D8616"/>
                </a:solidFill>
              </a:endParaRPr>
            </a:p>
          </p:txBody>
        </p:sp>
        <p:sp>
          <p:nvSpPr>
            <p:cNvPr id="42" name="TextBox 39"/>
            <p:cNvSpPr txBox="1"/>
            <p:nvPr/>
          </p:nvSpPr>
          <p:spPr>
            <a:xfrm>
              <a:off x="9200542" y="5461438"/>
              <a:ext cx="1107996"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smtClean="0">
                  <a:solidFill>
                    <a:srgbClr val="1E3AF8"/>
                  </a:solidFill>
                </a:rPr>
                <a:t>快速发展</a:t>
              </a:r>
              <a:endParaRPr lang="en-US" dirty="0">
                <a:solidFill>
                  <a:srgbClr val="1E3AF8"/>
                </a:solidFill>
              </a:endParaRPr>
            </a:p>
          </p:txBody>
        </p:sp>
        <p:sp>
          <p:nvSpPr>
            <p:cNvPr id="43" name="TextBox 40"/>
            <p:cNvSpPr txBox="1"/>
            <p:nvPr/>
          </p:nvSpPr>
          <p:spPr>
            <a:xfrm>
              <a:off x="1035580" y="5903804"/>
              <a:ext cx="697627"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smtClean="0">
                  <a:solidFill>
                    <a:srgbClr val="C00000"/>
                  </a:solidFill>
                </a:rPr>
                <a:t>1955</a:t>
              </a:r>
              <a:endParaRPr lang="en-US" dirty="0">
                <a:solidFill>
                  <a:srgbClr val="C00000"/>
                </a:solidFill>
              </a:endParaRPr>
            </a:p>
          </p:txBody>
        </p:sp>
        <p:sp>
          <p:nvSpPr>
            <p:cNvPr id="44" name="TextBox 41"/>
            <p:cNvSpPr txBox="1"/>
            <p:nvPr/>
          </p:nvSpPr>
          <p:spPr>
            <a:xfrm>
              <a:off x="10503026" y="5903804"/>
              <a:ext cx="697627"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smtClean="0">
                  <a:solidFill>
                    <a:srgbClr val="C00000"/>
                  </a:solidFill>
                </a:rPr>
                <a:t>2016</a:t>
              </a:r>
              <a:endParaRPr lang="en-US" dirty="0">
                <a:solidFill>
                  <a:srgbClr val="C00000"/>
                </a:solidFill>
              </a:endParaRPr>
            </a:p>
          </p:txBody>
        </p:sp>
        <p:sp>
          <p:nvSpPr>
            <p:cNvPr id="45" name="TextBox 42"/>
            <p:cNvSpPr txBox="1"/>
            <p:nvPr/>
          </p:nvSpPr>
          <p:spPr>
            <a:xfrm>
              <a:off x="9356910" y="5942309"/>
              <a:ext cx="697627"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smtClean="0">
                  <a:solidFill>
                    <a:srgbClr val="C00000"/>
                  </a:solidFill>
                </a:rPr>
                <a:t>2005</a:t>
              </a:r>
              <a:endParaRPr lang="en-US" dirty="0">
                <a:solidFill>
                  <a:srgbClr val="C00000"/>
                </a:solidFill>
              </a:endParaRPr>
            </a:p>
          </p:txBody>
        </p:sp>
        <p:sp>
          <p:nvSpPr>
            <p:cNvPr id="46" name="TextBox 43"/>
            <p:cNvSpPr txBox="1"/>
            <p:nvPr/>
          </p:nvSpPr>
          <p:spPr>
            <a:xfrm>
              <a:off x="7861980" y="5968112"/>
              <a:ext cx="697627"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smtClean="0">
                  <a:solidFill>
                    <a:srgbClr val="C00000"/>
                  </a:solidFill>
                </a:rPr>
                <a:t>1991</a:t>
              </a:r>
              <a:endParaRPr lang="en-US" dirty="0">
                <a:solidFill>
                  <a:srgbClr val="C00000"/>
                </a:solidFill>
              </a:endParaRPr>
            </a:p>
          </p:txBody>
        </p:sp>
        <p:sp>
          <p:nvSpPr>
            <p:cNvPr id="47" name="TextBox 44"/>
            <p:cNvSpPr txBox="1"/>
            <p:nvPr/>
          </p:nvSpPr>
          <p:spPr>
            <a:xfrm>
              <a:off x="6444599" y="5973408"/>
              <a:ext cx="697627"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smtClean="0">
                  <a:solidFill>
                    <a:srgbClr val="C00000"/>
                  </a:solidFill>
                </a:rPr>
                <a:t>1986</a:t>
              </a:r>
              <a:endParaRPr lang="en-US" dirty="0">
                <a:solidFill>
                  <a:srgbClr val="C00000"/>
                </a:solidFill>
              </a:endParaRPr>
            </a:p>
          </p:txBody>
        </p:sp>
        <p:sp>
          <p:nvSpPr>
            <p:cNvPr id="48" name="TextBox 45"/>
            <p:cNvSpPr txBox="1"/>
            <p:nvPr/>
          </p:nvSpPr>
          <p:spPr>
            <a:xfrm>
              <a:off x="4070470" y="5968112"/>
              <a:ext cx="697627"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smtClean="0">
                  <a:solidFill>
                    <a:srgbClr val="C00000"/>
                  </a:solidFill>
                </a:rPr>
                <a:t>1970</a:t>
              </a:r>
              <a:endParaRPr lang="en-US" dirty="0">
                <a:solidFill>
                  <a:srgbClr val="C00000"/>
                </a:solidFill>
              </a:endParaRPr>
            </a:p>
          </p:txBody>
        </p:sp>
        <p:sp>
          <p:nvSpPr>
            <p:cNvPr id="49" name="TextBox 46"/>
            <p:cNvSpPr txBox="1"/>
            <p:nvPr/>
          </p:nvSpPr>
          <p:spPr>
            <a:xfrm>
              <a:off x="2134643" y="5903804"/>
              <a:ext cx="697627"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smtClean="0">
                  <a:solidFill>
                    <a:srgbClr val="C00000"/>
                  </a:solidFill>
                </a:rPr>
                <a:t>1958</a:t>
              </a:r>
              <a:endParaRPr lang="en-US" dirty="0">
                <a:solidFill>
                  <a:srgbClr val="C00000"/>
                </a:solidFill>
              </a:endParaRPr>
            </a:p>
          </p:txBody>
        </p:sp>
        <p:pic>
          <p:nvPicPr>
            <p:cNvPr id="50" name="Picture 4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0203" y="1884827"/>
              <a:ext cx="990600" cy="660400"/>
            </a:xfrm>
            <a:prstGeom prst="rect">
              <a:avLst/>
            </a:prstGeom>
          </p:spPr>
        </p:pic>
        <p:pic>
          <p:nvPicPr>
            <p:cNvPr id="51" name="Picture 4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9219" y="1967902"/>
              <a:ext cx="990600" cy="660400"/>
            </a:xfrm>
            <a:prstGeom prst="rect">
              <a:avLst/>
            </a:prstGeom>
          </p:spPr>
        </p:pic>
      </p:grpSp>
    </p:spTree>
    <p:extLst>
      <p:ext uri="{BB962C8B-B14F-4D97-AF65-F5344CB8AC3E}">
        <p14:creationId xmlns:p14="http://schemas.microsoft.com/office/powerpoint/2010/main" val="23744704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3"/>
          <p:cNvSpPr>
            <a:spLocks noGrp="1"/>
          </p:cNvSpPr>
          <p:nvPr>
            <p:ph type="title"/>
          </p:nvPr>
        </p:nvSpPr>
        <p:spPr>
          <a:xfrm>
            <a:off x="817033" y="228600"/>
            <a:ext cx="10871200" cy="463550"/>
          </a:xfrm>
        </p:spPr>
        <p:txBody>
          <a:bodyPr/>
          <a:lstStyle/>
          <a:p>
            <a:r>
              <a:rPr lang="zh-CN" altLang="en-US" dirty="0" smtClean="0"/>
              <a:t>内容提纲</a:t>
            </a:r>
          </a:p>
        </p:txBody>
      </p:sp>
      <p:sp>
        <p:nvSpPr>
          <p:cNvPr id="15362" name="内容占位符 4"/>
          <p:cNvSpPr>
            <a:spLocks noGrp="1"/>
          </p:cNvSpPr>
          <p:nvPr>
            <p:ph sz="quarter" idx="1"/>
          </p:nvPr>
        </p:nvSpPr>
        <p:spPr>
          <a:xfrm>
            <a:off x="817033" y="1125538"/>
            <a:ext cx="10871200" cy="4970462"/>
          </a:xfrm>
        </p:spPr>
        <p:txBody>
          <a:bodyPr/>
          <a:lstStyle/>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a:t>
            </a:r>
            <a:r>
              <a:rPr lang="zh-CN" altLang="en-US" dirty="0">
                <a:solidFill>
                  <a:schemeClr val="tx1">
                    <a:lumMod val="50000"/>
                    <a:lumOff val="50000"/>
                  </a:schemeClr>
                </a:solidFill>
                <a:latin typeface="宋体" panose="02010600030101010101" pitchFamily="2" charset="-122"/>
                <a:ea typeface="宋体" panose="02010600030101010101" pitchFamily="2" charset="-122"/>
              </a:rPr>
              <a:t>智能</a:t>
            </a:r>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基本概念与发展历史</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人工智能与大数据</a:t>
            </a:r>
            <a:endParaRPr lang="en-US" altLang="zh-CN" dirty="0" smtClean="0">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人工智能在气象领域的应用案例</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人工智能在环保领域的应用案例</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人工智能在网络安全领域的应用案例</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人工智能面临的机遇与挑战</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总结与展望</a:t>
            </a:r>
            <a:endParaRPr lang="en-US" altLang="zh-CN"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6" name="灯片编号占位符 5"/>
          <p:cNvSpPr>
            <a:spLocks noGrp="1"/>
          </p:cNvSpPr>
          <p:nvPr>
            <p:ph type="sldNum" sz="quarter" idx="12"/>
          </p:nvPr>
        </p:nvSpPr>
        <p:spPr/>
        <p:txBody>
          <a:bodyPr>
            <a:normAutofit fontScale="47500" lnSpcReduction="20000"/>
          </a:bodyPr>
          <a:lstStyle/>
          <a:p>
            <a:pPr>
              <a:defRPr/>
            </a:pPr>
            <a:fld id="{6A6074C9-0496-43EF-8F14-023744C63E7B}" type="slidenum">
              <a:rPr lang="en-US"/>
              <a:pPr>
                <a:defRPr/>
              </a:pPr>
              <a:t>19</a:t>
            </a:fld>
            <a:endParaRPr lang="en-US" dirty="0"/>
          </a:p>
        </p:txBody>
      </p:sp>
    </p:spTree>
    <p:extLst>
      <p:ext uri="{BB962C8B-B14F-4D97-AF65-F5344CB8AC3E}">
        <p14:creationId xmlns:p14="http://schemas.microsoft.com/office/powerpoint/2010/main" val="22471168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大数据</a:t>
            </a:r>
            <a:r>
              <a:rPr lang="zh-CN" altLang="en-US" dirty="0" smtClean="0"/>
              <a:t>是什么？</a:t>
            </a:r>
            <a:endParaRPr lang="zh-CN" altLang="en-US" dirty="0"/>
          </a:p>
        </p:txBody>
      </p:sp>
      <p:sp>
        <p:nvSpPr>
          <p:cNvPr id="3" name="内容占位符 2"/>
          <p:cNvSpPr>
            <a:spLocks noGrp="1"/>
          </p:cNvSpPr>
          <p:nvPr>
            <p:ph idx="1"/>
          </p:nvPr>
        </p:nvSpPr>
        <p:spPr>
          <a:xfrm>
            <a:off x="242888" y="1021830"/>
            <a:ext cx="11425556" cy="2147047"/>
          </a:xfrm>
        </p:spPr>
        <p:txBody>
          <a:bodyPr/>
          <a:lstStyle/>
          <a:p>
            <a:r>
              <a:rPr lang="zh-CN" altLang="en-US" sz="2000" dirty="0" smtClean="0">
                <a:latin typeface="宋体" panose="02010600030101010101" pitchFamily="2" charset="-122"/>
                <a:ea typeface="宋体" panose="02010600030101010101" pitchFamily="2" charset="-122"/>
              </a:rPr>
              <a:t>大数据（</a:t>
            </a:r>
            <a:r>
              <a:rPr lang="en-US" altLang="zh-CN" sz="2000" dirty="0">
                <a:latin typeface="宋体" panose="02010600030101010101" pitchFamily="2" charset="-122"/>
                <a:ea typeface="宋体" panose="02010600030101010101" pitchFamily="2" charset="-122"/>
              </a:rPr>
              <a:t> Big Data </a:t>
            </a:r>
            <a:r>
              <a:rPr lang="zh-CN" altLang="en-US" sz="2000" dirty="0" smtClean="0">
                <a:latin typeface="宋体" panose="02010600030101010101" pitchFamily="2" charset="-122"/>
                <a:ea typeface="宋体" panose="02010600030101010101" pitchFamily="2" charset="-122"/>
              </a:rPr>
              <a:t>）</a:t>
            </a:r>
            <a:r>
              <a:rPr lang="en-US" altLang="zh-CN" sz="2000" dirty="0">
                <a:latin typeface="宋体" panose="02010600030101010101" pitchFamily="2" charset="-122"/>
                <a:ea typeface="宋体" panose="02010600030101010101" pitchFamily="2" charset="-122"/>
              </a:rPr>
              <a:t>:</a:t>
            </a:r>
            <a:r>
              <a:rPr lang="zh-CN" altLang="en-US" sz="2000" dirty="0" smtClean="0">
                <a:latin typeface="宋体" panose="02010600030101010101" pitchFamily="2" charset="-122"/>
                <a:ea typeface="宋体" panose="02010600030101010101" pitchFamily="2" charset="-122"/>
              </a:rPr>
              <a:t>是指</a:t>
            </a:r>
            <a:r>
              <a:rPr lang="zh-CN" altLang="en-US" sz="2000" b="1" u="sng" dirty="0" smtClean="0">
                <a:latin typeface="宋体" panose="02010600030101010101" pitchFamily="2" charset="-122"/>
                <a:ea typeface="宋体" panose="02010600030101010101" pitchFamily="2" charset="-122"/>
              </a:rPr>
              <a:t>大小</a:t>
            </a:r>
            <a:r>
              <a:rPr lang="zh-CN" altLang="en-US" sz="2000" dirty="0" smtClean="0">
                <a:latin typeface="宋体" panose="02010600030101010101" pitchFamily="2" charset="-122"/>
                <a:ea typeface="宋体" panose="02010600030101010101" pitchFamily="2" charset="-122"/>
              </a:rPr>
              <a:t>超出了常用软件工具在</a:t>
            </a:r>
            <a:r>
              <a:rPr lang="zh-CN" altLang="en-US" sz="2000" b="1" u="sng" dirty="0" smtClean="0">
                <a:latin typeface="宋体" panose="02010600030101010101" pitchFamily="2" charset="-122"/>
                <a:ea typeface="宋体" panose="02010600030101010101" pitchFamily="2" charset="-122"/>
              </a:rPr>
              <a:t>运行时间内</a:t>
            </a:r>
            <a:r>
              <a:rPr lang="zh-CN" altLang="en-US" sz="2000" dirty="0" smtClean="0">
                <a:latin typeface="宋体" panose="02010600030101010101" pitchFamily="2" charset="-122"/>
                <a:ea typeface="宋体" panose="02010600030101010101" pitchFamily="2" charset="-122"/>
              </a:rPr>
              <a:t>可以承受的收集、管理和处理数据能力的数据集。</a:t>
            </a:r>
            <a:endParaRPr lang="en-US" altLang="zh-CN" sz="2000" dirty="0" smtClean="0">
              <a:latin typeface="宋体" panose="02010600030101010101" pitchFamily="2" charset="-122"/>
              <a:ea typeface="宋体" panose="02010600030101010101" pitchFamily="2" charset="-122"/>
            </a:endParaRPr>
          </a:p>
          <a:p>
            <a:r>
              <a:rPr lang="zh-CN" altLang="en-US" sz="2000" dirty="0">
                <a:latin typeface="宋体" panose="02010600030101010101" pitchFamily="2" charset="-122"/>
                <a:ea typeface="宋体" panose="02010600030101010101" pitchFamily="2" charset="-122"/>
              </a:rPr>
              <a:t>大</a:t>
            </a:r>
            <a:r>
              <a:rPr lang="zh-CN" altLang="en-US" sz="2000" dirty="0" smtClean="0">
                <a:latin typeface="宋体" panose="02010600030101010101" pitchFamily="2" charset="-122"/>
                <a:ea typeface="宋体" panose="02010600030101010101" pitchFamily="2" charset="-122"/>
              </a:rPr>
              <a:t>数据是目前存储模式与能力、计算模式与能力不能满足存储与处理现有数据集规模产生的</a:t>
            </a:r>
            <a:r>
              <a:rPr lang="zh-CN" altLang="en-US" sz="2000" b="1" u="sng" dirty="0" smtClean="0">
                <a:latin typeface="宋体" panose="02010600030101010101" pitchFamily="2" charset="-122"/>
                <a:ea typeface="宋体" panose="02010600030101010101" pitchFamily="2" charset="-122"/>
              </a:rPr>
              <a:t>相对概念</a:t>
            </a:r>
            <a:r>
              <a:rPr lang="zh-CN" altLang="en-US" sz="2000" dirty="0" smtClean="0">
                <a:latin typeface="宋体" panose="02010600030101010101" pitchFamily="2" charset="-122"/>
                <a:ea typeface="宋体" panose="02010600030101010101" pitchFamily="2" charset="-122"/>
              </a:rPr>
              <a:t>。</a:t>
            </a:r>
            <a:endParaRPr lang="zh-CN" altLang="en-US" sz="2000" dirty="0">
              <a:latin typeface="宋体" panose="02010600030101010101" pitchFamily="2" charset="-122"/>
              <a:ea typeface="宋体" panose="02010600030101010101" pitchFamily="2" charset="-122"/>
            </a:endParaRPr>
          </a:p>
        </p:txBody>
      </p:sp>
      <p:sp>
        <p:nvSpPr>
          <p:cNvPr id="4" name="灯片编号占位符 3"/>
          <p:cNvSpPr>
            <a:spLocks noGrp="1"/>
          </p:cNvSpPr>
          <p:nvPr>
            <p:ph type="sldNum" sz="quarter" idx="12"/>
          </p:nvPr>
        </p:nvSpPr>
        <p:spPr>
          <a:xfrm>
            <a:off x="279627" y="5982691"/>
            <a:ext cx="490537" cy="184150"/>
          </a:xfrm>
        </p:spPr>
        <p:txBody>
          <a:bodyPr/>
          <a:lstStyle/>
          <a:p>
            <a:fld id="{2DE61EF2-E837-B24C-97CB-58901F405DAD}" type="slidenum">
              <a:rPr kumimoji="1" lang="zh-CN" altLang="en-US" smtClean="0"/>
              <a:pPr/>
              <a:t>20</a:t>
            </a:fld>
            <a:endParaRPr kumimoji="1" lang="zh-CN" altLang="en-US"/>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895" y="2728266"/>
            <a:ext cx="5731534" cy="3185369"/>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7453" y="2693857"/>
            <a:ext cx="5240991" cy="3219778"/>
          </a:xfrm>
          <a:prstGeom prst="rect">
            <a:avLst/>
          </a:prstGeom>
        </p:spPr>
      </p:pic>
    </p:spTree>
    <p:extLst>
      <p:ext uri="{BB962C8B-B14F-4D97-AF65-F5344CB8AC3E}">
        <p14:creationId xmlns:p14="http://schemas.microsoft.com/office/powerpoint/2010/main" val="14073519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椭圆形标注 15"/>
          <p:cNvSpPr/>
          <p:nvPr/>
        </p:nvSpPr>
        <p:spPr bwMode="auto">
          <a:xfrm>
            <a:off x="6207987" y="5010279"/>
            <a:ext cx="4658858" cy="1527048"/>
          </a:xfrm>
          <a:prstGeom prst="wedgeEllipseCallout">
            <a:avLst>
              <a:gd name="adj1" fmla="val -62639"/>
              <a:gd name="adj2" fmla="val -35105"/>
            </a:avLst>
          </a:prstGeom>
          <a:solidFill>
            <a:srgbClr val="00B050">
              <a:alpha val="48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r>
              <a:rPr kumimoji="0" lang="zh-CN" altLang="en-US" sz="2200" b="0" i="0" u="none" strike="noStrike" cap="none" normalizeH="0" baseline="0" dirty="0" smtClean="0">
                <a:ln>
                  <a:noFill/>
                </a:ln>
                <a:solidFill>
                  <a:schemeClr val="bg1"/>
                </a:solidFill>
                <a:effectLst/>
                <a:latin typeface="Arial" pitchFamily="-106" charset="0"/>
              </a:rPr>
              <a:t>大数据真正价值不在于大数据本身，而在于数据内容的分析和洞察。</a:t>
            </a:r>
            <a:endParaRPr kumimoji="0" lang="zh-CN" altLang="en-US" sz="2200" b="0" i="0" u="none" strike="noStrike" cap="none" normalizeH="0" baseline="0" dirty="0">
              <a:ln>
                <a:noFill/>
              </a:ln>
              <a:solidFill>
                <a:schemeClr val="bg1"/>
              </a:solidFill>
              <a:effectLst/>
              <a:latin typeface="Arial" pitchFamily="-106" charset="0"/>
            </a:endParaRPr>
          </a:p>
        </p:txBody>
      </p:sp>
      <p:sp>
        <p:nvSpPr>
          <p:cNvPr id="2" name="标题 1"/>
          <p:cNvSpPr>
            <a:spLocks noGrp="1"/>
          </p:cNvSpPr>
          <p:nvPr>
            <p:ph type="title"/>
          </p:nvPr>
        </p:nvSpPr>
        <p:spPr/>
        <p:txBody>
          <a:bodyPr/>
          <a:lstStyle/>
          <a:p>
            <a:r>
              <a:rPr lang="zh-CN" altLang="en-US" dirty="0" smtClean="0"/>
              <a:t>大数据时代的</a:t>
            </a:r>
            <a:r>
              <a:rPr lang="en-US" altLang="zh-CN" dirty="0" smtClean="0"/>
              <a:t>5V</a:t>
            </a:r>
            <a:r>
              <a:rPr lang="zh-CN" altLang="en-US" dirty="0" smtClean="0"/>
              <a:t>特点</a:t>
            </a:r>
            <a:endParaRPr lang="zh-CN" altLang="en-US" dirty="0"/>
          </a:p>
        </p:txBody>
      </p:sp>
      <p:pic>
        <p:nvPicPr>
          <p:cNvPr id="5" name="内容占位符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82442" y="1063281"/>
            <a:ext cx="4234135" cy="5165734"/>
          </a:xfrm>
        </p:spPr>
      </p:pic>
      <p:sp>
        <p:nvSpPr>
          <p:cNvPr id="4" name="灯片编号占位符 3"/>
          <p:cNvSpPr>
            <a:spLocks noGrp="1"/>
          </p:cNvSpPr>
          <p:nvPr>
            <p:ph type="sldNum" sz="quarter" idx="12"/>
          </p:nvPr>
        </p:nvSpPr>
        <p:spPr/>
        <p:txBody>
          <a:bodyPr/>
          <a:lstStyle/>
          <a:p>
            <a:fld id="{2DE61EF2-E837-B24C-97CB-58901F405DAD}" type="slidenum">
              <a:rPr kumimoji="1" lang="zh-CN" altLang="en-US" smtClean="0"/>
              <a:pPr/>
              <a:t>21</a:t>
            </a:fld>
            <a:endParaRPr kumimoji="1" lang="zh-CN" altLang="en-US"/>
          </a:p>
        </p:txBody>
      </p:sp>
      <p:pic>
        <p:nvPicPr>
          <p:cNvPr id="17" name="图片 16"/>
          <p:cNvPicPr>
            <a:picLocks noChangeAspect="1"/>
          </p:cNvPicPr>
          <p:nvPr/>
        </p:nvPicPr>
        <p:blipFill>
          <a:blip r:embed="rId4"/>
          <a:stretch>
            <a:fillRect/>
          </a:stretch>
        </p:blipFill>
        <p:spPr>
          <a:xfrm>
            <a:off x="6553470" y="1063281"/>
            <a:ext cx="4509824" cy="3946998"/>
          </a:xfrm>
          <a:prstGeom prst="rect">
            <a:avLst/>
          </a:prstGeom>
        </p:spPr>
      </p:pic>
    </p:spTree>
    <p:extLst>
      <p:ext uri="{BB962C8B-B14F-4D97-AF65-F5344CB8AC3E}">
        <p14:creationId xmlns:p14="http://schemas.microsoft.com/office/powerpoint/2010/main" val="13002439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大数据时代的要求</a:t>
            </a:r>
            <a:endParaRPr lang="zh-CN" altLang="en-US" dirty="0"/>
          </a:p>
        </p:txBody>
      </p:sp>
      <p:sp>
        <p:nvSpPr>
          <p:cNvPr id="3" name="内容占位符 2"/>
          <p:cNvSpPr>
            <a:spLocks noGrp="1"/>
          </p:cNvSpPr>
          <p:nvPr>
            <p:ph idx="1"/>
          </p:nvPr>
        </p:nvSpPr>
        <p:spPr>
          <a:xfrm>
            <a:off x="242888" y="1035424"/>
            <a:ext cx="6097951" cy="5319343"/>
          </a:xfrm>
        </p:spPr>
        <p:txBody>
          <a:bodyPr/>
          <a:lstStyle/>
          <a:p>
            <a:r>
              <a:rPr lang="zh-CN" altLang="en-US" sz="2000" dirty="0">
                <a:latin typeface="宋体" panose="02010600030101010101" pitchFamily="2" charset="-122"/>
                <a:ea typeface="宋体" panose="02010600030101010101" pitchFamily="2" charset="-122"/>
              </a:rPr>
              <a:t>大数据规模大小是一个不断演化的</a:t>
            </a:r>
            <a:r>
              <a:rPr lang="zh-CN" altLang="en-US" sz="2000" dirty="0" smtClean="0">
                <a:latin typeface="宋体" panose="02010600030101010101" pitchFamily="2" charset="-122"/>
                <a:ea typeface="宋体" panose="02010600030101010101" pitchFamily="2" charset="-122"/>
              </a:rPr>
              <a:t>指标</a:t>
            </a:r>
            <a:endParaRPr lang="en-US" altLang="zh-CN" sz="2000" dirty="0">
              <a:latin typeface="宋体" panose="02010600030101010101" pitchFamily="2" charset="-122"/>
              <a:ea typeface="宋体" panose="02010600030101010101" pitchFamily="2" charset="-122"/>
            </a:endParaRPr>
          </a:p>
          <a:p>
            <a:pPr lvl="1"/>
            <a:r>
              <a:rPr lang="zh-CN" altLang="en-US" sz="2000" dirty="0" smtClean="0">
                <a:latin typeface="宋体" panose="02010600030101010101" pitchFamily="2" charset="-122"/>
                <a:ea typeface="宋体" panose="02010600030101010101" pitchFamily="2" charset="-122"/>
              </a:rPr>
              <a:t>当前</a:t>
            </a:r>
            <a:r>
              <a:rPr lang="zh-CN" altLang="en-US" sz="2000" dirty="0">
                <a:latin typeface="宋体" panose="02010600030101010101" pitchFamily="2" charset="-122"/>
                <a:ea typeface="宋体" panose="02010600030101010101" pitchFamily="2" charset="-122"/>
              </a:rPr>
              <a:t>任务处理的单一的</a:t>
            </a:r>
            <a:r>
              <a:rPr lang="zh-CN" altLang="en-US" sz="2000" dirty="0" smtClean="0">
                <a:latin typeface="宋体" panose="02010600030101010101" pitchFamily="2" charset="-122"/>
                <a:ea typeface="宋体" panose="02010600030101010101" pitchFamily="2" charset="-122"/>
              </a:rPr>
              <a:t>数据集</a:t>
            </a:r>
            <a:endParaRPr lang="en-US" altLang="zh-CN" sz="2000" dirty="0">
              <a:latin typeface="宋体" panose="02010600030101010101" pitchFamily="2" charset="-122"/>
              <a:ea typeface="宋体" panose="02010600030101010101" pitchFamily="2" charset="-122"/>
            </a:endParaRPr>
          </a:p>
          <a:p>
            <a:pPr lvl="1"/>
            <a:r>
              <a:rPr lang="zh-CN" altLang="en-US" sz="2000" dirty="0" smtClean="0">
                <a:latin typeface="宋体" panose="02010600030101010101" pitchFamily="2" charset="-122"/>
                <a:ea typeface="宋体" panose="02010600030101010101" pitchFamily="2" charset="-122"/>
              </a:rPr>
              <a:t>当前数据规模：从数十</a:t>
            </a:r>
            <a:r>
              <a:rPr lang="en-US" altLang="zh-CN" sz="2000" dirty="0" smtClean="0">
                <a:latin typeface="宋体" panose="02010600030101010101" pitchFamily="2" charset="-122"/>
                <a:ea typeface="宋体" panose="02010600030101010101" pitchFamily="2" charset="-122"/>
              </a:rPr>
              <a:t>TB</a:t>
            </a:r>
            <a:r>
              <a:rPr lang="zh-CN" altLang="en-US" sz="2000" dirty="0" smtClean="0">
                <a:latin typeface="宋体" panose="02010600030101010101" pitchFamily="2" charset="-122"/>
                <a:ea typeface="宋体" panose="02010600030101010101" pitchFamily="2" charset="-122"/>
              </a:rPr>
              <a:t>到十几</a:t>
            </a:r>
            <a:r>
              <a:rPr lang="en-US" altLang="zh-CN" sz="2000" dirty="0" smtClean="0">
                <a:latin typeface="宋体" panose="02010600030101010101" pitchFamily="2" charset="-122"/>
                <a:ea typeface="宋体" panose="02010600030101010101" pitchFamily="2" charset="-122"/>
              </a:rPr>
              <a:t>PB</a:t>
            </a:r>
            <a:r>
              <a:rPr lang="zh-CN" altLang="en-US" sz="2000" dirty="0" smtClean="0">
                <a:latin typeface="宋体" panose="02010600030101010101" pitchFamily="2" charset="-122"/>
                <a:ea typeface="宋体" panose="02010600030101010101" pitchFamily="2" charset="-122"/>
              </a:rPr>
              <a:t>级</a:t>
            </a:r>
            <a:endParaRPr lang="en-US" altLang="zh-CN" sz="2000" dirty="0">
              <a:latin typeface="宋体" panose="02010600030101010101" pitchFamily="2" charset="-122"/>
              <a:ea typeface="宋体" panose="02010600030101010101" pitchFamily="2" charset="-122"/>
            </a:endParaRPr>
          </a:p>
          <a:p>
            <a:pPr lvl="1"/>
            <a:endParaRPr lang="en-US" altLang="zh-CN" sz="2000" dirty="0" smtClean="0">
              <a:latin typeface="宋体" panose="02010600030101010101" pitchFamily="2" charset="-122"/>
              <a:ea typeface="宋体" panose="02010600030101010101" pitchFamily="2" charset="-122"/>
            </a:endParaRPr>
          </a:p>
          <a:p>
            <a:pPr lvl="1"/>
            <a:endParaRPr lang="en-US" altLang="zh-CN" sz="2000" dirty="0" smtClean="0">
              <a:latin typeface="宋体" panose="02010600030101010101" pitchFamily="2" charset="-122"/>
              <a:ea typeface="宋体" panose="02010600030101010101" pitchFamily="2" charset="-122"/>
            </a:endParaRPr>
          </a:p>
          <a:p>
            <a:pPr lvl="1"/>
            <a:endParaRPr lang="en-US" altLang="zh-CN" sz="2000" dirty="0" smtClean="0">
              <a:latin typeface="宋体" panose="02010600030101010101" pitchFamily="2" charset="-122"/>
              <a:ea typeface="宋体" panose="02010600030101010101" pitchFamily="2" charset="-122"/>
            </a:endParaRPr>
          </a:p>
          <a:p>
            <a:r>
              <a:rPr lang="zh-CN" altLang="en-US" sz="2000" dirty="0" smtClean="0">
                <a:latin typeface="宋体" panose="02010600030101010101" pitchFamily="2" charset="-122"/>
                <a:ea typeface="宋体" panose="02010600030101010101" pitchFamily="2" charset="-122"/>
              </a:rPr>
              <a:t>处理</a:t>
            </a:r>
            <a:r>
              <a:rPr lang="zh-CN" altLang="en-US" sz="2000" dirty="0">
                <a:latin typeface="宋体" panose="02010600030101010101" pitchFamily="2" charset="-122"/>
                <a:ea typeface="宋体" panose="02010600030101010101" pitchFamily="2" charset="-122"/>
              </a:rPr>
              <a:t>大数据的可等待的合理时间依赖应用</a:t>
            </a:r>
            <a:r>
              <a:rPr lang="zh-CN" altLang="en-US" sz="2000" dirty="0" smtClean="0">
                <a:latin typeface="宋体" panose="02010600030101010101" pitchFamily="2" charset="-122"/>
                <a:ea typeface="宋体" panose="02010600030101010101" pitchFamily="2" charset="-122"/>
              </a:rPr>
              <a:t>场景</a:t>
            </a:r>
            <a:endParaRPr lang="en-US" altLang="zh-CN" sz="2000" dirty="0">
              <a:latin typeface="宋体" panose="02010600030101010101" pitchFamily="2" charset="-122"/>
              <a:ea typeface="宋体" panose="02010600030101010101" pitchFamily="2" charset="-122"/>
            </a:endParaRPr>
          </a:p>
          <a:p>
            <a:pPr lvl="1"/>
            <a:r>
              <a:rPr lang="zh-CN" altLang="en-US" sz="2000" dirty="0" smtClean="0">
                <a:latin typeface="宋体" panose="02010600030101010101" pitchFamily="2" charset="-122"/>
                <a:ea typeface="宋体" panose="02010600030101010101" pitchFamily="2" charset="-122"/>
              </a:rPr>
              <a:t>地震</a:t>
            </a:r>
            <a:r>
              <a:rPr lang="zh-CN" altLang="en-US" sz="2000" dirty="0">
                <a:latin typeface="宋体" panose="02010600030101010101" pitchFamily="2" charset="-122"/>
                <a:ea typeface="宋体" panose="02010600030101010101" pitchFamily="2" charset="-122"/>
              </a:rPr>
              <a:t>数据预测要求在几分钟内才</a:t>
            </a:r>
            <a:r>
              <a:rPr lang="zh-CN" altLang="en-US" sz="2000" dirty="0" smtClean="0">
                <a:latin typeface="宋体" panose="02010600030101010101" pitchFamily="2" charset="-122"/>
                <a:ea typeface="宋体" panose="02010600030101010101" pitchFamily="2" charset="-122"/>
              </a:rPr>
              <a:t>有效</a:t>
            </a:r>
            <a:endParaRPr lang="en-US" altLang="zh-CN" sz="2000" dirty="0">
              <a:latin typeface="宋体" panose="02010600030101010101" pitchFamily="2" charset="-122"/>
              <a:ea typeface="宋体" panose="02010600030101010101" pitchFamily="2" charset="-122"/>
            </a:endParaRPr>
          </a:p>
          <a:p>
            <a:pPr lvl="1"/>
            <a:r>
              <a:rPr lang="zh-CN" altLang="en-US" sz="2000" dirty="0" smtClean="0">
                <a:latin typeface="宋体" panose="02010600030101010101" pitchFamily="2" charset="-122"/>
                <a:ea typeface="宋体" panose="02010600030101010101" pitchFamily="2" charset="-122"/>
              </a:rPr>
              <a:t>气象</a:t>
            </a:r>
            <a:r>
              <a:rPr lang="zh-CN" altLang="en-US" sz="2000" dirty="0">
                <a:latin typeface="宋体" panose="02010600030101010101" pitchFamily="2" charset="-122"/>
                <a:ea typeface="宋体" panose="02010600030101010101" pitchFamily="2" charset="-122"/>
              </a:rPr>
              <a:t>数据应该在小时</a:t>
            </a:r>
            <a:r>
              <a:rPr lang="zh-CN" altLang="en-US" sz="2000" dirty="0" smtClean="0">
                <a:latin typeface="宋体" panose="02010600030101010101" pitchFamily="2" charset="-122"/>
                <a:ea typeface="宋体" panose="02010600030101010101" pitchFamily="2" charset="-122"/>
              </a:rPr>
              <a:t>级别</a:t>
            </a:r>
            <a:endParaRPr lang="en-US" altLang="zh-CN" sz="2000" dirty="0">
              <a:latin typeface="宋体" panose="02010600030101010101" pitchFamily="2" charset="-122"/>
              <a:ea typeface="宋体" panose="02010600030101010101" pitchFamily="2" charset="-122"/>
            </a:endParaRPr>
          </a:p>
          <a:p>
            <a:pPr lvl="1"/>
            <a:r>
              <a:rPr lang="zh-CN" altLang="en-US" sz="2000" dirty="0" smtClean="0">
                <a:latin typeface="宋体" panose="02010600030101010101" pitchFamily="2" charset="-122"/>
                <a:ea typeface="宋体" panose="02010600030101010101" pitchFamily="2" charset="-122"/>
              </a:rPr>
              <a:t>失</a:t>
            </a:r>
            <a:r>
              <a:rPr lang="zh-CN" altLang="en-US" sz="2000" dirty="0">
                <a:latin typeface="宋体" panose="02010600030101010101" pitchFamily="2" charset="-122"/>
                <a:ea typeface="宋体" panose="02010600030101010101" pitchFamily="2" charset="-122"/>
              </a:rPr>
              <a:t>联飞机数据处理要在</a:t>
            </a:r>
            <a:r>
              <a:rPr lang="en-US" altLang="zh-CN" sz="2000" dirty="0">
                <a:latin typeface="宋体" panose="02010600030101010101" pitchFamily="2" charset="-122"/>
                <a:ea typeface="宋体" panose="02010600030101010101" pitchFamily="2" charset="-122"/>
              </a:rPr>
              <a:t>7</a:t>
            </a:r>
            <a:r>
              <a:rPr lang="zh-CN" altLang="en-US" sz="2000" dirty="0">
                <a:latin typeface="宋体" panose="02010600030101010101" pitchFamily="2" charset="-122"/>
                <a:ea typeface="宋体" panose="02010600030101010101" pitchFamily="2" charset="-122"/>
              </a:rPr>
              <a:t>天</a:t>
            </a:r>
            <a:r>
              <a:rPr lang="zh-CN" altLang="en-US" sz="2000" dirty="0" smtClean="0">
                <a:latin typeface="宋体" panose="02010600030101010101" pitchFamily="2" charset="-122"/>
                <a:ea typeface="宋体" panose="02010600030101010101" pitchFamily="2" charset="-122"/>
              </a:rPr>
              <a:t>之内</a:t>
            </a:r>
            <a:endParaRPr lang="en-US" altLang="zh-CN" sz="2000" dirty="0" smtClean="0">
              <a:latin typeface="宋体" panose="02010600030101010101" pitchFamily="2" charset="-122"/>
              <a:ea typeface="宋体" panose="02010600030101010101" pitchFamily="2" charset="-122"/>
            </a:endParaRPr>
          </a:p>
          <a:p>
            <a:pPr lvl="1"/>
            <a:r>
              <a:rPr lang="zh-CN" altLang="en-US" sz="2000" dirty="0" smtClean="0">
                <a:latin typeface="宋体" panose="02010600030101010101" pitchFamily="2" charset="-122"/>
                <a:ea typeface="宋体" panose="02010600030101010101" pitchFamily="2" charset="-122"/>
              </a:rPr>
              <a:t>数据</a:t>
            </a:r>
            <a:r>
              <a:rPr lang="zh-CN" altLang="en-US" sz="2000" dirty="0">
                <a:latin typeface="宋体" panose="02010600030101010101" pitchFamily="2" charset="-122"/>
                <a:ea typeface="宋体" panose="02010600030101010101" pitchFamily="2" charset="-122"/>
              </a:rPr>
              <a:t>挖掘一般要求在</a:t>
            </a:r>
            <a:r>
              <a:rPr lang="en-US" altLang="zh-CN" sz="2000" dirty="0">
                <a:latin typeface="宋体" panose="02010600030101010101" pitchFamily="2" charset="-122"/>
                <a:ea typeface="宋体" panose="02010600030101010101" pitchFamily="2" charset="-122"/>
              </a:rPr>
              <a:t>12</a:t>
            </a:r>
            <a:r>
              <a:rPr lang="zh-CN" altLang="en-US" sz="2000" dirty="0">
                <a:latin typeface="宋体" panose="02010600030101010101" pitchFamily="2" charset="-122"/>
                <a:ea typeface="宋体" panose="02010600030101010101" pitchFamily="2" charset="-122"/>
              </a:rPr>
              <a:t>小时内</a:t>
            </a:r>
            <a:endParaRPr lang="en-US" altLang="zh-CN" sz="2000" dirty="0">
              <a:latin typeface="宋体" panose="02010600030101010101" pitchFamily="2" charset="-122"/>
              <a:ea typeface="宋体" panose="02010600030101010101" pitchFamily="2" charset="-122"/>
            </a:endParaRPr>
          </a:p>
          <a:p>
            <a:pPr marL="204726" lvl="1" indent="-204726">
              <a:spcBef>
                <a:spcPct val="50000"/>
              </a:spcBef>
              <a:buFont typeface="Wingdings" panose="05000000000000000000" pitchFamily="2" charset="2"/>
              <a:buChar char="§"/>
            </a:pPr>
            <a:endParaRPr lang="zh-CN" altLang="en-US" sz="2000" dirty="0">
              <a:latin typeface="宋体" panose="02010600030101010101" pitchFamily="2" charset="-122"/>
              <a:ea typeface="宋体" panose="02010600030101010101" pitchFamily="2" charset="-122"/>
            </a:endParaRPr>
          </a:p>
        </p:txBody>
      </p:sp>
      <p:sp>
        <p:nvSpPr>
          <p:cNvPr id="4" name="灯片编号占位符 3"/>
          <p:cNvSpPr>
            <a:spLocks noGrp="1"/>
          </p:cNvSpPr>
          <p:nvPr>
            <p:ph type="sldNum" sz="quarter" idx="12"/>
          </p:nvPr>
        </p:nvSpPr>
        <p:spPr/>
        <p:txBody>
          <a:bodyPr/>
          <a:lstStyle/>
          <a:p>
            <a:fld id="{2DE61EF2-E837-B24C-97CB-58901F405DAD}" type="slidenum">
              <a:rPr kumimoji="1" lang="zh-CN" altLang="en-US" smtClean="0"/>
              <a:pPr/>
              <a:t>22</a:t>
            </a:fld>
            <a:endParaRPr kumimoji="1" lang="zh-CN" altLang="en-US"/>
          </a:p>
        </p:txBody>
      </p:sp>
      <p:pic>
        <p:nvPicPr>
          <p:cNvPr id="7" name="图片 6"/>
          <p:cNvPicPr>
            <a:picLocks noChangeAspect="1"/>
          </p:cNvPicPr>
          <p:nvPr/>
        </p:nvPicPr>
        <p:blipFill>
          <a:blip r:embed="rId3"/>
          <a:stretch>
            <a:fillRect/>
          </a:stretch>
        </p:blipFill>
        <p:spPr>
          <a:xfrm>
            <a:off x="6683014" y="928689"/>
            <a:ext cx="4503145" cy="2206198"/>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16270" y="3134887"/>
            <a:ext cx="2471882" cy="2467054"/>
          </a:xfrm>
          <a:prstGeom prst="rect">
            <a:avLst/>
          </a:prstGeom>
        </p:spPr>
      </p:pic>
      <p:sp>
        <p:nvSpPr>
          <p:cNvPr id="8" name="文本框 7"/>
          <p:cNvSpPr txBox="1"/>
          <p:nvPr/>
        </p:nvSpPr>
        <p:spPr>
          <a:xfrm>
            <a:off x="554636" y="5696262"/>
            <a:ext cx="10598046" cy="461665"/>
          </a:xfrm>
          <a:prstGeom prst="rect">
            <a:avLst/>
          </a:prstGeom>
          <a:solidFill>
            <a:srgbClr val="FFC000"/>
          </a:solidFill>
        </p:spPr>
        <p:txBody>
          <a:bodyPr wrap="square" rtlCol="0">
            <a:spAutoFit/>
          </a:bodyPr>
          <a:lstStyle/>
          <a:p>
            <a:r>
              <a:rPr lang="zh-CN" altLang="en-US" sz="2400" dirty="0" smtClean="0">
                <a:solidFill>
                  <a:srgbClr val="FF0000"/>
                </a:solidFill>
                <a:latin typeface="宋体" panose="02010600030101010101" pitchFamily="2" charset="-122"/>
                <a:ea typeface="宋体" panose="02010600030101010101" pitchFamily="2" charset="-122"/>
              </a:rPr>
              <a:t>大数据时代需要人工智能技术同时满足以上两个要求。</a:t>
            </a:r>
            <a:endParaRPr lang="zh-CN" altLang="en-US" sz="2400" dirty="0">
              <a:solidFill>
                <a:srgbClr val="FF0000"/>
              </a:solidFill>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6718392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大数据时代需要什么样的人工智能？</a:t>
            </a:r>
            <a:endParaRPr lang="zh-CN" altLang="en-US" dirty="0"/>
          </a:p>
        </p:txBody>
      </p:sp>
      <p:sp>
        <p:nvSpPr>
          <p:cNvPr id="3" name="内容占位符 2"/>
          <p:cNvSpPr>
            <a:spLocks noGrp="1"/>
          </p:cNvSpPr>
          <p:nvPr>
            <p:ph idx="1"/>
          </p:nvPr>
        </p:nvSpPr>
        <p:spPr>
          <a:xfrm>
            <a:off x="242888" y="1078174"/>
            <a:ext cx="4883748" cy="5276594"/>
          </a:xfrm>
        </p:spPr>
        <p:txBody>
          <a:bodyPr/>
          <a:lstStyle/>
          <a:p>
            <a:r>
              <a:rPr lang="zh-CN" altLang="en-US" sz="2000" dirty="0" smtClean="0">
                <a:latin typeface="宋体" panose="02010600030101010101" pitchFamily="2" charset="-122"/>
                <a:ea typeface="宋体" panose="02010600030101010101" pitchFamily="2" charset="-122"/>
              </a:rPr>
              <a:t>能适应反映</a:t>
            </a:r>
            <a:r>
              <a:rPr lang="zh-CN" altLang="en-US" sz="2000" dirty="0">
                <a:latin typeface="宋体" panose="02010600030101010101" pitchFamily="2" charset="-122"/>
                <a:ea typeface="宋体" panose="02010600030101010101" pitchFamily="2" charset="-122"/>
              </a:rPr>
              <a:t>大数据分布的抽样方法</a:t>
            </a:r>
            <a:endParaRPr lang="en-US" altLang="zh-CN" sz="2000" dirty="0">
              <a:latin typeface="宋体" panose="02010600030101010101" pitchFamily="2" charset="-122"/>
              <a:ea typeface="宋体" panose="02010600030101010101" pitchFamily="2" charset="-122"/>
            </a:endParaRPr>
          </a:p>
          <a:p>
            <a:pPr lvl="1"/>
            <a:r>
              <a:rPr lang="zh-CN" altLang="en-US" sz="2000" dirty="0">
                <a:latin typeface="宋体" panose="02010600030101010101" pitchFamily="2" charset="-122"/>
                <a:ea typeface="宋体" panose="02010600030101010101" pitchFamily="2" charset="-122"/>
              </a:rPr>
              <a:t>解剖麻雀</a:t>
            </a:r>
            <a:endParaRPr lang="en-US" altLang="zh-CN" sz="2000" dirty="0">
              <a:latin typeface="宋体" panose="02010600030101010101" pitchFamily="2" charset="-122"/>
              <a:ea typeface="宋体" panose="02010600030101010101" pitchFamily="2" charset="-122"/>
            </a:endParaRPr>
          </a:p>
          <a:p>
            <a:r>
              <a:rPr lang="zh-CN" altLang="en-US" sz="2000" dirty="0">
                <a:latin typeface="宋体" panose="02010600030101010101" pitchFamily="2" charset="-122"/>
                <a:ea typeface="宋体" panose="02010600030101010101" pitchFamily="2" charset="-122"/>
              </a:rPr>
              <a:t>基于大数据分布的算法</a:t>
            </a:r>
            <a:endParaRPr lang="en-US" altLang="zh-CN" sz="2000" dirty="0">
              <a:latin typeface="宋体" panose="02010600030101010101" pitchFamily="2" charset="-122"/>
              <a:ea typeface="宋体" panose="02010600030101010101" pitchFamily="2" charset="-122"/>
            </a:endParaRPr>
          </a:p>
          <a:p>
            <a:pPr lvl="1"/>
            <a:r>
              <a:rPr lang="zh-CN" altLang="en-US" sz="2000" dirty="0">
                <a:latin typeface="宋体" panose="02010600030101010101" pitchFamily="2" charset="-122"/>
                <a:ea typeface="宋体" panose="02010600030101010101" pitchFamily="2" charset="-122"/>
              </a:rPr>
              <a:t>庖丁解牛</a:t>
            </a:r>
            <a:endParaRPr lang="en-US" altLang="zh-CN" sz="2000" dirty="0">
              <a:latin typeface="宋体" panose="02010600030101010101" pitchFamily="2" charset="-122"/>
              <a:ea typeface="宋体" panose="02010600030101010101" pitchFamily="2" charset="-122"/>
            </a:endParaRPr>
          </a:p>
          <a:p>
            <a:r>
              <a:rPr lang="zh-CN" altLang="en-US" sz="2000" dirty="0">
                <a:latin typeface="宋体" panose="02010600030101010101" pitchFamily="2" charset="-122"/>
                <a:ea typeface="宋体" panose="02010600030101010101" pitchFamily="2" charset="-122"/>
              </a:rPr>
              <a:t>追求高效并行</a:t>
            </a:r>
            <a:r>
              <a:rPr lang="zh-CN" altLang="en-US" sz="2000" dirty="0" smtClean="0">
                <a:latin typeface="宋体" panose="02010600030101010101" pitchFamily="2" charset="-122"/>
                <a:ea typeface="宋体" panose="02010600030101010101" pitchFamily="2" charset="-122"/>
              </a:rPr>
              <a:t>的人工</a:t>
            </a:r>
            <a:r>
              <a:rPr lang="zh-CN" altLang="en-US" sz="2000" dirty="0">
                <a:latin typeface="宋体" panose="02010600030101010101" pitchFamily="2" charset="-122"/>
                <a:ea typeface="宋体" panose="02010600030101010101" pitchFamily="2" charset="-122"/>
              </a:rPr>
              <a:t>智能</a:t>
            </a:r>
            <a:r>
              <a:rPr lang="zh-CN" altLang="en-US" sz="2000" dirty="0" smtClean="0">
                <a:latin typeface="宋体" panose="02010600030101010101" pitchFamily="2" charset="-122"/>
                <a:ea typeface="宋体" panose="02010600030101010101" pitchFamily="2" charset="-122"/>
              </a:rPr>
              <a:t>算法</a:t>
            </a:r>
            <a:endParaRPr lang="en-US" altLang="zh-CN" sz="2000" dirty="0">
              <a:latin typeface="宋体" panose="02010600030101010101" pitchFamily="2" charset="-122"/>
              <a:ea typeface="宋体" panose="02010600030101010101" pitchFamily="2" charset="-122"/>
            </a:endParaRPr>
          </a:p>
          <a:p>
            <a:pPr lvl="1"/>
            <a:r>
              <a:rPr lang="zh-CN" altLang="en-US" sz="2000" dirty="0">
                <a:latin typeface="宋体" panose="02010600030101010101" pitchFamily="2" charset="-122"/>
                <a:ea typeface="宋体" panose="02010600030101010101" pitchFamily="2" charset="-122"/>
              </a:rPr>
              <a:t>曹冲称象</a:t>
            </a:r>
            <a:endParaRPr lang="en-US" altLang="zh-CN" sz="2000" dirty="0">
              <a:latin typeface="宋体" panose="02010600030101010101" pitchFamily="2" charset="-122"/>
              <a:ea typeface="宋体" panose="02010600030101010101" pitchFamily="2" charset="-122"/>
            </a:endParaRPr>
          </a:p>
          <a:p>
            <a:r>
              <a:rPr lang="zh-CN" altLang="en-US" sz="2000" dirty="0">
                <a:latin typeface="宋体" panose="02010600030101010101" pitchFamily="2" charset="-122"/>
                <a:ea typeface="宋体" panose="02010600030101010101" pitchFamily="2" charset="-122"/>
              </a:rPr>
              <a:t>反映全量特征</a:t>
            </a:r>
            <a:r>
              <a:rPr lang="zh-CN" altLang="en-US" sz="2000" dirty="0" smtClean="0">
                <a:latin typeface="宋体" panose="02010600030101010101" pitchFamily="2" charset="-122"/>
                <a:ea typeface="宋体" panose="02010600030101010101" pitchFamily="2" charset="-122"/>
              </a:rPr>
              <a:t>的人工</a:t>
            </a:r>
            <a:r>
              <a:rPr lang="zh-CN" altLang="en-US" sz="2000" dirty="0">
                <a:latin typeface="宋体" panose="02010600030101010101" pitchFamily="2" charset="-122"/>
                <a:ea typeface="宋体" panose="02010600030101010101" pitchFamily="2" charset="-122"/>
              </a:rPr>
              <a:t>智能</a:t>
            </a:r>
            <a:r>
              <a:rPr lang="zh-CN" altLang="en-US" sz="2000" dirty="0" smtClean="0">
                <a:latin typeface="宋体" panose="02010600030101010101" pitchFamily="2" charset="-122"/>
                <a:ea typeface="宋体" panose="02010600030101010101" pitchFamily="2" charset="-122"/>
              </a:rPr>
              <a:t>算法</a:t>
            </a:r>
            <a:endParaRPr lang="en-US" altLang="zh-CN" sz="2000" dirty="0">
              <a:latin typeface="宋体" panose="02010600030101010101" pitchFamily="2" charset="-122"/>
              <a:ea typeface="宋体" panose="02010600030101010101" pitchFamily="2" charset="-122"/>
            </a:endParaRPr>
          </a:p>
          <a:p>
            <a:pPr lvl="1"/>
            <a:r>
              <a:rPr lang="zh-CN" altLang="en-US" sz="2000" dirty="0">
                <a:latin typeface="宋体" panose="02010600030101010101" pitchFamily="2" charset="-122"/>
                <a:ea typeface="宋体" panose="02010600030101010101" pitchFamily="2" charset="-122"/>
              </a:rPr>
              <a:t>治大国如烹小鲜</a:t>
            </a:r>
            <a:endParaRPr lang="en-US" altLang="zh-CN" sz="2000" dirty="0">
              <a:latin typeface="宋体" panose="02010600030101010101" pitchFamily="2" charset="-122"/>
              <a:ea typeface="宋体" panose="02010600030101010101" pitchFamily="2" charset="-122"/>
            </a:endParaRPr>
          </a:p>
          <a:p>
            <a:pPr lvl="1"/>
            <a:endParaRPr lang="en-US" altLang="zh-CN" sz="2000" dirty="0">
              <a:latin typeface="宋体" panose="02010600030101010101" pitchFamily="2" charset="-122"/>
              <a:ea typeface="宋体" panose="02010600030101010101" pitchFamily="2" charset="-122"/>
            </a:endParaRPr>
          </a:p>
          <a:p>
            <a:pPr lvl="1"/>
            <a:endParaRPr lang="en-US" altLang="zh-CN" sz="2000" dirty="0" smtClean="0">
              <a:latin typeface="宋体" panose="02010600030101010101" pitchFamily="2" charset="-122"/>
              <a:ea typeface="宋体" panose="02010600030101010101" pitchFamily="2" charset="-122"/>
            </a:endParaRPr>
          </a:p>
        </p:txBody>
      </p:sp>
      <p:sp>
        <p:nvSpPr>
          <p:cNvPr id="4" name="灯片编号占位符 3"/>
          <p:cNvSpPr>
            <a:spLocks noGrp="1"/>
          </p:cNvSpPr>
          <p:nvPr>
            <p:ph type="sldNum" sz="quarter" idx="12"/>
          </p:nvPr>
        </p:nvSpPr>
        <p:spPr/>
        <p:txBody>
          <a:bodyPr/>
          <a:lstStyle/>
          <a:p>
            <a:fld id="{2DE61EF2-E837-B24C-97CB-58901F405DAD}" type="slidenum">
              <a:rPr kumimoji="1" lang="zh-CN" altLang="en-US" smtClean="0"/>
              <a:pPr/>
              <a:t>23</a:t>
            </a:fld>
            <a:endParaRPr kumimoji="1" lang="zh-CN" altLang="en-US"/>
          </a:p>
        </p:txBody>
      </p:sp>
    </p:spTree>
    <p:extLst>
      <p:ext uri="{BB962C8B-B14F-4D97-AF65-F5344CB8AC3E}">
        <p14:creationId xmlns:p14="http://schemas.microsoft.com/office/powerpoint/2010/main" val="12136227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大数据时代的人工智能技术不断涌现</a:t>
            </a:r>
            <a:endParaRPr lang="zh-CN" altLang="en-US" dirty="0"/>
          </a:p>
        </p:txBody>
      </p:sp>
      <p:sp>
        <p:nvSpPr>
          <p:cNvPr id="4" name="灯片编号占位符 3"/>
          <p:cNvSpPr>
            <a:spLocks noGrp="1"/>
          </p:cNvSpPr>
          <p:nvPr>
            <p:ph type="sldNum" sz="quarter" idx="12"/>
          </p:nvPr>
        </p:nvSpPr>
        <p:spPr/>
        <p:txBody>
          <a:bodyPr/>
          <a:lstStyle/>
          <a:p>
            <a:fld id="{2DE61EF2-E837-B24C-97CB-58901F405DAD}" type="slidenum">
              <a:rPr kumimoji="1" lang="zh-CN" altLang="en-US" smtClean="0"/>
              <a:pPr/>
              <a:t>24</a:t>
            </a:fld>
            <a:endParaRPr kumimoji="1" lang="zh-CN" altLang="en-US"/>
          </a:p>
        </p:txBody>
      </p:sp>
      <p:sp>
        <p:nvSpPr>
          <p:cNvPr id="9" name="文本框 8"/>
          <p:cNvSpPr txBox="1"/>
          <p:nvPr/>
        </p:nvSpPr>
        <p:spPr>
          <a:xfrm>
            <a:off x="1378857" y="3193143"/>
            <a:ext cx="2177143" cy="369332"/>
          </a:xfrm>
          <a:prstGeom prst="rect">
            <a:avLst/>
          </a:prstGeom>
          <a:noFill/>
        </p:spPr>
        <p:txBody>
          <a:bodyPr wrap="square" rtlCol="0">
            <a:spAutoFit/>
          </a:bodyPr>
          <a:lstStyle/>
          <a:p>
            <a:r>
              <a:rPr lang="zh-CN" altLang="en-US" dirty="0" smtClean="0"/>
              <a:t>互联网</a:t>
            </a:r>
            <a:r>
              <a:rPr lang="zh-CN" altLang="en-US" dirty="0"/>
              <a:t>搜索</a:t>
            </a:r>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0297" y="962735"/>
            <a:ext cx="3618396" cy="2264454"/>
          </a:xfrm>
          <a:prstGeom prst="rect">
            <a:avLst/>
          </a:prstGeom>
        </p:spPr>
      </p:pic>
      <p:sp>
        <p:nvSpPr>
          <p:cNvPr id="12" name="文本框 11"/>
          <p:cNvSpPr txBox="1"/>
          <p:nvPr/>
        </p:nvSpPr>
        <p:spPr>
          <a:xfrm>
            <a:off x="4997245" y="3171776"/>
            <a:ext cx="2177143" cy="369332"/>
          </a:xfrm>
          <a:prstGeom prst="rect">
            <a:avLst/>
          </a:prstGeom>
          <a:noFill/>
        </p:spPr>
        <p:txBody>
          <a:bodyPr wrap="square" rtlCol="0">
            <a:spAutoFit/>
          </a:bodyPr>
          <a:lstStyle/>
          <a:p>
            <a:r>
              <a:rPr lang="zh-CN" altLang="en-US" dirty="0" smtClean="0"/>
              <a:t>生物特征识别</a:t>
            </a:r>
            <a:endParaRPr lang="zh-CN" altLang="en-US" dirty="0"/>
          </a:p>
        </p:txBody>
      </p:sp>
      <p:sp>
        <p:nvSpPr>
          <p:cNvPr id="14" name="文本框 13"/>
          <p:cNvSpPr txBox="1"/>
          <p:nvPr/>
        </p:nvSpPr>
        <p:spPr>
          <a:xfrm>
            <a:off x="9565787" y="3189721"/>
            <a:ext cx="2177143" cy="369332"/>
          </a:xfrm>
          <a:prstGeom prst="rect">
            <a:avLst/>
          </a:prstGeom>
          <a:noFill/>
        </p:spPr>
        <p:txBody>
          <a:bodyPr wrap="square" rtlCol="0">
            <a:spAutoFit/>
          </a:bodyPr>
          <a:lstStyle/>
          <a:p>
            <a:r>
              <a:rPr lang="zh-CN" altLang="en-US" dirty="0" smtClean="0"/>
              <a:t>汽车自动驾驶</a:t>
            </a:r>
            <a:endParaRPr lang="zh-CN" altLang="en-US" dirty="0"/>
          </a:p>
        </p:txBody>
      </p:sp>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3009" y="962735"/>
            <a:ext cx="3875846" cy="2116665"/>
          </a:xfrm>
          <a:prstGeom prst="rect">
            <a:avLst/>
          </a:prstGeom>
        </p:spPr>
      </p:pic>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963" y="3723684"/>
            <a:ext cx="3544039" cy="2169359"/>
          </a:xfrm>
          <a:prstGeom prst="rect">
            <a:avLst/>
          </a:prstGeom>
        </p:spPr>
      </p:pic>
      <p:sp>
        <p:nvSpPr>
          <p:cNvPr id="17" name="文本框 16"/>
          <p:cNvSpPr txBox="1"/>
          <p:nvPr/>
        </p:nvSpPr>
        <p:spPr>
          <a:xfrm>
            <a:off x="1182913" y="5874504"/>
            <a:ext cx="2177143" cy="369332"/>
          </a:xfrm>
          <a:prstGeom prst="rect">
            <a:avLst/>
          </a:prstGeom>
          <a:noFill/>
        </p:spPr>
        <p:txBody>
          <a:bodyPr wrap="square" rtlCol="0">
            <a:spAutoFit/>
          </a:bodyPr>
          <a:lstStyle/>
          <a:p>
            <a:r>
              <a:rPr lang="zh-CN" altLang="en-US" dirty="0" smtClean="0"/>
              <a:t>智能机器人</a:t>
            </a:r>
            <a:endParaRPr lang="zh-CN" altLang="en-US" dirty="0"/>
          </a:p>
        </p:txBody>
      </p:sp>
      <p:pic>
        <p:nvPicPr>
          <p:cNvPr id="16" name="图片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10812" y="3715108"/>
            <a:ext cx="3797711" cy="2169359"/>
          </a:xfrm>
          <a:prstGeom prst="rect">
            <a:avLst/>
          </a:prstGeom>
        </p:spPr>
      </p:pic>
      <p:sp>
        <p:nvSpPr>
          <p:cNvPr id="19" name="文本框 18"/>
          <p:cNvSpPr txBox="1"/>
          <p:nvPr/>
        </p:nvSpPr>
        <p:spPr>
          <a:xfrm>
            <a:off x="5177125" y="5898586"/>
            <a:ext cx="2177143" cy="369332"/>
          </a:xfrm>
          <a:prstGeom prst="rect">
            <a:avLst/>
          </a:prstGeom>
          <a:noFill/>
        </p:spPr>
        <p:txBody>
          <a:bodyPr wrap="square" rtlCol="0">
            <a:spAutoFit/>
          </a:bodyPr>
          <a:lstStyle/>
          <a:p>
            <a:r>
              <a:rPr lang="zh-CN" altLang="en-US" dirty="0" smtClean="0"/>
              <a:t>选举结果</a:t>
            </a:r>
            <a:r>
              <a:rPr lang="zh-CN" altLang="en-US" dirty="0"/>
              <a:t>预测</a:t>
            </a:r>
          </a:p>
        </p:txBody>
      </p:sp>
      <p:pic>
        <p:nvPicPr>
          <p:cNvPr id="18" name="图片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23009" y="3715108"/>
            <a:ext cx="3799400" cy="2169359"/>
          </a:xfrm>
          <a:prstGeom prst="rect">
            <a:avLst/>
          </a:prstGeom>
        </p:spPr>
      </p:pic>
      <p:sp>
        <p:nvSpPr>
          <p:cNvPr id="21" name="文本框 20"/>
          <p:cNvSpPr txBox="1"/>
          <p:nvPr/>
        </p:nvSpPr>
        <p:spPr>
          <a:xfrm>
            <a:off x="8972360" y="5898586"/>
            <a:ext cx="2177143" cy="369332"/>
          </a:xfrm>
          <a:prstGeom prst="rect">
            <a:avLst/>
          </a:prstGeom>
          <a:noFill/>
        </p:spPr>
        <p:txBody>
          <a:bodyPr wrap="square" rtlCol="0">
            <a:spAutoFit/>
          </a:bodyPr>
          <a:lstStyle/>
          <a:p>
            <a:r>
              <a:rPr lang="zh-CN" altLang="en-US" dirty="0" smtClean="0"/>
              <a:t>智能客服系统</a:t>
            </a:r>
            <a:endParaRPr lang="zh-CN" altLang="en-US" dirty="0"/>
          </a:p>
        </p:txBody>
      </p:sp>
      <p:sp>
        <p:nvSpPr>
          <p:cNvPr id="3" name="矩形 2"/>
          <p:cNvSpPr/>
          <p:nvPr/>
        </p:nvSpPr>
        <p:spPr bwMode="auto">
          <a:xfrm>
            <a:off x="279627" y="962735"/>
            <a:ext cx="3841245" cy="2578373"/>
          </a:xfrm>
          <a:prstGeom prst="rect">
            <a:avLst/>
          </a:prstGeom>
          <a:no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endParaRPr lang="zh-CN" altLang="en-US" sz="2200">
              <a:solidFill>
                <a:schemeClr val="hlink"/>
              </a:solidFill>
              <a:latin typeface="Arial" pitchFamily="-106" charset="0"/>
            </a:endParaRPr>
          </a:p>
        </p:txBody>
      </p:sp>
      <p:sp>
        <p:nvSpPr>
          <p:cNvPr id="20" name="矩形 19"/>
          <p:cNvSpPr/>
          <p:nvPr/>
        </p:nvSpPr>
        <p:spPr bwMode="auto">
          <a:xfrm>
            <a:off x="4179567" y="965235"/>
            <a:ext cx="3841245" cy="2578373"/>
          </a:xfrm>
          <a:prstGeom prst="rect">
            <a:avLst/>
          </a:prstGeom>
          <a:no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endParaRPr lang="zh-CN" altLang="en-US" sz="2200">
              <a:solidFill>
                <a:schemeClr val="hlink"/>
              </a:solidFill>
              <a:latin typeface="Arial" pitchFamily="-106" charset="0"/>
            </a:endParaRPr>
          </a:p>
        </p:txBody>
      </p:sp>
      <p:sp>
        <p:nvSpPr>
          <p:cNvPr id="22" name="矩形 21"/>
          <p:cNvSpPr/>
          <p:nvPr/>
        </p:nvSpPr>
        <p:spPr bwMode="auto">
          <a:xfrm>
            <a:off x="8130237" y="944381"/>
            <a:ext cx="3895451" cy="2616718"/>
          </a:xfrm>
          <a:prstGeom prst="rect">
            <a:avLst/>
          </a:prstGeom>
          <a:no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23" name="矩形 22"/>
          <p:cNvSpPr/>
          <p:nvPr/>
        </p:nvSpPr>
        <p:spPr bwMode="auto">
          <a:xfrm>
            <a:off x="8132737" y="3630115"/>
            <a:ext cx="3895451" cy="2616718"/>
          </a:xfrm>
          <a:prstGeom prst="rect">
            <a:avLst/>
          </a:prstGeom>
          <a:no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26" name="矩形 25"/>
          <p:cNvSpPr/>
          <p:nvPr/>
        </p:nvSpPr>
        <p:spPr bwMode="auto">
          <a:xfrm>
            <a:off x="282127" y="3633483"/>
            <a:ext cx="3841245" cy="2578373"/>
          </a:xfrm>
          <a:prstGeom prst="rect">
            <a:avLst/>
          </a:prstGeom>
          <a:no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endParaRPr lang="zh-CN" altLang="en-US" sz="2200">
              <a:solidFill>
                <a:schemeClr val="hlink"/>
              </a:solidFill>
              <a:latin typeface="Arial" pitchFamily="-106" charset="0"/>
            </a:endParaRPr>
          </a:p>
        </p:txBody>
      </p:sp>
      <p:sp>
        <p:nvSpPr>
          <p:cNvPr id="27" name="矩形 26"/>
          <p:cNvSpPr/>
          <p:nvPr/>
        </p:nvSpPr>
        <p:spPr bwMode="auto">
          <a:xfrm>
            <a:off x="4182067" y="3635981"/>
            <a:ext cx="3841245" cy="2578373"/>
          </a:xfrm>
          <a:prstGeom prst="rect">
            <a:avLst/>
          </a:prstGeom>
          <a:no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endParaRPr lang="zh-CN" altLang="en-US" sz="2200">
              <a:solidFill>
                <a:schemeClr val="hlink"/>
              </a:solidFill>
              <a:latin typeface="Arial" pitchFamily="-106" charset="0"/>
            </a:endParaRPr>
          </a:p>
        </p:txBody>
      </p:sp>
      <p:pic>
        <p:nvPicPr>
          <p:cNvPr id="5" name="图片 4"/>
          <p:cNvPicPr>
            <a:picLocks noChangeAspect="1"/>
          </p:cNvPicPr>
          <p:nvPr/>
        </p:nvPicPr>
        <p:blipFill>
          <a:blip r:embed="rId8"/>
          <a:stretch>
            <a:fillRect/>
          </a:stretch>
        </p:blipFill>
        <p:spPr>
          <a:xfrm>
            <a:off x="411759" y="1037165"/>
            <a:ext cx="3576980" cy="2190024"/>
          </a:xfrm>
          <a:prstGeom prst="rect">
            <a:avLst/>
          </a:prstGeom>
        </p:spPr>
      </p:pic>
    </p:spTree>
    <p:extLst>
      <p:ext uri="{BB962C8B-B14F-4D97-AF65-F5344CB8AC3E}">
        <p14:creationId xmlns:p14="http://schemas.microsoft.com/office/powerpoint/2010/main" val="39092521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人工智能的应用范围和领域不断拓展</a:t>
            </a:r>
            <a:endParaRPr lang="zh-CN" altLang="en-US" dirty="0"/>
          </a:p>
        </p:txBody>
      </p:sp>
      <p:sp>
        <p:nvSpPr>
          <p:cNvPr id="4" name="灯片编号占位符 3"/>
          <p:cNvSpPr>
            <a:spLocks noGrp="1"/>
          </p:cNvSpPr>
          <p:nvPr>
            <p:ph type="sldNum" sz="quarter" idx="12"/>
          </p:nvPr>
        </p:nvSpPr>
        <p:spPr/>
        <p:txBody>
          <a:bodyPr/>
          <a:lstStyle/>
          <a:p>
            <a:fld id="{2DE61EF2-E837-B24C-97CB-58901F405DAD}" type="slidenum">
              <a:rPr kumimoji="1" lang="zh-CN" altLang="en-US" smtClean="0"/>
              <a:pPr/>
              <a:t>25</a:t>
            </a:fld>
            <a:endParaRPr kumimoji="1" lang="zh-CN" altLang="en-US"/>
          </a:p>
        </p:txBody>
      </p:sp>
      <p:sp>
        <p:nvSpPr>
          <p:cNvPr id="5" name="圆角矩形 4"/>
          <p:cNvSpPr/>
          <p:nvPr/>
        </p:nvSpPr>
        <p:spPr bwMode="auto">
          <a:xfrm>
            <a:off x="4848225" y="6276663"/>
            <a:ext cx="2376488" cy="563567"/>
          </a:xfrm>
          <a:prstGeom prst="round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zh-CN" altLang="en-US" sz="2200" b="0" i="0" u="none" strike="noStrike" cap="none" normalizeH="0" baseline="0" dirty="0" smtClean="0">
                <a:ln>
                  <a:noFill/>
                </a:ln>
                <a:solidFill>
                  <a:schemeClr val="bg1"/>
                </a:solidFill>
                <a:effectLst/>
                <a:latin typeface="Arial" pitchFamily="-106" charset="0"/>
              </a:rPr>
              <a:t>人工智能应用</a:t>
            </a:r>
            <a:endParaRPr kumimoji="0" lang="zh-CN" altLang="en-US" sz="2200" b="0" i="0" u="none" strike="noStrike" cap="none" normalizeH="0" baseline="0" dirty="0">
              <a:ln>
                <a:noFill/>
              </a:ln>
              <a:solidFill>
                <a:schemeClr val="bg1"/>
              </a:solidFill>
              <a:effectLst/>
              <a:latin typeface="Arial" pitchFamily="-106" charset="0"/>
            </a:endParaRPr>
          </a:p>
        </p:txBody>
      </p:sp>
      <p:sp>
        <p:nvSpPr>
          <p:cNvPr id="6" name="椭圆 5"/>
          <p:cNvSpPr/>
          <p:nvPr/>
        </p:nvSpPr>
        <p:spPr bwMode="auto">
          <a:xfrm>
            <a:off x="3212643" y="5349739"/>
            <a:ext cx="1552575" cy="847725"/>
          </a:xfrm>
          <a:prstGeom prst="ellipse">
            <a:avLst/>
          </a:prstGeom>
          <a:solidFill>
            <a:srgbClr val="C16FB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zh-CN" altLang="en-US" b="0" i="0" u="none" strike="noStrike" cap="none" normalizeH="0" baseline="0" dirty="0" smtClean="0">
                <a:ln>
                  <a:noFill/>
                </a:ln>
                <a:solidFill>
                  <a:schemeClr val="bg1"/>
                </a:solidFill>
                <a:effectLst/>
                <a:latin typeface="宋体" panose="02010600030101010101" pitchFamily="2" charset="-122"/>
                <a:ea typeface="宋体" panose="02010600030101010101" pitchFamily="2" charset="-122"/>
              </a:rPr>
              <a:t>图像识别</a:t>
            </a:r>
            <a:endParaRPr kumimoji="0" lang="zh-CN" altLang="en-US" b="0" i="0" u="none" strike="noStrike" cap="none" normalizeH="0" baseline="0" dirty="0">
              <a:ln>
                <a:noFill/>
              </a:ln>
              <a:solidFill>
                <a:schemeClr val="bg1"/>
              </a:solidFill>
              <a:effectLst/>
              <a:latin typeface="宋体" panose="02010600030101010101" pitchFamily="2" charset="-122"/>
              <a:ea typeface="宋体" panose="02010600030101010101" pitchFamily="2" charset="-122"/>
            </a:endParaRPr>
          </a:p>
        </p:txBody>
      </p:sp>
      <p:sp>
        <p:nvSpPr>
          <p:cNvPr id="8" name="椭圆 7"/>
          <p:cNvSpPr/>
          <p:nvPr/>
        </p:nvSpPr>
        <p:spPr bwMode="auto">
          <a:xfrm>
            <a:off x="4615543" y="4758066"/>
            <a:ext cx="1552575" cy="847725"/>
          </a:xfrm>
          <a:prstGeom prst="ellipse">
            <a:avLst/>
          </a:prstGeom>
          <a:solidFill>
            <a:srgbClr val="C16FB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fontAlgn="base">
              <a:lnSpc>
                <a:spcPct val="90000"/>
              </a:lnSpc>
              <a:spcBef>
                <a:spcPct val="0"/>
              </a:spcBef>
              <a:spcAft>
                <a:spcPct val="0"/>
              </a:spcAft>
            </a:pPr>
            <a:r>
              <a:rPr lang="zh-CN" altLang="en-US" dirty="0">
                <a:solidFill>
                  <a:schemeClr val="bg1"/>
                </a:solidFill>
                <a:latin typeface="宋体" panose="02010600030101010101" pitchFamily="2" charset="-122"/>
                <a:ea typeface="宋体" panose="02010600030101010101" pitchFamily="2" charset="-122"/>
              </a:rPr>
              <a:t>语音识别</a:t>
            </a:r>
          </a:p>
        </p:txBody>
      </p:sp>
      <p:sp>
        <p:nvSpPr>
          <p:cNvPr id="9" name="椭圆 8"/>
          <p:cNvSpPr/>
          <p:nvPr/>
        </p:nvSpPr>
        <p:spPr bwMode="auto">
          <a:xfrm>
            <a:off x="6238875" y="4797821"/>
            <a:ext cx="1552575" cy="847725"/>
          </a:xfrm>
          <a:prstGeom prst="ellipse">
            <a:avLst/>
          </a:prstGeom>
          <a:solidFill>
            <a:srgbClr val="C16FB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fontAlgn="base">
              <a:lnSpc>
                <a:spcPct val="90000"/>
              </a:lnSpc>
              <a:spcBef>
                <a:spcPct val="0"/>
              </a:spcBef>
              <a:spcAft>
                <a:spcPct val="0"/>
              </a:spcAft>
            </a:pPr>
            <a:r>
              <a:rPr lang="zh-CN" altLang="en-US" dirty="0">
                <a:solidFill>
                  <a:schemeClr val="bg1"/>
                </a:solidFill>
                <a:latin typeface="宋体" panose="02010600030101010101" pitchFamily="2" charset="-122"/>
                <a:ea typeface="宋体" panose="02010600030101010101" pitchFamily="2" charset="-122"/>
              </a:rPr>
              <a:t>文字识别</a:t>
            </a:r>
          </a:p>
        </p:txBody>
      </p:sp>
      <p:sp>
        <p:nvSpPr>
          <p:cNvPr id="10" name="椭圆 9"/>
          <p:cNvSpPr/>
          <p:nvPr/>
        </p:nvSpPr>
        <p:spPr bwMode="auto">
          <a:xfrm>
            <a:off x="7521575" y="5479002"/>
            <a:ext cx="1552575" cy="847725"/>
          </a:xfrm>
          <a:prstGeom prst="ellipse">
            <a:avLst/>
          </a:prstGeom>
          <a:solidFill>
            <a:srgbClr val="C16FB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fontAlgn="base">
              <a:lnSpc>
                <a:spcPct val="90000"/>
              </a:lnSpc>
              <a:spcBef>
                <a:spcPct val="0"/>
              </a:spcBef>
              <a:spcAft>
                <a:spcPct val="0"/>
              </a:spcAft>
            </a:pPr>
            <a:r>
              <a:rPr lang="zh-CN" altLang="en-US" dirty="0">
                <a:solidFill>
                  <a:schemeClr val="bg1"/>
                </a:solidFill>
                <a:latin typeface="宋体" panose="02010600030101010101" pitchFamily="2" charset="-122"/>
                <a:ea typeface="宋体" panose="02010600030101010101" pitchFamily="2" charset="-122"/>
              </a:rPr>
              <a:t>其他信号识别</a:t>
            </a:r>
          </a:p>
        </p:txBody>
      </p:sp>
      <p:sp>
        <p:nvSpPr>
          <p:cNvPr id="7" name="椭圆 6"/>
          <p:cNvSpPr/>
          <p:nvPr/>
        </p:nvSpPr>
        <p:spPr bwMode="auto">
          <a:xfrm>
            <a:off x="2305050" y="2250602"/>
            <a:ext cx="990600" cy="812005"/>
          </a:xfrm>
          <a:prstGeom prst="ellipse">
            <a:avLst/>
          </a:prstGeom>
          <a:solidFill>
            <a:srgbClr val="FF911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sz="1600" dirty="0">
                <a:solidFill>
                  <a:schemeClr val="bg1"/>
                </a:solidFill>
                <a:latin typeface="Arial" pitchFamily="-106" charset="0"/>
              </a:rPr>
              <a:t>无人驾驶</a:t>
            </a:r>
          </a:p>
        </p:txBody>
      </p:sp>
      <p:sp>
        <p:nvSpPr>
          <p:cNvPr id="12" name="椭圆 11"/>
          <p:cNvSpPr/>
          <p:nvPr/>
        </p:nvSpPr>
        <p:spPr bwMode="auto">
          <a:xfrm>
            <a:off x="1679462" y="4736702"/>
            <a:ext cx="990600" cy="812005"/>
          </a:xfrm>
          <a:prstGeom prst="ellipse">
            <a:avLst/>
          </a:prstGeom>
          <a:solidFill>
            <a:srgbClr val="FF911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sz="1600" dirty="0">
                <a:solidFill>
                  <a:schemeClr val="bg1"/>
                </a:solidFill>
                <a:latin typeface="Arial" pitchFamily="-106" charset="0"/>
              </a:rPr>
              <a:t>人脸识别</a:t>
            </a:r>
          </a:p>
        </p:txBody>
      </p:sp>
      <p:pic>
        <p:nvPicPr>
          <p:cNvPr id="11" name="图片 10"/>
          <p:cNvPicPr>
            <a:picLocks noChangeAspect="1"/>
          </p:cNvPicPr>
          <p:nvPr/>
        </p:nvPicPr>
        <p:blipFill>
          <a:blip r:embed="rId3"/>
          <a:stretch>
            <a:fillRect/>
          </a:stretch>
        </p:blipFill>
        <p:spPr>
          <a:xfrm>
            <a:off x="442021" y="3656360"/>
            <a:ext cx="1456269" cy="915733"/>
          </a:xfrm>
          <a:prstGeom prst="rect">
            <a:avLst/>
          </a:prstGeom>
        </p:spPr>
      </p:pic>
      <p:sp>
        <p:nvSpPr>
          <p:cNvPr id="14" name="椭圆 13"/>
          <p:cNvSpPr/>
          <p:nvPr/>
        </p:nvSpPr>
        <p:spPr bwMode="auto">
          <a:xfrm>
            <a:off x="2526506" y="4144436"/>
            <a:ext cx="990600" cy="812005"/>
          </a:xfrm>
          <a:prstGeom prst="ellipse">
            <a:avLst/>
          </a:prstGeom>
          <a:solidFill>
            <a:schemeClr val="accent1">
              <a:lumMod val="75000"/>
              <a:alpha val="39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sz="1600" dirty="0">
                <a:solidFill>
                  <a:schemeClr val="bg1"/>
                </a:solidFill>
                <a:latin typeface="Arial" pitchFamily="-106" charset="0"/>
              </a:rPr>
              <a:t>场景感知</a:t>
            </a:r>
          </a:p>
        </p:txBody>
      </p:sp>
      <p:sp>
        <p:nvSpPr>
          <p:cNvPr id="15" name="椭圆 14"/>
          <p:cNvSpPr/>
          <p:nvPr/>
        </p:nvSpPr>
        <p:spPr bwMode="auto">
          <a:xfrm>
            <a:off x="2174762" y="3250358"/>
            <a:ext cx="990600" cy="812005"/>
          </a:xfrm>
          <a:prstGeom prst="ellipse">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sz="1600" dirty="0">
                <a:solidFill>
                  <a:schemeClr val="bg1"/>
                </a:solidFill>
                <a:latin typeface="Arial" pitchFamily="-106" charset="0"/>
              </a:rPr>
              <a:t>气象预报</a:t>
            </a:r>
          </a:p>
        </p:txBody>
      </p:sp>
      <p:sp>
        <p:nvSpPr>
          <p:cNvPr id="16" name="椭圆 15"/>
          <p:cNvSpPr/>
          <p:nvPr/>
        </p:nvSpPr>
        <p:spPr bwMode="auto">
          <a:xfrm>
            <a:off x="4500254" y="3290835"/>
            <a:ext cx="990600" cy="812005"/>
          </a:xfrm>
          <a:prstGeom prst="ellipse">
            <a:avLst/>
          </a:prstGeom>
          <a:solidFill>
            <a:schemeClr val="accent1">
              <a:lumMod val="75000"/>
              <a:alpha val="39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sz="1600" dirty="0">
                <a:solidFill>
                  <a:schemeClr val="bg1"/>
                </a:solidFill>
                <a:latin typeface="Arial" pitchFamily="-106" charset="0"/>
              </a:rPr>
              <a:t>文献筛选</a:t>
            </a:r>
          </a:p>
        </p:txBody>
      </p:sp>
      <p:pic>
        <p:nvPicPr>
          <p:cNvPr id="13" name="图片 12"/>
          <p:cNvPicPr>
            <a:picLocks noChangeAspect="1"/>
          </p:cNvPicPr>
          <p:nvPr/>
        </p:nvPicPr>
        <p:blipFill>
          <a:blip r:embed="rId4"/>
          <a:stretch>
            <a:fillRect/>
          </a:stretch>
        </p:blipFill>
        <p:spPr>
          <a:xfrm>
            <a:off x="368447" y="1027984"/>
            <a:ext cx="2317043" cy="1134162"/>
          </a:xfrm>
          <a:prstGeom prst="rect">
            <a:avLst/>
          </a:prstGeom>
        </p:spPr>
      </p:pic>
      <p:sp>
        <p:nvSpPr>
          <p:cNvPr id="18" name="椭圆 17"/>
          <p:cNvSpPr/>
          <p:nvPr/>
        </p:nvSpPr>
        <p:spPr bwMode="auto">
          <a:xfrm>
            <a:off x="3305384" y="3062607"/>
            <a:ext cx="990600" cy="812005"/>
          </a:xfrm>
          <a:prstGeom prst="ellipse">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sz="1600" dirty="0">
                <a:solidFill>
                  <a:schemeClr val="bg1"/>
                </a:solidFill>
                <a:latin typeface="Arial" pitchFamily="-106" charset="0"/>
              </a:rPr>
              <a:t>污染预报</a:t>
            </a:r>
          </a:p>
        </p:txBody>
      </p:sp>
      <p:sp>
        <p:nvSpPr>
          <p:cNvPr id="19" name="椭圆 18"/>
          <p:cNvSpPr/>
          <p:nvPr/>
        </p:nvSpPr>
        <p:spPr bwMode="auto">
          <a:xfrm>
            <a:off x="5786053" y="2565699"/>
            <a:ext cx="1152316" cy="812005"/>
          </a:xfrm>
          <a:prstGeom prst="ellipse">
            <a:avLst/>
          </a:prstGeom>
          <a:solidFill>
            <a:schemeClr val="accent1">
              <a:lumMod val="75000"/>
              <a:alpha val="39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sz="1600" dirty="0">
                <a:solidFill>
                  <a:schemeClr val="bg1"/>
                </a:solidFill>
                <a:latin typeface="Arial" pitchFamily="-106" charset="0"/>
              </a:rPr>
              <a:t>医学影像分析</a:t>
            </a:r>
          </a:p>
        </p:txBody>
      </p:sp>
      <p:pic>
        <p:nvPicPr>
          <p:cNvPr id="17" name="图片 16"/>
          <p:cNvPicPr>
            <a:picLocks noChangeAspect="1"/>
          </p:cNvPicPr>
          <p:nvPr/>
        </p:nvPicPr>
        <p:blipFill>
          <a:blip r:embed="rId5"/>
          <a:stretch>
            <a:fillRect/>
          </a:stretch>
        </p:blipFill>
        <p:spPr>
          <a:xfrm>
            <a:off x="3469158" y="1015065"/>
            <a:ext cx="1205557" cy="916223"/>
          </a:xfrm>
          <a:prstGeom prst="rect">
            <a:avLst/>
          </a:prstGeom>
        </p:spPr>
      </p:pic>
      <p:sp>
        <p:nvSpPr>
          <p:cNvPr id="21" name="椭圆 20"/>
          <p:cNvSpPr/>
          <p:nvPr/>
        </p:nvSpPr>
        <p:spPr bwMode="auto">
          <a:xfrm>
            <a:off x="3684115" y="2132576"/>
            <a:ext cx="990600" cy="812005"/>
          </a:xfrm>
          <a:prstGeom prst="ellipse">
            <a:avLst/>
          </a:prstGeom>
          <a:solidFill>
            <a:srgbClr val="FF911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sz="1600" dirty="0">
                <a:solidFill>
                  <a:schemeClr val="bg1"/>
                </a:solidFill>
                <a:latin typeface="Arial" pitchFamily="-106" charset="0"/>
              </a:rPr>
              <a:t>虹膜识别</a:t>
            </a:r>
          </a:p>
        </p:txBody>
      </p:sp>
      <p:sp>
        <p:nvSpPr>
          <p:cNvPr id="22" name="椭圆 21"/>
          <p:cNvSpPr/>
          <p:nvPr/>
        </p:nvSpPr>
        <p:spPr bwMode="auto">
          <a:xfrm>
            <a:off x="5950792" y="3423998"/>
            <a:ext cx="990600" cy="812005"/>
          </a:xfrm>
          <a:prstGeom prst="ellipse">
            <a:avLst/>
          </a:prstGeom>
          <a:solidFill>
            <a:schemeClr val="accent1">
              <a:lumMod val="75000"/>
              <a:alpha val="39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sz="1600" dirty="0">
                <a:solidFill>
                  <a:schemeClr val="bg1"/>
                </a:solidFill>
                <a:latin typeface="Arial" pitchFamily="-106" charset="0"/>
              </a:rPr>
              <a:t>视频监控</a:t>
            </a:r>
          </a:p>
        </p:txBody>
      </p:sp>
      <p:sp>
        <p:nvSpPr>
          <p:cNvPr id="23" name="椭圆 22"/>
          <p:cNvSpPr/>
          <p:nvPr/>
        </p:nvSpPr>
        <p:spPr bwMode="auto">
          <a:xfrm>
            <a:off x="7129996" y="2611993"/>
            <a:ext cx="1161954" cy="812005"/>
          </a:xfrm>
          <a:prstGeom prst="ellipse">
            <a:avLst/>
          </a:prstGeom>
          <a:solidFill>
            <a:srgbClr val="FF911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sz="1600" dirty="0">
                <a:solidFill>
                  <a:schemeClr val="bg1"/>
                </a:solidFill>
                <a:latin typeface="Arial" pitchFamily="-106" charset="0"/>
              </a:rPr>
              <a:t>计算机春联</a:t>
            </a:r>
          </a:p>
        </p:txBody>
      </p:sp>
      <p:pic>
        <p:nvPicPr>
          <p:cNvPr id="20" name="图片 19"/>
          <p:cNvPicPr>
            <a:picLocks noChangeAspect="1"/>
          </p:cNvPicPr>
          <p:nvPr/>
        </p:nvPicPr>
        <p:blipFill>
          <a:blip r:embed="rId6"/>
          <a:stretch>
            <a:fillRect/>
          </a:stretch>
        </p:blipFill>
        <p:spPr>
          <a:xfrm>
            <a:off x="8905669" y="761606"/>
            <a:ext cx="1095238" cy="2390476"/>
          </a:xfrm>
          <a:prstGeom prst="rect">
            <a:avLst/>
          </a:prstGeom>
        </p:spPr>
      </p:pic>
      <p:pic>
        <p:nvPicPr>
          <p:cNvPr id="25" name="图片 24"/>
          <p:cNvPicPr>
            <a:picLocks noChangeAspect="1"/>
          </p:cNvPicPr>
          <p:nvPr/>
        </p:nvPicPr>
        <p:blipFill>
          <a:blip r:embed="rId7"/>
          <a:stretch>
            <a:fillRect/>
          </a:stretch>
        </p:blipFill>
        <p:spPr>
          <a:xfrm>
            <a:off x="10114954" y="2060811"/>
            <a:ext cx="1742857" cy="2142857"/>
          </a:xfrm>
          <a:prstGeom prst="rect">
            <a:avLst/>
          </a:prstGeom>
        </p:spPr>
      </p:pic>
      <p:sp>
        <p:nvSpPr>
          <p:cNvPr id="27" name="椭圆 26"/>
          <p:cNvSpPr/>
          <p:nvPr/>
        </p:nvSpPr>
        <p:spPr bwMode="auto">
          <a:xfrm>
            <a:off x="7401330" y="3752193"/>
            <a:ext cx="1146288" cy="812005"/>
          </a:xfrm>
          <a:prstGeom prst="ellipse">
            <a:avLst/>
          </a:prstGeom>
          <a:solidFill>
            <a:schemeClr val="accent1">
              <a:lumMod val="75000"/>
              <a:alpha val="39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sz="1600" dirty="0">
                <a:solidFill>
                  <a:schemeClr val="bg1"/>
                </a:solidFill>
                <a:latin typeface="Arial" pitchFamily="-106" charset="0"/>
              </a:rPr>
              <a:t>手写数字识别</a:t>
            </a:r>
          </a:p>
        </p:txBody>
      </p:sp>
      <p:sp>
        <p:nvSpPr>
          <p:cNvPr id="28" name="椭圆 27"/>
          <p:cNvSpPr/>
          <p:nvPr/>
        </p:nvSpPr>
        <p:spPr bwMode="auto">
          <a:xfrm>
            <a:off x="6626067" y="1865047"/>
            <a:ext cx="1408245" cy="622592"/>
          </a:xfrm>
          <a:prstGeom prst="ellipse">
            <a:avLst/>
          </a:prstGeom>
          <a:solidFill>
            <a:schemeClr val="accent1">
              <a:lumMod val="75000"/>
              <a:alpha val="39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sz="1600" dirty="0">
                <a:solidFill>
                  <a:schemeClr val="bg1"/>
                </a:solidFill>
                <a:latin typeface="Arial" pitchFamily="-106" charset="0"/>
              </a:rPr>
              <a:t>智能交通</a:t>
            </a:r>
          </a:p>
        </p:txBody>
      </p:sp>
      <p:sp>
        <p:nvSpPr>
          <p:cNvPr id="29" name="椭圆 28"/>
          <p:cNvSpPr/>
          <p:nvPr/>
        </p:nvSpPr>
        <p:spPr bwMode="auto">
          <a:xfrm>
            <a:off x="8595919" y="3927635"/>
            <a:ext cx="1430783" cy="527314"/>
          </a:xfrm>
          <a:prstGeom prst="ellipse">
            <a:avLst/>
          </a:prstGeom>
          <a:solidFill>
            <a:schemeClr val="accent1">
              <a:lumMod val="75000"/>
              <a:alpha val="39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sz="1600" dirty="0">
                <a:solidFill>
                  <a:schemeClr val="bg1"/>
                </a:solidFill>
                <a:latin typeface="Arial" pitchFamily="-106" charset="0"/>
              </a:rPr>
              <a:t>智能客服</a:t>
            </a:r>
          </a:p>
        </p:txBody>
      </p:sp>
      <p:pic>
        <p:nvPicPr>
          <p:cNvPr id="30"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441889" y="5165523"/>
            <a:ext cx="2666938" cy="1392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椭圆 30"/>
          <p:cNvSpPr/>
          <p:nvPr/>
        </p:nvSpPr>
        <p:spPr bwMode="auto">
          <a:xfrm>
            <a:off x="8556454" y="4577608"/>
            <a:ext cx="1430783" cy="656076"/>
          </a:xfrm>
          <a:prstGeom prst="ellipse">
            <a:avLst/>
          </a:prstGeom>
          <a:solidFill>
            <a:srgbClr val="FF911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sz="1600" dirty="0">
                <a:solidFill>
                  <a:schemeClr val="bg1"/>
                </a:solidFill>
                <a:latin typeface="Arial" pitchFamily="-106" charset="0"/>
              </a:rPr>
              <a:t>智能庭审记录</a:t>
            </a:r>
          </a:p>
        </p:txBody>
      </p:sp>
      <p:sp>
        <p:nvSpPr>
          <p:cNvPr id="32" name="椭圆 31"/>
          <p:cNvSpPr/>
          <p:nvPr/>
        </p:nvSpPr>
        <p:spPr bwMode="auto">
          <a:xfrm>
            <a:off x="5058920" y="1737135"/>
            <a:ext cx="1152316" cy="812005"/>
          </a:xfrm>
          <a:prstGeom prst="ellipse">
            <a:avLst/>
          </a:prstGeom>
          <a:solidFill>
            <a:srgbClr val="FF911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sz="1600" dirty="0">
                <a:solidFill>
                  <a:schemeClr val="bg1"/>
                </a:solidFill>
                <a:latin typeface="Arial" pitchFamily="-106" charset="0"/>
              </a:rPr>
              <a:t>小米基因筛选</a:t>
            </a:r>
          </a:p>
        </p:txBody>
      </p:sp>
      <p:pic>
        <p:nvPicPr>
          <p:cNvPr id="26" name="图片 25"/>
          <p:cNvPicPr>
            <a:picLocks noChangeAspect="1"/>
          </p:cNvPicPr>
          <p:nvPr/>
        </p:nvPicPr>
        <p:blipFill>
          <a:blip r:embed="rId9"/>
          <a:stretch>
            <a:fillRect/>
          </a:stretch>
        </p:blipFill>
        <p:spPr>
          <a:xfrm>
            <a:off x="5715567" y="902478"/>
            <a:ext cx="1253784" cy="762518"/>
          </a:xfrm>
          <a:prstGeom prst="rect">
            <a:avLst/>
          </a:prstGeom>
        </p:spPr>
      </p:pic>
      <p:cxnSp>
        <p:nvCxnSpPr>
          <p:cNvPr id="24" name="曲线连接符 23"/>
          <p:cNvCxnSpPr>
            <a:stCxn id="5" idx="1"/>
          </p:cNvCxnSpPr>
          <p:nvPr/>
        </p:nvCxnSpPr>
        <p:spPr bwMode="auto">
          <a:xfrm rot="10800000">
            <a:off x="4225615" y="6143503"/>
            <a:ext cx="622611" cy="414945"/>
          </a:xfrm>
          <a:prstGeom prst="curvedConnector3">
            <a:avLst>
              <a:gd name="adj1" fmla="val 50000"/>
            </a:avLst>
          </a:prstGeom>
          <a:noFill/>
          <a:ln w="25400" cap="flat" cmpd="sng" algn="ctr">
            <a:solidFill>
              <a:schemeClr val="accent1"/>
            </a:solidFill>
            <a:prstDash val="solid"/>
            <a:round/>
            <a:headEnd type="none" w="med" len="med"/>
            <a:tailEnd type="triangle"/>
          </a:ln>
          <a:effectLst/>
        </p:spPr>
      </p:cxnSp>
      <p:cxnSp>
        <p:nvCxnSpPr>
          <p:cNvPr id="35" name="曲线连接符 34"/>
          <p:cNvCxnSpPr>
            <a:stCxn id="5" idx="0"/>
            <a:endCxn id="8" idx="4"/>
          </p:cNvCxnSpPr>
          <p:nvPr/>
        </p:nvCxnSpPr>
        <p:spPr bwMode="auto">
          <a:xfrm rot="16200000" flipV="1">
            <a:off x="5378714" y="5618908"/>
            <a:ext cx="670872" cy="644638"/>
          </a:xfrm>
          <a:prstGeom prst="curvedConnector3">
            <a:avLst>
              <a:gd name="adj1" fmla="val 50000"/>
            </a:avLst>
          </a:prstGeom>
          <a:noFill/>
          <a:ln w="25400" cap="flat" cmpd="sng" algn="ctr">
            <a:solidFill>
              <a:schemeClr val="accent1"/>
            </a:solidFill>
            <a:prstDash val="solid"/>
            <a:round/>
            <a:headEnd type="none" w="med" len="med"/>
            <a:tailEnd type="triangle"/>
          </a:ln>
          <a:effectLst/>
        </p:spPr>
      </p:cxnSp>
      <p:cxnSp>
        <p:nvCxnSpPr>
          <p:cNvPr id="38" name="曲线连接符 37"/>
          <p:cNvCxnSpPr>
            <a:stCxn id="5" idx="0"/>
            <a:endCxn id="9" idx="4"/>
          </p:cNvCxnSpPr>
          <p:nvPr/>
        </p:nvCxnSpPr>
        <p:spPr bwMode="auto">
          <a:xfrm rot="5400000" flipH="1" flipV="1">
            <a:off x="6210258" y="5471758"/>
            <a:ext cx="631117" cy="978694"/>
          </a:xfrm>
          <a:prstGeom prst="curvedConnector3">
            <a:avLst>
              <a:gd name="adj1" fmla="val 50000"/>
            </a:avLst>
          </a:prstGeom>
          <a:noFill/>
          <a:ln w="25400" cap="flat" cmpd="sng" algn="ctr">
            <a:solidFill>
              <a:schemeClr val="accent1"/>
            </a:solidFill>
            <a:prstDash val="solid"/>
            <a:round/>
            <a:headEnd type="none" w="med" len="med"/>
            <a:tailEnd type="triangle"/>
          </a:ln>
          <a:effectLst/>
        </p:spPr>
      </p:cxnSp>
      <p:cxnSp>
        <p:nvCxnSpPr>
          <p:cNvPr id="41" name="曲线连接符 40"/>
          <p:cNvCxnSpPr>
            <a:stCxn id="5" idx="3"/>
            <a:endCxn id="10" idx="4"/>
          </p:cNvCxnSpPr>
          <p:nvPr/>
        </p:nvCxnSpPr>
        <p:spPr bwMode="auto">
          <a:xfrm flipV="1">
            <a:off x="7224713" y="6326727"/>
            <a:ext cx="1073150" cy="231720"/>
          </a:xfrm>
          <a:prstGeom prst="curvedConnector2">
            <a:avLst/>
          </a:prstGeom>
          <a:noFill/>
          <a:ln w="25400" cap="flat" cmpd="sng" algn="ctr">
            <a:solidFill>
              <a:schemeClr val="accent1"/>
            </a:solidFill>
            <a:prstDash val="solid"/>
            <a:round/>
            <a:headEnd type="none" w="med" len="med"/>
            <a:tailEnd type="triangle"/>
          </a:ln>
          <a:effectLst/>
        </p:spPr>
      </p:cxnSp>
      <p:sp>
        <p:nvSpPr>
          <p:cNvPr id="36" name="椭圆 35"/>
          <p:cNvSpPr/>
          <p:nvPr/>
        </p:nvSpPr>
        <p:spPr bwMode="auto">
          <a:xfrm>
            <a:off x="3703836" y="4123835"/>
            <a:ext cx="990600" cy="812005"/>
          </a:xfrm>
          <a:prstGeom prst="ellipse">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sz="1600" dirty="0" smtClean="0">
                <a:solidFill>
                  <a:schemeClr val="bg1"/>
                </a:solidFill>
                <a:latin typeface="Arial" pitchFamily="-106" charset="0"/>
              </a:rPr>
              <a:t>网络</a:t>
            </a:r>
            <a:r>
              <a:rPr lang="zh-CN" altLang="en-US" sz="1600" dirty="0">
                <a:solidFill>
                  <a:schemeClr val="bg1"/>
                </a:solidFill>
                <a:latin typeface="Arial" pitchFamily="-106" charset="0"/>
              </a:rPr>
              <a:t>安全</a:t>
            </a:r>
          </a:p>
        </p:txBody>
      </p:sp>
      <p:sp>
        <p:nvSpPr>
          <p:cNvPr id="37" name="椭圆 36"/>
          <p:cNvSpPr/>
          <p:nvPr/>
        </p:nvSpPr>
        <p:spPr bwMode="auto">
          <a:xfrm>
            <a:off x="8641152" y="3071500"/>
            <a:ext cx="1161954" cy="812005"/>
          </a:xfrm>
          <a:prstGeom prst="ellipse">
            <a:avLst/>
          </a:prstGeom>
          <a:solidFill>
            <a:srgbClr val="FF911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sz="1600" dirty="0" smtClean="0">
                <a:solidFill>
                  <a:schemeClr val="bg1"/>
                </a:solidFill>
                <a:latin typeface="Arial" pitchFamily="-106" charset="0"/>
              </a:rPr>
              <a:t>计算机写</a:t>
            </a:r>
            <a:r>
              <a:rPr lang="zh-CN" altLang="en-US" sz="1600" dirty="0">
                <a:solidFill>
                  <a:schemeClr val="bg1"/>
                </a:solidFill>
                <a:latin typeface="Arial" pitchFamily="-106" charset="0"/>
              </a:rPr>
              <a:t>诗</a:t>
            </a:r>
          </a:p>
        </p:txBody>
      </p:sp>
    </p:spTree>
    <p:extLst>
      <p:ext uri="{BB962C8B-B14F-4D97-AF65-F5344CB8AC3E}">
        <p14:creationId xmlns:p14="http://schemas.microsoft.com/office/powerpoint/2010/main" val="4372667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3"/>
          <p:cNvSpPr>
            <a:spLocks noGrp="1"/>
          </p:cNvSpPr>
          <p:nvPr>
            <p:ph type="title"/>
          </p:nvPr>
        </p:nvSpPr>
        <p:spPr>
          <a:xfrm>
            <a:off x="817033" y="228600"/>
            <a:ext cx="10871200" cy="463550"/>
          </a:xfrm>
        </p:spPr>
        <p:txBody>
          <a:bodyPr/>
          <a:lstStyle/>
          <a:p>
            <a:r>
              <a:rPr lang="zh-CN" altLang="en-US" dirty="0" smtClean="0"/>
              <a:t>内容提纲</a:t>
            </a:r>
          </a:p>
        </p:txBody>
      </p:sp>
      <p:sp>
        <p:nvSpPr>
          <p:cNvPr id="15362" name="内容占位符 4"/>
          <p:cNvSpPr>
            <a:spLocks noGrp="1"/>
          </p:cNvSpPr>
          <p:nvPr>
            <p:ph sz="quarter" idx="1"/>
          </p:nvPr>
        </p:nvSpPr>
        <p:spPr>
          <a:xfrm>
            <a:off x="817033" y="1125538"/>
            <a:ext cx="10871200" cy="4970462"/>
          </a:xfrm>
        </p:spPr>
        <p:txBody>
          <a:bodyPr/>
          <a:lstStyle/>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a:t>
            </a:r>
            <a:r>
              <a:rPr lang="zh-CN" altLang="en-US" dirty="0">
                <a:solidFill>
                  <a:schemeClr val="tx1">
                    <a:lumMod val="50000"/>
                    <a:lumOff val="50000"/>
                  </a:schemeClr>
                </a:solidFill>
                <a:latin typeface="宋体" panose="02010600030101010101" pitchFamily="2" charset="-122"/>
                <a:ea typeface="宋体" panose="02010600030101010101" pitchFamily="2" charset="-122"/>
              </a:rPr>
              <a:t>智能</a:t>
            </a:r>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基本概念与发展历史</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人工智能与大数据</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人工智能在气象领域的应用案例</a:t>
            </a:r>
            <a:endParaRPr lang="en-US" altLang="zh-CN" dirty="0" smtClean="0">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人工智能在环保领域的应用案例</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人工智能在网络安全领域的应用案例</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人工智能面临的机遇与挑战</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总结与展望</a:t>
            </a:r>
            <a:endParaRPr lang="en-US" altLang="zh-CN"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6" name="灯片编号占位符 5"/>
          <p:cNvSpPr>
            <a:spLocks noGrp="1"/>
          </p:cNvSpPr>
          <p:nvPr>
            <p:ph type="sldNum" sz="quarter" idx="12"/>
          </p:nvPr>
        </p:nvSpPr>
        <p:spPr/>
        <p:txBody>
          <a:bodyPr>
            <a:normAutofit fontScale="47500" lnSpcReduction="20000"/>
          </a:bodyPr>
          <a:lstStyle/>
          <a:p>
            <a:pPr>
              <a:defRPr/>
            </a:pPr>
            <a:fld id="{6A6074C9-0496-43EF-8F14-023744C63E7B}" type="slidenum">
              <a:rPr lang="en-US"/>
              <a:pPr>
                <a:defRPr/>
              </a:pPr>
              <a:t>26</a:t>
            </a:fld>
            <a:endParaRPr lang="en-US" dirty="0"/>
          </a:p>
        </p:txBody>
      </p:sp>
    </p:spTree>
    <p:extLst>
      <p:ext uri="{BB962C8B-B14F-4D97-AF65-F5344CB8AC3E}">
        <p14:creationId xmlns:p14="http://schemas.microsoft.com/office/powerpoint/2010/main" val="25743759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ounded Rectangle 86"/>
          <p:cNvSpPr/>
          <p:nvPr/>
        </p:nvSpPr>
        <p:spPr bwMode="auto">
          <a:xfrm>
            <a:off x="3899631" y="939670"/>
            <a:ext cx="5876471" cy="1095801"/>
          </a:xfrm>
          <a:prstGeom prst="roundRect">
            <a:avLst/>
          </a:prstGeom>
          <a:solidFill>
            <a:schemeClr val="accent1">
              <a:lumMod val="40000"/>
              <a:lumOff val="60000"/>
            </a:schemeClr>
          </a:solidFill>
          <a:ln w="25400"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88" name="TextBox 87"/>
          <p:cNvSpPr txBox="1"/>
          <p:nvPr/>
        </p:nvSpPr>
        <p:spPr>
          <a:xfrm>
            <a:off x="3957589" y="855422"/>
            <a:ext cx="461665" cy="1413953"/>
          </a:xfrm>
          <a:prstGeom prst="rect">
            <a:avLst/>
          </a:prstGeom>
          <a:noFill/>
        </p:spPr>
        <p:txBody>
          <a:bodyPr vert="eaVert" wrap="square" rtlCol="0">
            <a:spAutoFit/>
          </a:bodyPr>
          <a:lstStyle/>
          <a:p>
            <a:r>
              <a:rPr lang="zh-CN" altLang="en-US" dirty="0" smtClean="0">
                <a:latin typeface="宋体" panose="02010600030101010101" pitchFamily="2" charset="-122"/>
                <a:ea typeface="宋体" panose="02010600030101010101" pitchFamily="2" charset="-122"/>
              </a:rPr>
              <a:t>人机交互层</a:t>
            </a:r>
            <a:endParaRPr lang="zh-CN" altLang="en-US" dirty="0">
              <a:latin typeface="宋体" panose="02010600030101010101" pitchFamily="2" charset="-122"/>
              <a:ea typeface="宋体" panose="02010600030101010101" pitchFamily="2" charset="-122"/>
            </a:endParaRPr>
          </a:p>
        </p:txBody>
      </p:sp>
      <p:sp>
        <p:nvSpPr>
          <p:cNvPr id="71" name="Rounded Rectangle 70"/>
          <p:cNvSpPr/>
          <p:nvPr/>
        </p:nvSpPr>
        <p:spPr bwMode="auto">
          <a:xfrm>
            <a:off x="3920205" y="3332823"/>
            <a:ext cx="5876471" cy="984180"/>
          </a:xfrm>
          <a:prstGeom prst="roundRect">
            <a:avLst/>
          </a:prstGeom>
          <a:solidFill>
            <a:schemeClr val="accent1">
              <a:lumMod val="40000"/>
              <a:lumOff val="60000"/>
            </a:schemeClr>
          </a:solidFill>
          <a:ln w="25400"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70" name="Rounded Rectangle 69"/>
          <p:cNvSpPr/>
          <p:nvPr/>
        </p:nvSpPr>
        <p:spPr bwMode="auto">
          <a:xfrm>
            <a:off x="3899631" y="4497871"/>
            <a:ext cx="5876471" cy="984180"/>
          </a:xfrm>
          <a:prstGeom prst="roundRect">
            <a:avLst/>
          </a:prstGeom>
          <a:solidFill>
            <a:schemeClr val="accent1">
              <a:lumMod val="40000"/>
              <a:lumOff val="60000"/>
            </a:schemeClr>
          </a:solidFill>
          <a:ln w="25400"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12" name="Rounded Rectangle 11"/>
          <p:cNvSpPr/>
          <p:nvPr/>
        </p:nvSpPr>
        <p:spPr bwMode="auto">
          <a:xfrm>
            <a:off x="3899632" y="5662919"/>
            <a:ext cx="5876472" cy="984180"/>
          </a:xfrm>
          <a:prstGeom prst="roundRect">
            <a:avLst/>
          </a:prstGeom>
          <a:solidFill>
            <a:schemeClr val="accent1">
              <a:lumMod val="40000"/>
              <a:lumOff val="60000"/>
            </a:schemeClr>
          </a:solidFill>
          <a:ln w="25400"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9" name="Rectangle 2"/>
          <p:cNvSpPr txBox="1">
            <a:spLocks noChangeArrowheads="1"/>
          </p:cNvSpPr>
          <p:nvPr/>
        </p:nvSpPr>
        <p:spPr bwMode="auto">
          <a:xfrm>
            <a:off x="514618" y="246025"/>
            <a:ext cx="10192367"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lstStyle>
            <a:lvl1pPr eaLnBrk="0" hangingPunct="0">
              <a:spcBef>
                <a:spcPct val="0"/>
              </a:spcBef>
              <a:defRPr sz="1200">
                <a:solidFill>
                  <a:schemeClr val="tx1"/>
                </a:solidFill>
                <a:latin typeface="Arial" pitchFamily="34" charset="0"/>
                <a:ea typeface="宋体" pitchFamily="2" charset="-122"/>
              </a:defRPr>
            </a:lvl1pPr>
            <a:lvl2pPr marL="742950" indent="-285750" eaLnBrk="0" hangingPunct="0">
              <a:spcBef>
                <a:spcPct val="0"/>
              </a:spcBef>
              <a:defRPr sz="1200">
                <a:solidFill>
                  <a:schemeClr val="tx1"/>
                </a:solidFill>
                <a:latin typeface="Arial" pitchFamily="34" charset="0"/>
                <a:ea typeface="宋体" pitchFamily="2" charset="-122"/>
              </a:defRPr>
            </a:lvl2pPr>
            <a:lvl3pPr marL="1143000" indent="-228600" eaLnBrk="0" hangingPunct="0">
              <a:spcBef>
                <a:spcPct val="0"/>
              </a:spcBef>
              <a:defRPr sz="1200">
                <a:solidFill>
                  <a:schemeClr val="tx1"/>
                </a:solidFill>
                <a:latin typeface="Arial" pitchFamily="34" charset="0"/>
                <a:ea typeface="宋体" pitchFamily="2" charset="-122"/>
              </a:defRPr>
            </a:lvl3pPr>
            <a:lvl4pPr marL="1600200" indent="-228600" eaLnBrk="0" hangingPunct="0">
              <a:spcBef>
                <a:spcPct val="0"/>
              </a:spcBef>
              <a:defRPr sz="1200">
                <a:solidFill>
                  <a:schemeClr val="tx1"/>
                </a:solidFill>
                <a:latin typeface="Arial" pitchFamily="34" charset="0"/>
                <a:ea typeface="宋体" pitchFamily="2" charset="-122"/>
              </a:defRPr>
            </a:lvl4pPr>
            <a:lvl5pPr marL="2057400" indent="-228600" eaLnBrk="0" hangingPunct="0">
              <a:spcBef>
                <a:spcPct val="0"/>
              </a:spcBef>
              <a:defRPr sz="1200">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sz="1200">
                <a:solidFill>
                  <a:schemeClr val="tx1"/>
                </a:solidFill>
                <a:latin typeface="Arial" pitchFamily="34" charset="0"/>
                <a:ea typeface="宋体" pitchFamily="2" charset="-122"/>
              </a:defRPr>
            </a:lvl9pPr>
          </a:lstStyle>
          <a:p>
            <a:pPr>
              <a:lnSpc>
                <a:spcPct val="100000"/>
              </a:lnSpc>
              <a:buClrTx/>
              <a:buFontTx/>
              <a:buNone/>
            </a:pPr>
            <a:r>
              <a:rPr lang="zh-CN" altLang="en-US" sz="2400" b="1" dirty="0" smtClean="0">
                <a:solidFill>
                  <a:schemeClr val="accent1">
                    <a:lumMod val="75000"/>
                  </a:schemeClr>
                </a:solidFill>
                <a:latin typeface="Microsoft YaHei" charset="-122"/>
                <a:ea typeface="Microsoft YaHei" charset="-122"/>
                <a:cs typeface="Microsoft YaHei" charset="-122"/>
              </a:rPr>
              <a:t>基于人工智能技术的强对流天气聚焦与推演</a:t>
            </a:r>
            <a:endParaRPr lang="zh-CN" altLang="en-US" sz="2400" b="1" dirty="0">
              <a:solidFill>
                <a:schemeClr val="accent1">
                  <a:lumMod val="75000"/>
                </a:schemeClr>
              </a:solidFill>
              <a:latin typeface="Microsoft YaHei" charset="-122"/>
              <a:ea typeface="Microsoft YaHei" charset="-122"/>
              <a:cs typeface="Microsoft YaHei" charset="-122"/>
            </a:endParaRPr>
          </a:p>
        </p:txBody>
      </p:sp>
      <p:sp>
        <p:nvSpPr>
          <p:cNvPr id="15" name="Rectangle 3"/>
          <p:cNvSpPr txBox="1">
            <a:spLocks noChangeArrowheads="1"/>
          </p:cNvSpPr>
          <p:nvPr/>
        </p:nvSpPr>
        <p:spPr bwMode="auto">
          <a:xfrm>
            <a:off x="330588" y="832012"/>
            <a:ext cx="3324638" cy="5232680"/>
          </a:xfrm>
          <a:prstGeom prst="rect">
            <a:avLst/>
          </a:prstGeom>
          <a:noFill/>
          <a:ln>
            <a:noFill/>
          </a:ln>
          <a:extLst/>
        </p:spPr>
        <p:txBody>
          <a:bodyPr lIns="45720" rIns="45720"/>
          <a:lstStyle>
            <a:lvl1pPr marL="192088" indent="-192088" algn="l" rtl="0" eaLnBrk="0" fontAlgn="base" hangingPunct="0">
              <a:lnSpc>
                <a:spcPct val="104000"/>
              </a:lnSpc>
              <a:spcBef>
                <a:spcPct val="20000"/>
              </a:spcBef>
              <a:spcAft>
                <a:spcPct val="0"/>
              </a:spcAft>
              <a:buClr>
                <a:schemeClr val="accent1"/>
              </a:buClr>
              <a:buFont typeface="Wingdings" pitchFamily="2" charset="2"/>
              <a:buChar char="§"/>
              <a:defRPr>
                <a:solidFill>
                  <a:schemeClr val="tx1"/>
                </a:solidFill>
                <a:latin typeface="+mn-lt"/>
                <a:ea typeface="宋体" pitchFamily="2" charset="-122"/>
                <a:cs typeface="+mn-cs"/>
              </a:defRPr>
            </a:lvl1pPr>
            <a:lvl2pPr marL="463550" indent="-185738" algn="l" rtl="0" eaLnBrk="0" fontAlgn="base" hangingPunct="0">
              <a:lnSpc>
                <a:spcPct val="104000"/>
              </a:lnSpc>
              <a:spcBef>
                <a:spcPct val="20000"/>
              </a:spcBef>
              <a:spcAft>
                <a:spcPct val="0"/>
              </a:spcAft>
              <a:buClr>
                <a:schemeClr val="accent1"/>
              </a:buClr>
              <a:buSzPct val="70000"/>
              <a:buFont typeface="宋体" pitchFamily="2" charset="-122"/>
              <a:buChar char="-"/>
              <a:defRPr sz="1600">
                <a:solidFill>
                  <a:schemeClr val="tx1"/>
                </a:solidFill>
                <a:latin typeface="+mn-lt"/>
                <a:ea typeface="宋体" pitchFamily="2" charset="-122"/>
              </a:defRPr>
            </a:lvl2pPr>
            <a:lvl3pPr marL="768350" indent="-193675" algn="l" rtl="0" eaLnBrk="0" fontAlgn="base" hangingPunct="0">
              <a:lnSpc>
                <a:spcPct val="104000"/>
              </a:lnSpc>
              <a:spcBef>
                <a:spcPct val="20000"/>
              </a:spcBef>
              <a:spcAft>
                <a:spcPct val="0"/>
              </a:spcAft>
              <a:buClr>
                <a:schemeClr val="accent1"/>
              </a:buClr>
              <a:buFont typeface="Wingdings" pitchFamily="2" charset="2"/>
              <a:buChar char="§"/>
              <a:defRPr sz="1400">
                <a:solidFill>
                  <a:schemeClr val="tx1"/>
                </a:solidFill>
                <a:latin typeface="+mn-lt"/>
                <a:ea typeface="宋体" pitchFamily="2" charset="-122"/>
              </a:defRPr>
            </a:lvl3pPr>
            <a:lvl4pPr marL="1052513" indent="-180975" algn="l" rtl="0" eaLnBrk="0" fontAlgn="base" hangingPunct="0">
              <a:lnSpc>
                <a:spcPct val="104000"/>
              </a:lnSpc>
              <a:spcBef>
                <a:spcPct val="20000"/>
              </a:spcBef>
              <a:spcAft>
                <a:spcPct val="0"/>
              </a:spcAft>
              <a:buClr>
                <a:schemeClr val="accent1"/>
              </a:buClr>
              <a:buFont typeface="宋体" pitchFamily="2" charset="-122"/>
              <a:buChar char="-"/>
              <a:defRPr sz="1200">
                <a:solidFill>
                  <a:schemeClr val="tx1"/>
                </a:solidFill>
                <a:latin typeface="+mn-lt"/>
                <a:ea typeface="宋体" pitchFamily="2" charset="-122"/>
              </a:defRPr>
            </a:lvl4pPr>
            <a:lvl5pPr marL="1381125" indent="-146050" algn="l" rtl="0" eaLnBrk="0" fontAlgn="base" hangingPunct="0">
              <a:lnSpc>
                <a:spcPct val="104000"/>
              </a:lnSpc>
              <a:spcBef>
                <a:spcPct val="20000"/>
              </a:spcBef>
              <a:spcAft>
                <a:spcPct val="0"/>
              </a:spcAft>
              <a:buClr>
                <a:schemeClr val="accent1"/>
              </a:buClr>
              <a:buFont typeface="Wingdings" pitchFamily="2" charset="2"/>
              <a:buChar char="§"/>
              <a:defRPr sz="1000">
                <a:solidFill>
                  <a:schemeClr val="tx1"/>
                </a:solidFill>
                <a:latin typeface="+mn-lt"/>
                <a:ea typeface="宋体" pitchFamily="2" charset="-122"/>
              </a:defRPr>
            </a:lvl5pPr>
            <a:lvl6pPr marL="18383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6pPr>
            <a:lvl7pPr marL="22955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7pPr>
            <a:lvl8pPr marL="27527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8pPr>
            <a:lvl9pPr marL="32099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9pPr>
          </a:lstStyle>
          <a:p>
            <a:pPr>
              <a:lnSpc>
                <a:spcPct val="150000"/>
              </a:lnSpc>
              <a:defRPr/>
            </a:pPr>
            <a:r>
              <a:rPr lang="zh-CN" altLang="en-US" sz="1600" b="1" dirty="0" smtClean="0">
                <a:solidFill>
                  <a:schemeClr val="accent1">
                    <a:lumMod val="75000"/>
                  </a:schemeClr>
                </a:solidFill>
                <a:latin typeface="+mn-ea"/>
                <a:ea typeface="+mn-ea"/>
              </a:rPr>
              <a:t>方案目标：</a:t>
            </a:r>
            <a:endParaRPr lang="en-US" altLang="zh-CN" sz="1600" b="1" dirty="0">
              <a:solidFill>
                <a:schemeClr val="accent1">
                  <a:lumMod val="75000"/>
                </a:schemeClr>
              </a:solidFill>
              <a:latin typeface="+mn-ea"/>
              <a:ea typeface="+mn-ea"/>
            </a:endParaRPr>
          </a:p>
          <a:p>
            <a:pPr lvl="1" algn="just">
              <a:lnSpc>
                <a:spcPct val="150000"/>
              </a:lnSpc>
              <a:buFont typeface="Wingdings" pitchFamily="2" charset="2"/>
              <a:buChar char="ü"/>
              <a:defRPr/>
            </a:pPr>
            <a:r>
              <a:rPr lang="zh-CN" altLang="en-US" sz="1400" b="1" dirty="0" smtClean="0">
                <a:latin typeface="+mn-ea"/>
              </a:rPr>
              <a:t>聚焦：辅助决策。</a:t>
            </a:r>
            <a:endParaRPr lang="en-US" altLang="zh-CN" sz="1400" b="1" dirty="0" smtClean="0">
              <a:latin typeface="+mn-ea"/>
            </a:endParaRPr>
          </a:p>
          <a:p>
            <a:pPr lvl="2" algn="just">
              <a:lnSpc>
                <a:spcPct val="150000"/>
              </a:lnSpc>
              <a:buFont typeface="Wingdings" pitchFamily="2" charset="2"/>
              <a:buChar char="ü"/>
              <a:defRPr/>
            </a:pPr>
            <a:r>
              <a:rPr lang="zh-CN" altLang="en-US" sz="1200" dirty="0" smtClean="0">
                <a:latin typeface="+mn-ea"/>
              </a:rPr>
              <a:t>从</a:t>
            </a:r>
            <a:r>
              <a:rPr lang="zh-CN" altLang="en-US" sz="1200" dirty="0">
                <a:latin typeface="+mn-ea"/>
              </a:rPr>
              <a:t>海量数据中聚焦关键特征和重点区</a:t>
            </a:r>
            <a:r>
              <a:rPr lang="zh-CN" altLang="en-US" sz="1200" dirty="0" smtClean="0">
                <a:latin typeface="+mn-ea"/>
              </a:rPr>
              <a:t>域，辅助气</a:t>
            </a:r>
            <a:r>
              <a:rPr lang="zh-CN" altLang="en-US" sz="1200" dirty="0">
                <a:latin typeface="+mn-ea"/>
              </a:rPr>
              <a:t>象专</a:t>
            </a:r>
            <a:r>
              <a:rPr lang="zh-CN" altLang="en-US" sz="1200" dirty="0" smtClean="0">
                <a:latin typeface="+mn-ea"/>
              </a:rPr>
              <a:t>家进行决策；</a:t>
            </a:r>
            <a:endParaRPr lang="en-US" altLang="zh-CN" sz="1200" dirty="0" smtClean="0">
              <a:latin typeface="+mn-ea"/>
            </a:endParaRPr>
          </a:p>
          <a:p>
            <a:pPr lvl="1" algn="just">
              <a:lnSpc>
                <a:spcPct val="150000"/>
              </a:lnSpc>
              <a:buFont typeface="Wingdings" pitchFamily="2" charset="2"/>
              <a:buChar char="ü"/>
              <a:defRPr/>
            </a:pPr>
            <a:r>
              <a:rPr lang="zh-CN" altLang="en-US" sz="1400" b="1" dirty="0" smtClean="0">
                <a:latin typeface="+mn-ea"/>
              </a:rPr>
              <a:t>推演：协助研判。</a:t>
            </a:r>
            <a:endParaRPr lang="en-US" altLang="zh-CN" sz="1400" b="1" dirty="0" smtClean="0">
              <a:latin typeface="+mn-ea"/>
            </a:endParaRPr>
          </a:p>
          <a:p>
            <a:pPr lvl="2" algn="just">
              <a:lnSpc>
                <a:spcPct val="150000"/>
              </a:lnSpc>
              <a:buFont typeface="Wingdings" pitchFamily="2" charset="2"/>
              <a:buChar char="ü"/>
              <a:defRPr/>
            </a:pPr>
            <a:r>
              <a:rPr lang="zh-CN" altLang="en-US" sz="1200" dirty="0" smtClean="0">
                <a:latin typeface="+mn-ea"/>
              </a:rPr>
              <a:t>提供智能推演，</a:t>
            </a:r>
            <a:r>
              <a:rPr lang="zh-CN" altLang="en-US" sz="1200" dirty="0">
                <a:latin typeface="+mn-ea"/>
              </a:rPr>
              <a:t>协助</a:t>
            </a:r>
            <a:r>
              <a:rPr lang="zh-CN" altLang="en-US" sz="1200" dirty="0" smtClean="0">
                <a:latin typeface="+mn-ea"/>
              </a:rPr>
              <a:t>气</a:t>
            </a:r>
            <a:r>
              <a:rPr lang="zh-CN" altLang="en-US" sz="1200" dirty="0">
                <a:latin typeface="+mn-ea"/>
              </a:rPr>
              <a:t>象专家对</a:t>
            </a:r>
            <a:r>
              <a:rPr lang="zh-CN" altLang="en-US" sz="1200" dirty="0" smtClean="0">
                <a:latin typeface="+mn-ea"/>
              </a:rPr>
              <a:t>未来</a:t>
            </a:r>
            <a:r>
              <a:rPr lang="en-US" altLang="zh-CN" sz="1200" dirty="0">
                <a:latin typeface="+mn-ea"/>
              </a:rPr>
              <a:t>3</a:t>
            </a:r>
            <a:r>
              <a:rPr lang="zh-CN" altLang="en-US" sz="1200" dirty="0" smtClean="0">
                <a:latin typeface="+mn-ea"/>
              </a:rPr>
              <a:t>小时的天气形势进</a:t>
            </a:r>
            <a:r>
              <a:rPr lang="zh-CN" altLang="en-US" sz="1200" dirty="0">
                <a:latin typeface="+mn-ea"/>
              </a:rPr>
              <a:t>行研判。</a:t>
            </a:r>
          </a:p>
          <a:p>
            <a:pPr lvl="1">
              <a:lnSpc>
                <a:spcPct val="150000"/>
              </a:lnSpc>
              <a:defRPr/>
            </a:pPr>
            <a:endParaRPr lang="en-US" altLang="zh-CN" sz="1400" b="1" dirty="0" smtClean="0">
              <a:solidFill>
                <a:schemeClr val="accent1">
                  <a:lumMod val="75000"/>
                </a:schemeClr>
              </a:solidFill>
              <a:latin typeface="+mn-ea"/>
              <a:ea typeface="+mn-ea"/>
            </a:endParaRPr>
          </a:p>
          <a:p>
            <a:pPr>
              <a:lnSpc>
                <a:spcPct val="150000"/>
              </a:lnSpc>
              <a:defRPr/>
            </a:pPr>
            <a:r>
              <a:rPr lang="zh-CN" altLang="en-US" sz="1600" b="1" dirty="0" smtClean="0">
                <a:solidFill>
                  <a:schemeClr val="accent1">
                    <a:lumMod val="75000"/>
                  </a:schemeClr>
                </a:solidFill>
                <a:latin typeface="+mn-ea"/>
                <a:ea typeface="+mn-ea"/>
              </a:rPr>
              <a:t>方案特点：</a:t>
            </a:r>
          </a:p>
          <a:p>
            <a:pPr lvl="1" algn="just">
              <a:lnSpc>
                <a:spcPct val="150000"/>
              </a:lnSpc>
              <a:buFont typeface="Wingdings" pitchFamily="2" charset="2"/>
              <a:buChar char="ü"/>
              <a:defRPr/>
            </a:pPr>
            <a:r>
              <a:rPr lang="zh-CN" altLang="en-US" sz="1400" b="1" dirty="0" smtClean="0">
                <a:latin typeface="+mn-ea"/>
              </a:rPr>
              <a:t>采用人工智能技术</a:t>
            </a:r>
            <a:endParaRPr lang="en-US" altLang="zh-CN" sz="1400" b="1" dirty="0" smtClean="0">
              <a:latin typeface="+mn-ea"/>
            </a:endParaRPr>
          </a:p>
          <a:p>
            <a:pPr lvl="1" algn="just">
              <a:lnSpc>
                <a:spcPct val="150000"/>
              </a:lnSpc>
              <a:buFont typeface="Wingdings" pitchFamily="2" charset="2"/>
              <a:buChar char="ü"/>
              <a:defRPr/>
            </a:pPr>
            <a:r>
              <a:rPr lang="zh-CN" altLang="en-US" sz="1400" b="1" dirty="0" smtClean="0">
                <a:latin typeface="+mn-ea"/>
              </a:rPr>
              <a:t>综合运用多种深度学习算法</a:t>
            </a:r>
            <a:endParaRPr lang="en-US" altLang="zh-CN" sz="1000" b="1" dirty="0">
              <a:latin typeface="+mn-ea"/>
            </a:endParaRPr>
          </a:p>
          <a:p>
            <a:pPr lvl="1" algn="just">
              <a:lnSpc>
                <a:spcPct val="150000"/>
              </a:lnSpc>
              <a:buFont typeface="Wingdings" pitchFamily="2" charset="2"/>
              <a:buChar char="ü"/>
              <a:defRPr/>
            </a:pPr>
            <a:r>
              <a:rPr lang="zh-CN" altLang="en-US" sz="1400" b="1" dirty="0" smtClean="0">
                <a:latin typeface="+mn-ea"/>
              </a:rPr>
              <a:t>半结构化与非结构化大数据处理技术</a:t>
            </a:r>
            <a:endParaRPr lang="en-US" altLang="zh-CN" sz="1400" b="1" dirty="0" smtClean="0">
              <a:latin typeface="+mn-ea"/>
            </a:endParaRPr>
          </a:p>
        </p:txBody>
      </p:sp>
      <p:sp>
        <p:nvSpPr>
          <p:cNvPr id="37" name="Rectangle 7"/>
          <p:cNvSpPr>
            <a:spLocks noChangeArrowheads="1"/>
          </p:cNvSpPr>
          <p:nvPr/>
        </p:nvSpPr>
        <p:spPr bwMode="auto">
          <a:xfrm>
            <a:off x="4678922" y="5892591"/>
            <a:ext cx="975380" cy="649003"/>
          </a:xfrm>
          <a:prstGeom prst="rect">
            <a:avLst/>
          </a:prstGeom>
          <a:solidFill>
            <a:srgbClr val="FFCC99"/>
          </a:solidFill>
          <a:ln>
            <a:noFill/>
          </a:ln>
          <a:effectLst>
            <a:prstShdw prst="shdw17" dist="17961" dir="2700000">
              <a:srgbClr val="997A5C"/>
            </a:prstShdw>
          </a:effectLst>
          <a:scene3d>
            <a:camera prst="orthographicFront"/>
            <a:lightRig rig="threePt" dir="t"/>
          </a:scene3d>
          <a:sp3d>
            <a:bevelT w="139700" prst="cross"/>
          </a:sp3d>
          <a:extLst/>
        </p:spPr>
        <p:txBody>
          <a:bodyPr lIns="0" rIns="0"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defRPr kumimoji="1" sz="2400">
                <a:solidFill>
                  <a:schemeClr val="tx1"/>
                </a:solidFill>
                <a:latin typeface="Arial" pitchFamily="34" charset="0"/>
                <a:ea typeface="宋体" pitchFamily="2" charset="-122"/>
              </a:defRPr>
            </a:lvl6pPr>
            <a:lvl7pPr marL="2971800" indent="-228600" fontAlgn="base">
              <a:spcBef>
                <a:spcPct val="0"/>
              </a:spcBef>
              <a:spcAft>
                <a:spcPct val="0"/>
              </a:spcAft>
              <a:defRPr kumimoji="1" sz="2400">
                <a:solidFill>
                  <a:schemeClr val="tx1"/>
                </a:solidFill>
                <a:latin typeface="Arial" pitchFamily="34" charset="0"/>
                <a:ea typeface="宋体" pitchFamily="2" charset="-122"/>
              </a:defRPr>
            </a:lvl7pPr>
            <a:lvl8pPr marL="3429000" indent="-228600" fontAlgn="base">
              <a:spcBef>
                <a:spcPct val="0"/>
              </a:spcBef>
              <a:spcAft>
                <a:spcPct val="0"/>
              </a:spcAft>
              <a:defRPr kumimoji="1" sz="2400">
                <a:solidFill>
                  <a:schemeClr val="tx1"/>
                </a:solidFill>
                <a:latin typeface="Arial" pitchFamily="34" charset="0"/>
                <a:ea typeface="宋体" pitchFamily="2" charset="-122"/>
              </a:defRPr>
            </a:lvl8pPr>
            <a:lvl9pPr marL="3886200" indent="-228600" fontAlgn="base">
              <a:spcBef>
                <a:spcPct val="0"/>
              </a:spcBef>
              <a:spcAft>
                <a:spcPct val="0"/>
              </a:spcAft>
              <a:defRPr kumimoji="1" sz="2400">
                <a:solidFill>
                  <a:schemeClr val="tx1"/>
                </a:solidFill>
                <a:latin typeface="Arial" pitchFamily="34" charset="0"/>
                <a:ea typeface="宋体" pitchFamily="2" charset="-122"/>
              </a:defRPr>
            </a:lvl9pPr>
          </a:lstStyle>
          <a:p>
            <a:pPr algn="ctr">
              <a:defRPr/>
            </a:pPr>
            <a:r>
              <a:rPr lang="zh-CN" altLang="en-US" sz="1400" b="1" dirty="0" smtClean="0"/>
              <a:t>雷达反射图</a:t>
            </a:r>
            <a:endParaRPr lang="zh-CN" altLang="en-US" sz="1400" b="1" dirty="0"/>
          </a:p>
        </p:txBody>
      </p:sp>
      <p:sp>
        <p:nvSpPr>
          <p:cNvPr id="56" name="AutoShape 50"/>
          <p:cNvSpPr>
            <a:spLocks noChangeArrowheads="1"/>
          </p:cNvSpPr>
          <p:nvPr/>
        </p:nvSpPr>
        <p:spPr bwMode="auto">
          <a:xfrm>
            <a:off x="10590631" y="5790956"/>
            <a:ext cx="954088" cy="209550"/>
          </a:xfrm>
          <a:prstGeom prst="roundRect">
            <a:avLst>
              <a:gd name="adj" fmla="val 16667"/>
            </a:avLst>
          </a:prstGeom>
          <a:solidFill>
            <a:schemeClr val="accent1"/>
          </a:solidFill>
          <a:ln>
            <a:noFill/>
          </a:ln>
          <a:effectLst>
            <a:prstShdw prst="shdw17" dist="17961" dir="2700000">
              <a:srgbClr val="485297"/>
            </a:prstShdw>
          </a:effectLst>
          <a:extLst>
            <a:ext uri="{91240B29-F687-4F45-9708-019B960494DF}">
              <a14:hiddenLine xmlns:a14="http://schemas.microsoft.com/office/drawing/2010/main" w="9525">
                <a:solidFill>
                  <a:srgbClr val="000000"/>
                </a:solidFill>
                <a:round/>
                <a:headEnd/>
                <a:tailEnd/>
              </a14:hiddenLine>
            </a:ext>
          </a:extLst>
        </p:spPr>
        <p:txBody>
          <a:bodyPr lIns="0" rIns="0" anchor="ctr"/>
          <a:lstStyle/>
          <a:p>
            <a:pPr algn="ctr"/>
            <a:r>
              <a:rPr lang="zh-CN" altLang="en-US" sz="1000" b="1" dirty="0"/>
              <a:t>核</a:t>
            </a:r>
            <a:r>
              <a:rPr lang="zh-CN" altLang="en-US" sz="1000" b="1" dirty="0" smtClean="0"/>
              <a:t>心模块</a:t>
            </a:r>
            <a:endParaRPr lang="zh-CN" altLang="en-US" sz="1000" b="1" dirty="0"/>
          </a:p>
        </p:txBody>
      </p:sp>
      <p:sp>
        <p:nvSpPr>
          <p:cNvPr id="57" name="Rectangle 51"/>
          <p:cNvSpPr>
            <a:spLocks noChangeArrowheads="1"/>
          </p:cNvSpPr>
          <p:nvPr/>
        </p:nvSpPr>
        <p:spPr bwMode="auto">
          <a:xfrm>
            <a:off x="10592816" y="5262407"/>
            <a:ext cx="954538" cy="210203"/>
          </a:xfrm>
          <a:prstGeom prst="rect">
            <a:avLst/>
          </a:prstGeom>
          <a:solidFill>
            <a:srgbClr val="FFCC99"/>
          </a:solidFill>
          <a:ln>
            <a:noFill/>
          </a:ln>
          <a:effectLst>
            <a:prstShdw prst="shdw17" dist="17961" dir="2700000">
              <a:srgbClr val="997A5C">
                <a:alpha val="74997"/>
              </a:srgbClr>
            </a:prstShdw>
          </a:effectLst>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p>
            <a:pPr algn="ctr"/>
            <a:r>
              <a:rPr lang="zh-CN" altLang="en-US" sz="1000" b="1" dirty="0">
                <a:solidFill>
                  <a:srgbClr val="000000"/>
                </a:solidFill>
              </a:rPr>
              <a:t>气象</a:t>
            </a:r>
            <a:r>
              <a:rPr lang="zh-CN" altLang="en-US" sz="1000" b="1" dirty="0" smtClean="0">
                <a:solidFill>
                  <a:srgbClr val="000000"/>
                </a:solidFill>
              </a:rPr>
              <a:t>数</a:t>
            </a:r>
            <a:r>
              <a:rPr lang="zh-CN" altLang="en-US" sz="1000" b="1" dirty="0">
                <a:solidFill>
                  <a:srgbClr val="000000"/>
                </a:solidFill>
              </a:rPr>
              <a:t>据</a:t>
            </a:r>
            <a:endParaRPr lang="en-US" altLang="zh-CN" sz="1000" b="1" dirty="0">
              <a:solidFill>
                <a:srgbClr val="000000"/>
              </a:solidFill>
            </a:endParaRPr>
          </a:p>
        </p:txBody>
      </p:sp>
      <p:sp>
        <p:nvSpPr>
          <p:cNvPr id="58" name="Rectangle 52"/>
          <p:cNvSpPr>
            <a:spLocks noChangeArrowheads="1"/>
          </p:cNvSpPr>
          <p:nvPr/>
        </p:nvSpPr>
        <p:spPr bwMode="auto">
          <a:xfrm>
            <a:off x="10590181" y="6053561"/>
            <a:ext cx="954538" cy="210203"/>
          </a:xfrm>
          <a:prstGeom prst="rect">
            <a:avLst/>
          </a:prstGeom>
          <a:solidFill>
            <a:srgbClr val="F8C0F0"/>
          </a:solidFill>
          <a:ln>
            <a:noFill/>
          </a:ln>
          <a:effectLst>
            <a:prstShdw prst="shdw17" dist="17961" dir="2700000">
              <a:srgbClr val="99995C">
                <a:alpha val="74997"/>
              </a:srgbClr>
            </a:prstShdw>
          </a:effectLst>
          <a:extLst/>
        </p:spPr>
        <p:txBody>
          <a:bodyPr anchor="ctr"/>
          <a:lstStyle/>
          <a:p>
            <a:pPr algn="ctr"/>
            <a:r>
              <a:rPr lang="zh-CN" altLang="en-US" sz="1000" b="1" dirty="0">
                <a:solidFill>
                  <a:srgbClr val="000000"/>
                </a:solidFill>
              </a:rPr>
              <a:t>展</a:t>
            </a:r>
            <a:r>
              <a:rPr lang="zh-CN" altLang="en-US" sz="1000" b="1" dirty="0" smtClean="0">
                <a:solidFill>
                  <a:srgbClr val="000000"/>
                </a:solidFill>
              </a:rPr>
              <a:t>示效果</a:t>
            </a:r>
            <a:endParaRPr lang="zh-CN" altLang="en-US" sz="1000" b="1" dirty="0">
              <a:solidFill>
                <a:srgbClr val="000000"/>
              </a:solidFill>
            </a:endParaRPr>
          </a:p>
        </p:txBody>
      </p:sp>
      <p:sp>
        <p:nvSpPr>
          <p:cNvPr id="59" name="矩形 13"/>
          <p:cNvSpPr/>
          <p:nvPr/>
        </p:nvSpPr>
        <p:spPr bwMode="auto">
          <a:xfrm>
            <a:off x="10446827" y="5139494"/>
            <a:ext cx="1288948" cy="1313199"/>
          </a:xfrm>
          <a:prstGeom prst="rect">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nSpc>
                <a:spcPct val="90000"/>
              </a:lnSpc>
            </a:pPr>
            <a:endParaRPr lang="zh-CN" altLang="en-US" sz="2200">
              <a:solidFill>
                <a:srgbClr val="7889FB"/>
              </a:solidFill>
            </a:endParaRPr>
          </a:p>
        </p:txBody>
      </p:sp>
      <p:cxnSp>
        <p:nvCxnSpPr>
          <p:cNvPr id="3" name="Straight Arrow Connector 2"/>
          <p:cNvCxnSpPr/>
          <p:nvPr/>
        </p:nvCxnSpPr>
        <p:spPr bwMode="auto">
          <a:xfrm>
            <a:off x="-977900" y="1641588"/>
            <a:ext cx="914400" cy="914400"/>
          </a:xfrm>
          <a:prstGeom prst="straightConnector1">
            <a:avLst/>
          </a:prstGeom>
          <a:noFill/>
          <a:ln w="9525" cap="flat" cmpd="sng" algn="ctr">
            <a:noFill/>
            <a:prstDash val="solid"/>
            <a:round/>
            <a:headEnd type="none" w="med" len="med"/>
            <a:tailEnd type="triangle"/>
          </a:ln>
          <a:effectLst/>
        </p:spPr>
      </p:cxnSp>
      <p:sp>
        <p:nvSpPr>
          <p:cNvPr id="43" name="Rectangle 48"/>
          <p:cNvSpPr>
            <a:spLocks noChangeArrowheads="1"/>
          </p:cNvSpPr>
          <p:nvPr/>
        </p:nvSpPr>
        <p:spPr bwMode="auto">
          <a:xfrm>
            <a:off x="10592816" y="5526151"/>
            <a:ext cx="954538" cy="211750"/>
          </a:xfrm>
          <a:prstGeom prst="rect">
            <a:avLst/>
          </a:prstGeom>
          <a:solidFill>
            <a:srgbClr val="92D050"/>
          </a:solidFill>
          <a:ln>
            <a:noFill/>
          </a:ln>
          <a:effectLst>
            <a:prstShdw prst="shdw17" dist="17961" dir="2700000">
              <a:srgbClr val="737373">
                <a:alpha val="74997"/>
              </a:srgbClr>
            </a:prstShdw>
          </a:effectLst>
          <a:extLst/>
        </p:spPr>
        <p:txBody>
          <a:bodyPr lIns="0" tIns="0" rIns="0" bIns="0" anchor="ctr"/>
          <a:lstStyle/>
          <a:p>
            <a:pPr algn="ctr"/>
            <a:r>
              <a:rPr lang="zh-CN" altLang="en-US" sz="1000" b="1" dirty="0" smtClean="0">
                <a:solidFill>
                  <a:srgbClr val="000000"/>
                </a:solidFill>
              </a:rPr>
              <a:t>模型算法</a:t>
            </a:r>
            <a:endParaRPr lang="zh-CN" altLang="en-US" sz="1000" b="1" dirty="0">
              <a:solidFill>
                <a:srgbClr val="000000"/>
              </a:solidFill>
            </a:endParaRPr>
          </a:p>
        </p:txBody>
      </p:sp>
      <p:sp>
        <p:nvSpPr>
          <p:cNvPr id="44" name="AutoShape 16"/>
          <p:cNvSpPr>
            <a:spLocks noChangeArrowheads="1"/>
          </p:cNvSpPr>
          <p:nvPr/>
        </p:nvSpPr>
        <p:spPr bwMode="auto">
          <a:xfrm>
            <a:off x="5906434" y="4697545"/>
            <a:ext cx="1024678" cy="718923"/>
          </a:xfrm>
          <a:prstGeom prst="roundRect">
            <a:avLst>
              <a:gd name="adj" fmla="val 16667"/>
            </a:avLst>
          </a:prstGeom>
          <a:solidFill>
            <a:srgbClr val="92D050"/>
          </a:solidFill>
          <a:ln>
            <a:noFill/>
          </a:ln>
          <a:effectLst>
            <a:prstShdw prst="shdw17" dist="17961" dir="2700000">
              <a:schemeClr val="accent1">
                <a:gamma/>
                <a:shade val="60000"/>
                <a:invGamma/>
              </a:schemeClr>
            </a:prstShdw>
          </a:effectLst>
          <a:scene3d>
            <a:camera prst="orthographicFront"/>
            <a:lightRig rig="threePt" dir="t"/>
          </a:scene3d>
          <a:sp3d>
            <a:bevelT prst="relaxedInset"/>
          </a:sp3d>
          <a:extLst/>
        </p:spPr>
        <p:txBody>
          <a:bodyPr lIns="0" rIns="0"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defRPr kumimoji="1" sz="2400">
                <a:solidFill>
                  <a:schemeClr val="tx1"/>
                </a:solidFill>
                <a:latin typeface="Arial" pitchFamily="34" charset="0"/>
                <a:ea typeface="宋体" pitchFamily="2" charset="-122"/>
              </a:defRPr>
            </a:lvl6pPr>
            <a:lvl7pPr marL="2971800" indent="-228600" fontAlgn="base">
              <a:spcBef>
                <a:spcPct val="0"/>
              </a:spcBef>
              <a:spcAft>
                <a:spcPct val="0"/>
              </a:spcAft>
              <a:defRPr kumimoji="1" sz="2400">
                <a:solidFill>
                  <a:schemeClr val="tx1"/>
                </a:solidFill>
                <a:latin typeface="Arial" pitchFamily="34" charset="0"/>
                <a:ea typeface="宋体" pitchFamily="2" charset="-122"/>
              </a:defRPr>
            </a:lvl7pPr>
            <a:lvl8pPr marL="3429000" indent="-228600" fontAlgn="base">
              <a:spcBef>
                <a:spcPct val="0"/>
              </a:spcBef>
              <a:spcAft>
                <a:spcPct val="0"/>
              </a:spcAft>
              <a:defRPr kumimoji="1" sz="2400">
                <a:solidFill>
                  <a:schemeClr val="tx1"/>
                </a:solidFill>
                <a:latin typeface="Arial" pitchFamily="34" charset="0"/>
                <a:ea typeface="宋体" pitchFamily="2" charset="-122"/>
              </a:defRPr>
            </a:lvl8pPr>
            <a:lvl9pPr marL="3886200" indent="-228600" fontAlgn="base">
              <a:spcBef>
                <a:spcPct val="0"/>
              </a:spcBef>
              <a:spcAft>
                <a:spcPct val="0"/>
              </a:spcAft>
              <a:defRPr kumimoji="1" sz="2400">
                <a:solidFill>
                  <a:schemeClr val="tx1"/>
                </a:solidFill>
                <a:latin typeface="Arial" pitchFamily="34" charset="0"/>
                <a:ea typeface="宋体" pitchFamily="2" charset="-122"/>
              </a:defRPr>
            </a:lvl9pPr>
          </a:lstStyle>
          <a:p>
            <a:pPr algn="ctr">
              <a:defRPr/>
            </a:pPr>
            <a:r>
              <a:rPr lang="zh-CN" altLang="en-US" sz="1400" b="1" dirty="0"/>
              <a:t>多层神经</a:t>
            </a:r>
            <a:endParaRPr lang="en-US" altLang="zh-CN" sz="1400" b="1" dirty="0"/>
          </a:p>
          <a:p>
            <a:pPr algn="ctr">
              <a:defRPr/>
            </a:pPr>
            <a:r>
              <a:rPr lang="zh-CN" altLang="en-US" sz="1400" b="1" dirty="0"/>
              <a:t>网络</a:t>
            </a:r>
          </a:p>
        </p:txBody>
      </p:sp>
      <p:sp>
        <p:nvSpPr>
          <p:cNvPr id="45" name="AutoShape 16"/>
          <p:cNvSpPr>
            <a:spLocks noChangeArrowheads="1"/>
          </p:cNvSpPr>
          <p:nvPr/>
        </p:nvSpPr>
        <p:spPr bwMode="auto">
          <a:xfrm>
            <a:off x="4614520" y="4694682"/>
            <a:ext cx="1039781" cy="718784"/>
          </a:xfrm>
          <a:prstGeom prst="roundRect">
            <a:avLst>
              <a:gd name="adj" fmla="val 16667"/>
            </a:avLst>
          </a:prstGeom>
          <a:solidFill>
            <a:srgbClr val="92D050"/>
          </a:solidFill>
          <a:ln>
            <a:noFill/>
          </a:ln>
          <a:effectLst>
            <a:prstShdw prst="shdw17" dist="17961" dir="2700000">
              <a:schemeClr val="accent1">
                <a:gamma/>
                <a:shade val="60000"/>
                <a:invGamma/>
              </a:schemeClr>
            </a:prstShdw>
          </a:effectLst>
          <a:scene3d>
            <a:camera prst="orthographicFront"/>
            <a:lightRig rig="threePt" dir="t"/>
          </a:scene3d>
          <a:sp3d>
            <a:bevelT prst="relaxedInset"/>
          </a:sp3d>
          <a:extLst/>
        </p:spPr>
        <p:txBody>
          <a:bodyPr lIns="0" rIns="0"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defRPr kumimoji="1" sz="2400">
                <a:solidFill>
                  <a:schemeClr val="tx1"/>
                </a:solidFill>
                <a:latin typeface="Arial" pitchFamily="34" charset="0"/>
                <a:ea typeface="宋体" pitchFamily="2" charset="-122"/>
              </a:defRPr>
            </a:lvl6pPr>
            <a:lvl7pPr marL="2971800" indent="-228600" fontAlgn="base">
              <a:spcBef>
                <a:spcPct val="0"/>
              </a:spcBef>
              <a:spcAft>
                <a:spcPct val="0"/>
              </a:spcAft>
              <a:defRPr kumimoji="1" sz="2400">
                <a:solidFill>
                  <a:schemeClr val="tx1"/>
                </a:solidFill>
                <a:latin typeface="Arial" pitchFamily="34" charset="0"/>
                <a:ea typeface="宋体" pitchFamily="2" charset="-122"/>
              </a:defRPr>
            </a:lvl7pPr>
            <a:lvl8pPr marL="3429000" indent="-228600" fontAlgn="base">
              <a:spcBef>
                <a:spcPct val="0"/>
              </a:spcBef>
              <a:spcAft>
                <a:spcPct val="0"/>
              </a:spcAft>
              <a:defRPr kumimoji="1" sz="2400">
                <a:solidFill>
                  <a:schemeClr val="tx1"/>
                </a:solidFill>
                <a:latin typeface="Arial" pitchFamily="34" charset="0"/>
                <a:ea typeface="宋体" pitchFamily="2" charset="-122"/>
              </a:defRPr>
            </a:lvl8pPr>
            <a:lvl9pPr marL="3886200" indent="-228600" fontAlgn="base">
              <a:spcBef>
                <a:spcPct val="0"/>
              </a:spcBef>
              <a:spcAft>
                <a:spcPct val="0"/>
              </a:spcAft>
              <a:defRPr kumimoji="1" sz="2400">
                <a:solidFill>
                  <a:schemeClr val="tx1"/>
                </a:solidFill>
                <a:latin typeface="Arial" pitchFamily="34" charset="0"/>
                <a:ea typeface="宋体" pitchFamily="2" charset="-122"/>
              </a:defRPr>
            </a:lvl9pPr>
          </a:lstStyle>
          <a:p>
            <a:pPr algn="ctr">
              <a:defRPr/>
            </a:pPr>
            <a:r>
              <a:rPr lang="en-US" altLang="zh-CN" sz="1400" b="1" dirty="0" err="1"/>
              <a:t>Softmax</a:t>
            </a:r>
            <a:endParaRPr lang="en-US" altLang="zh-CN" sz="1400" b="1" dirty="0"/>
          </a:p>
          <a:p>
            <a:pPr algn="ctr">
              <a:defRPr/>
            </a:pPr>
            <a:r>
              <a:rPr lang="zh-CN" altLang="en-US" sz="1400" b="1" dirty="0"/>
              <a:t>线性模型</a:t>
            </a:r>
          </a:p>
        </p:txBody>
      </p:sp>
      <p:sp>
        <p:nvSpPr>
          <p:cNvPr id="46" name="AutoShape 16"/>
          <p:cNvSpPr>
            <a:spLocks noChangeArrowheads="1"/>
          </p:cNvSpPr>
          <p:nvPr/>
        </p:nvSpPr>
        <p:spPr bwMode="auto">
          <a:xfrm>
            <a:off x="7314572" y="4694630"/>
            <a:ext cx="894806" cy="718924"/>
          </a:xfrm>
          <a:prstGeom prst="roundRect">
            <a:avLst>
              <a:gd name="adj" fmla="val 16667"/>
            </a:avLst>
          </a:prstGeom>
          <a:solidFill>
            <a:srgbClr val="92D050"/>
          </a:solidFill>
          <a:ln>
            <a:noFill/>
          </a:ln>
          <a:effectLst>
            <a:prstShdw prst="shdw17" dist="17961" dir="2700000">
              <a:schemeClr val="accent1">
                <a:gamma/>
                <a:shade val="60000"/>
                <a:invGamma/>
              </a:schemeClr>
            </a:prstShdw>
          </a:effectLst>
          <a:scene3d>
            <a:camera prst="orthographicFront"/>
            <a:lightRig rig="threePt" dir="t"/>
          </a:scene3d>
          <a:sp3d>
            <a:bevelT prst="relaxedInset"/>
          </a:sp3d>
          <a:extLst/>
        </p:spPr>
        <p:txBody>
          <a:bodyPr lIns="0" rIns="0"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defRPr kumimoji="1" sz="2400">
                <a:solidFill>
                  <a:schemeClr val="tx1"/>
                </a:solidFill>
                <a:latin typeface="Arial" pitchFamily="34" charset="0"/>
                <a:ea typeface="宋体" pitchFamily="2" charset="-122"/>
              </a:defRPr>
            </a:lvl6pPr>
            <a:lvl7pPr marL="2971800" indent="-228600" fontAlgn="base">
              <a:spcBef>
                <a:spcPct val="0"/>
              </a:spcBef>
              <a:spcAft>
                <a:spcPct val="0"/>
              </a:spcAft>
              <a:defRPr kumimoji="1" sz="2400">
                <a:solidFill>
                  <a:schemeClr val="tx1"/>
                </a:solidFill>
                <a:latin typeface="Arial" pitchFamily="34" charset="0"/>
                <a:ea typeface="宋体" pitchFamily="2" charset="-122"/>
              </a:defRPr>
            </a:lvl7pPr>
            <a:lvl8pPr marL="3429000" indent="-228600" fontAlgn="base">
              <a:spcBef>
                <a:spcPct val="0"/>
              </a:spcBef>
              <a:spcAft>
                <a:spcPct val="0"/>
              </a:spcAft>
              <a:defRPr kumimoji="1" sz="2400">
                <a:solidFill>
                  <a:schemeClr val="tx1"/>
                </a:solidFill>
                <a:latin typeface="Arial" pitchFamily="34" charset="0"/>
                <a:ea typeface="宋体" pitchFamily="2" charset="-122"/>
              </a:defRPr>
            </a:lvl8pPr>
            <a:lvl9pPr marL="3886200" indent="-228600" fontAlgn="base">
              <a:spcBef>
                <a:spcPct val="0"/>
              </a:spcBef>
              <a:spcAft>
                <a:spcPct val="0"/>
              </a:spcAft>
              <a:defRPr kumimoji="1" sz="2400">
                <a:solidFill>
                  <a:schemeClr val="tx1"/>
                </a:solidFill>
                <a:latin typeface="Arial" pitchFamily="34" charset="0"/>
                <a:ea typeface="宋体" pitchFamily="2" charset="-122"/>
              </a:defRPr>
            </a:lvl9pPr>
          </a:lstStyle>
          <a:p>
            <a:pPr algn="ctr">
              <a:defRPr/>
            </a:pPr>
            <a:r>
              <a:rPr lang="zh-CN" altLang="en-US" sz="1400" b="1" dirty="0" smtClean="0"/>
              <a:t>卷积神经</a:t>
            </a:r>
            <a:endParaRPr lang="en-US" altLang="zh-CN" sz="1400" b="1" dirty="0"/>
          </a:p>
          <a:p>
            <a:pPr algn="ctr">
              <a:defRPr/>
            </a:pPr>
            <a:r>
              <a:rPr lang="zh-CN" altLang="en-US" sz="1400" b="1" dirty="0" smtClean="0"/>
              <a:t>网络（</a:t>
            </a:r>
            <a:r>
              <a:rPr lang="en-US" altLang="zh-CN" sz="1400" b="1" dirty="0" smtClean="0"/>
              <a:t>CNN</a:t>
            </a:r>
            <a:r>
              <a:rPr lang="zh-CN" altLang="en-US" sz="1400" b="1" dirty="0" smtClean="0"/>
              <a:t>）</a:t>
            </a:r>
            <a:endParaRPr lang="en-US" altLang="zh-CN" sz="1400" b="1" dirty="0"/>
          </a:p>
        </p:txBody>
      </p:sp>
      <p:sp>
        <p:nvSpPr>
          <p:cNvPr id="60" name="AutoShape 16"/>
          <p:cNvSpPr>
            <a:spLocks noChangeArrowheads="1"/>
          </p:cNvSpPr>
          <p:nvPr/>
        </p:nvSpPr>
        <p:spPr bwMode="auto">
          <a:xfrm>
            <a:off x="8592838" y="4694630"/>
            <a:ext cx="894062" cy="718926"/>
          </a:xfrm>
          <a:prstGeom prst="roundRect">
            <a:avLst>
              <a:gd name="adj" fmla="val 16667"/>
            </a:avLst>
          </a:prstGeom>
          <a:solidFill>
            <a:srgbClr val="92D050"/>
          </a:solidFill>
          <a:ln>
            <a:noFill/>
          </a:ln>
          <a:effectLst>
            <a:prstShdw prst="shdw17" dist="17961" dir="2700000">
              <a:schemeClr val="accent1">
                <a:gamma/>
                <a:shade val="60000"/>
                <a:invGamma/>
              </a:schemeClr>
            </a:prstShdw>
          </a:effectLst>
          <a:scene3d>
            <a:camera prst="orthographicFront"/>
            <a:lightRig rig="threePt" dir="t"/>
          </a:scene3d>
          <a:sp3d>
            <a:bevelT prst="relaxedInset"/>
          </a:sp3d>
          <a:extLst/>
        </p:spPr>
        <p:txBody>
          <a:bodyPr lIns="0" rIns="0"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defRPr kumimoji="1" sz="2400">
                <a:solidFill>
                  <a:schemeClr val="tx1"/>
                </a:solidFill>
                <a:latin typeface="Arial" pitchFamily="34" charset="0"/>
                <a:ea typeface="宋体" pitchFamily="2" charset="-122"/>
              </a:defRPr>
            </a:lvl6pPr>
            <a:lvl7pPr marL="2971800" indent="-228600" fontAlgn="base">
              <a:spcBef>
                <a:spcPct val="0"/>
              </a:spcBef>
              <a:spcAft>
                <a:spcPct val="0"/>
              </a:spcAft>
              <a:defRPr kumimoji="1" sz="2400">
                <a:solidFill>
                  <a:schemeClr val="tx1"/>
                </a:solidFill>
                <a:latin typeface="Arial" pitchFamily="34" charset="0"/>
                <a:ea typeface="宋体" pitchFamily="2" charset="-122"/>
              </a:defRPr>
            </a:lvl7pPr>
            <a:lvl8pPr marL="3429000" indent="-228600" fontAlgn="base">
              <a:spcBef>
                <a:spcPct val="0"/>
              </a:spcBef>
              <a:spcAft>
                <a:spcPct val="0"/>
              </a:spcAft>
              <a:defRPr kumimoji="1" sz="2400">
                <a:solidFill>
                  <a:schemeClr val="tx1"/>
                </a:solidFill>
                <a:latin typeface="Arial" pitchFamily="34" charset="0"/>
                <a:ea typeface="宋体" pitchFamily="2" charset="-122"/>
              </a:defRPr>
            </a:lvl8pPr>
            <a:lvl9pPr marL="3886200" indent="-228600" fontAlgn="base">
              <a:spcBef>
                <a:spcPct val="0"/>
              </a:spcBef>
              <a:spcAft>
                <a:spcPct val="0"/>
              </a:spcAft>
              <a:defRPr kumimoji="1" sz="2400">
                <a:solidFill>
                  <a:schemeClr val="tx1"/>
                </a:solidFill>
                <a:latin typeface="Arial" pitchFamily="34" charset="0"/>
                <a:ea typeface="宋体" pitchFamily="2" charset="-122"/>
              </a:defRPr>
            </a:lvl9pPr>
          </a:lstStyle>
          <a:p>
            <a:pPr algn="ctr">
              <a:defRPr/>
            </a:pPr>
            <a:r>
              <a:rPr lang="zh-CN" altLang="en-US" sz="1400" b="1" dirty="0" smtClean="0"/>
              <a:t>循环神经网络（</a:t>
            </a:r>
            <a:r>
              <a:rPr lang="en-US" altLang="zh-CN" sz="1400" b="1" smtClean="0"/>
              <a:t>LSTM</a:t>
            </a:r>
            <a:r>
              <a:rPr lang="zh-CN" altLang="en-US" sz="1400" b="1" smtClean="0"/>
              <a:t>）</a:t>
            </a:r>
            <a:endParaRPr lang="en-US" altLang="zh-CN" sz="1400" b="1" dirty="0" smtClean="0"/>
          </a:p>
        </p:txBody>
      </p:sp>
      <p:sp>
        <p:nvSpPr>
          <p:cNvPr id="49" name="Rectangle 7"/>
          <p:cNvSpPr>
            <a:spLocks noChangeArrowheads="1"/>
          </p:cNvSpPr>
          <p:nvPr/>
        </p:nvSpPr>
        <p:spPr bwMode="auto">
          <a:xfrm>
            <a:off x="5772424" y="5892383"/>
            <a:ext cx="999080" cy="649003"/>
          </a:xfrm>
          <a:prstGeom prst="rect">
            <a:avLst/>
          </a:prstGeom>
          <a:solidFill>
            <a:srgbClr val="FFCC99"/>
          </a:solidFill>
          <a:ln>
            <a:noFill/>
          </a:ln>
          <a:effectLst>
            <a:prstShdw prst="shdw17" dist="17961" dir="2700000">
              <a:srgbClr val="997A5C"/>
            </a:prstShdw>
          </a:effectLst>
          <a:scene3d>
            <a:camera prst="orthographicFront"/>
            <a:lightRig rig="threePt" dir="t"/>
          </a:scene3d>
          <a:sp3d>
            <a:bevelT w="139700" prst="cross"/>
          </a:sp3d>
          <a:extLst/>
        </p:spPr>
        <p:txBody>
          <a:bodyPr lIns="0" rIns="0"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defRPr kumimoji="1" sz="2400">
                <a:solidFill>
                  <a:schemeClr val="tx1"/>
                </a:solidFill>
                <a:latin typeface="Arial" pitchFamily="34" charset="0"/>
                <a:ea typeface="宋体" pitchFamily="2" charset="-122"/>
              </a:defRPr>
            </a:lvl6pPr>
            <a:lvl7pPr marL="2971800" indent="-228600" fontAlgn="base">
              <a:spcBef>
                <a:spcPct val="0"/>
              </a:spcBef>
              <a:spcAft>
                <a:spcPct val="0"/>
              </a:spcAft>
              <a:defRPr kumimoji="1" sz="2400">
                <a:solidFill>
                  <a:schemeClr val="tx1"/>
                </a:solidFill>
                <a:latin typeface="Arial" pitchFamily="34" charset="0"/>
                <a:ea typeface="宋体" pitchFamily="2" charset="-122"/>
              </a:defRPr>
            </a:lvl7pPr>
            <a:lvl8pPr marL="3429000" indent="-228600" fontAlgn="base">
              <a:spcBef>
                <a:spcPct val="0"/>
              </a:spcBef>
              <a:spcAft>
                <a:spcPct val="0"/>
              </a:spcAft>
              <a:defRPr kumimoji="1" sz="2400">
                <a:solidFill>
                  <a:schemeClr val="tx1"/>
                </a:solidFill>
                <a:latin typeface="Arial" pitchFamily="34" charset="0"/>
                <a:ea typeface="宋体" pitchFamily="2" charset="-122"/>
              </a:defRPr>
            </a:lvl8pPr>
            <a:lvl9pPr marL="3886200" indent="-228600" fontAlgn="base">
              <a:spcBef>
                <a:spcPct val="0"/>
              </a:spcBef>
              <a:spcAft>
                <a:spcPct val="0"/>
              </a:spcAft>
              <a:defRPr kumimoji="1" sz="2400">
                <a:solidFill>
                  <a:schemeClr val="tx1"/>
                </a:solidFill>
                <a:latin typeface="Arial" pitchFamily="34" charset="0"/>
                <a:ea typeface="宋体" pitchFamily="2" charset="-122"/>
              </a:defRPr>
            </a:lvl9pPr>
          </a:lstStyle>
          <a:p>
            <a:pPr algn="ctr">
              <a:defRPr/>
            </a:pPr>
            <a:r>
              <a:rPr lang="zh-CN" altLang="en-US" sz="1400" b="1" dirty="0" smtClean="0"/>
              <a:t>卫星云图</a:t>
            </a:r>
            <a:endParaRPr lang="en-US" altLang="zh-CN" sz="1400" b="1" dirty="0"/>
          </a:p>
        </p:txBody>
      </p:sp>
      <p:sp>
        <p:nvSpPr>
          <p:cNvPr id="54" name="Rectangle 7"/>
          <p:cNvSpPr>
            <a:spLocks noChangeArrowheads="1"/>
          </p:cNvSpPr>
          <p:nvPr/>
        </p:nvSpPr>
        <p:spPr bwMode="auto">
          <a:xfrm>
            <a:off x="6931113" y="5892383"/>
            <a:ext cx="1287078" cy="649003"/>
          </a:xfrm>
          <a:prstGeom prst="rect">
            <a:avLst/>
          </a:prstGeom>
          <a:solidFill>
            <a:srgbClr val="FFCC99"/>
          </a:solidFill>
          <a:ln>
            <a:noFill/>
          </a:ln>
          <a:effectLst>
            <a:prstShdw prst="shdw17" dist="17961" dir="2700000">
              <a:srgbClr val="997A5C"/>
            </a:prstShdw>
          </a:effectLst>
          <a:scene3d>
            <a:camera prst="orthographicFront"/>
            <a:lightRig rig="threePt" dir="t"/>
          </a:scene3d>
          <a:sp3d>
            <a:bevelT w="139700" prst="cross"/>
          </a:sp3d>
          <a:extLst/>
        </p:spPr>
        <p:txBody>
          <a:bodyPr lIns="0" rIns="0"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defRPr kumimoji="1" sz="2400">
                <a:solidFill>
                  <a:schemeClr val="tx1"/>
                </a:solidFill>
                <a:latin typeface="Arial" pitchFamily="34" charset="0"/>
                <a:ea typeface="宋体" pitchFamily="2" charset="-122"/>
              </a:defRPr>
            </a:lvl6pPr>
            <a:lvl7pPr marL="2971800" indent="-228600" fontAlgn="base">
              <a:spcBef>
                <a:spcPct val="0"/>
              </a:spcBef>
              <a:spcAft>
                <a:spcPct val="0"/>
              </a:spcAft>
              <a:defRPr kumimoji="1" sz="2400">
                <a:solidFill>
                  <a:schemeClr val="tx1"/>
                </a:solidFill>
                <a:latin typeface="Arial" pitchFamily="34" charset="0"/>
                <a:ea typeface="宋体" pitchFamily="2" charset="-122"/>
              </a:defRPr>
            </a:lvl7pPr>
            <a:lvl8pPr marL="3429000" indent="-228600" fontAlgn="base">
              <a:spcBef>
                <a:spcPct val="0"/>
              </a:spcBef>
              <a:spcAft>
                <a:spcPct val="0"/>
              </a:spcAft>
              <a:defRPr kumimoji="1" sz="2400">
                <a:solidFill>
                  <a:schemeClr val="tx1"/>
                </a:solidFill>
                <a:latin typeface="Arial" pitchFamily="34" charset="0"/>
                <a:ea typeface="宋体" pitchFamily="2" charset="-122"/>
              </a:defRPr>
            </a:lvl8pPr>
            <a:lvl9pPr marL="3886200" indent="-228600" fontAlgn="base">
              <a:spcBef>
                <a:spcPct val="0"/>
              </a:spcBef>
              <a:spcAft>
                <a:spcPct val="0"/>
              </a:spcAft>
              <a:defRPr kumimoji="1" sz="2400">
                <a:solidFill>
                  <a:schemeClr val="tx1"/>
                </a:solidFill>
                <a:latin typeface="Arial" pitchFamily="34" charset="0"/>
                <a:ea typeface="宋体" pitchFamily="2" charset="-122"/>
              </a:defRPr>
            </a:lvl9pPr>
          </a:lstStyle>
          <a:p>
            <a:pPr algn="ctr">
              <a:defRPr/>
            </a:pPr>
            <a:r>
              <a:rPr lang="en-US" altLang="zh-CN" sz="1400" b="1" dirty="0" smtClean="0"/>
              <a:t>GRIB2</a:t>
            </a:r>
            <a:r>
              <a:rPr lang="zh-CN" altLang="en-US" sz="1400" b="1" dirty="0" smtClean="0"/>
              <a:t>在分析预报场资料</a:t>
            </a:r>
            <a:endParaRPr lang="zh-CN" altLang="en-US" sz="1400" b="1" dirty="0"/>
          </a:p>
        </p:txBody>
      </p:sp>
      <p:sp>
        <p:nvSpPr>
          <p:cNvPr id="75" name="Rectangle 13"/>
          <p:cNvSpPr>
            <a:spLocks noChangeArrowheads="1"/>
          </p:cNvSpPr>
          <p:nvPr/>
        </p:nvSpPr>
        <p:spPr bwMode="auto">
          <a:xfrm>
            <a:off x="4611026" y="3540992"/>
            <a:ext cx="1034695" cy="701703"/>
          </a:xfrm>
          <a:prstGeom prst="rect">
            <a:avLst/>
          </a:prstGeom>
          <a:solidFill>
            <a:schemeClr val="accent1"/>
          </a:solidFill>
          <a:ln>
            <a:noFill/>
          </a:ln>
          <a:effectLst>
            <a:prstShdw prst="shdw17" dist="17961" dir="2700000">
              <a:srgbClr val="99995C"/>
            </a:prstShdw>
          </a:effectLst>
          <a:scene3d>
            <a:camera prst="orthographicFront"/>
            <a:lightRig rig="threePt" dir="t"/>
          </a:scene3d>
          <a:sp3d>
            <a:bevelT prst="angle"/>
          </a:sp3d>
          <a:extLst/>
        </p:spPr>
        <p:txBody>
          <a:bodyPr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defRPr kumimoji="1" sz="2400">
                <a:solidFill>
                  <a:schemeClr val="tx1"/>
                </a:solidFill>
                <a:latin typeface="Arial" pitchFamily="34" charset="0"/>
                <a:ea typeface="宋体" pitchFamily="2" charset="-122"/>
              </a:defRPr>
            </a:lvl6pPr>
            <a:lvl7pPr marL="2971800" indent="-228600" fontAlgn="base">
              <a:spcBef>
                <a:spcPct val="0"/>
              </a:spcBef>
              <a:spcAft>
                <a:spcPct val="0"/>
              </a:spcAft>
              <a:defRPr kumimoji="1" sz="2400">
                <a:solidFill>
                  <a:schemeClr val="tx1"/>
                </a:solidFill>
                <a:latin typeface="Arial" pitchFamily="34" charset="0"/>
                <a:ea typeface="宋体" pitchFamily="2" charset="-122"/>
              </a:defRPr>
            </a:lvl7pPr>
            <a:lvl8pPr marL="3429000" indent="-228600" fontAlgn="base">
              <a:spcBef>
                <a:spcPct val="0"/>
              </a:spcBef>
              <a:spcAft>
                <a:spcPct val="0"/>
              </a:spcAft>
              <a:defRPr kumimoji="1" sz="2400">
                <a:solidFill>
                  <a:schemeClr val="tx1"/>
                </a:solidFill>
                <a:latin typeface="Arial" pitchFamily="34" charset="0"/>
                <a:ea typeface="宋体" pitchFamily="2" charset="-122"/>
              </a:defRPr>
            </a:lvl8pPr>
            <a:lvl9pPr marL="3886200" indent="-228600" fontAlgn="base">
              <a:spcBef>
                <a:spcPct val="0"/>
              </a:spcBef>
              <a:spcAft>
                <a:spcPct val="0"/>
              </a:spcAft>
              <a:defRPr kumimoji="1" sz="2400">
                <a:solidFill>
                  <a:schemeClr val="tx1"/>
                </a:solidFill>
                <a:latin typeface="Arial" pitchFamily="34" charset="0"/>
                <a:ea typeface="宋体" pitchFamily="2" charset="-122"/>
              </a:defRPr>
            </a:lvl9pPr>
          </a:lstStyle>
          <a:p>
            <a:pPr algn="ctr">
              <a:defRPr/>
            </a:pPr>
            <a:r>
              <a:rPr lang="zh-CN" altLang="en-US" sz="1400" b="1" dirty="0"/>
              <a:t>关键特征识别</a:t>
            </a:r>
            <a:endParaRPr lang="en-US" altLang="zh-CN" sz="1400" b="1" dirty="0"/>
          </a:p>
        </p:txBody>
      </p:sp>
      <p:sp>
        <p:nvSpPr>
          <p:cNvPr id="76" name="Rectangle 13"/>
          <p:cNvSpPr>
            <a:spLocks noChangeArrowheads="1"/>
          </p:cNvSpPr>
          <p:nvPr/>
        </p:nvSpPr>
        <p:spPr bwMode="auto">
          <a:xfrm>
            <a:off x="5889106" y="3538822"/>
            <a:ext cx="1115096" cy="714284"/>
          </a:xfrm>
          <a:prstGeom prst="rect">
            <a:avLst/>
          </a:prstGeom>
          <a:solidFill>
            <a:schemeClr val="accent1"/>
          </a:solidFill>
          <a:ln>
            <a:noFill/>
          </a:ln>
          <a:effectLst>
            <a:prstShdw prst="shdw17" dist="17961" dir="2700000">
              <a:srgbClr val="99995C"/>
            </a:prstShdw>
          </a:effectLst>
          <a:scene3d>
            <a:camera prst="orthographicFront"/>
            <a:lightRig rig="threePt" dir="t"/>
          </a:scene3d>
          <a:sp3d>
            <a:bevelT prst="angle"/>
          </a:sp3d>
          <a:extLst/>
        </p:spPr>
        <p:txBody>
          <a:bodyPr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defRPr kumimoji="1" sz="2400">
                <a:solidFill>
                  <a:schemeClr val="tx1"/>
                </a:solidFill>
                <a:latin typeface="Arial" pitchFamily="34" charset="0"/>
                <a:ea typeface="宋体" pitchFamily="2" charset="-122"/>
              </a:defRPr>
            </a:lvl6pPr>
            <a:lvl7pPr marL="2971800" indent="-228600" fontAlgn="base">
              <a:spcBef>
                <a:spcPct val="0"/>
              </a:spcBef>
              <a:spcAft>
                <a:spcPct val="0"/>
              </a:spcAft>
              <a:defRPr kumimoji="1" sz="2400">
                <a:solidFill>
                  <a:schemeClr val="tx1"/>
                </a:solidFill>
                <a:latin typeface="Arial" pitchFamily="34" charset="0"/>
                <a:ea typeface="宋体" pitchFamily="2" charset="-122"/>
              </a:defRPr>
            </a:lvl7pPr>
            <a:lvl8pPr marL="3429000" indent="-228600" fontAlgn="base">
              <a:spcBef>
                <a:spcPct val="0"/>
              </a:spcBef>
              <a:spcAft>
                <a:spcPct val="0"/>
              </a:spcAft>
              <a:defRPr kumimoji="1" sz="2400">
                <a:solidFill>
                  <a:schemeClr val="tx1"/>
                </a:solidFill>
                <a:latin typeface="Arial" pitchFamily="34" charset="0"/>
                <a:ea typeface="宋体" pitchFamily="2" charset="-122"/>
              </a:defRPr>
            </a:lvl8pPr>
            <a:lvl9pPr marL="3886200" indent="-228600" fontAlgn="base">
              <a:spcBef>
                <a:spcPct val="0"/>
              </a:spcBef>
              <a:spcAft>
                <a:spcPct val="0"/>
              </a:spcAft>
              <a:defRPr kumimoji="1" sz="2400">
                <a:solidFill>
                  <a:schemeClr val="tx1"/>
                </a:solidFill>
                <a:latin typeface="Arial" pitchFamily="34" charset="0"/>
                <a:ea typeface="宋体" pitchFamily="2" charset="-122"/>
              </a:defRPr>
            </a:lvl9pPr>
          </a:lstStyle>
          <a:p>
            <a:pPr algn="ctr">
              <a:defRPr/>
            </a:pPr>
            <a:r>
              <a:rPr lang="zh-CN" altLang="en-US" sz="1400" b="1" dirty="0"/>
              <a:t>重点区</a:t>
            </a:r>
            <a:r>
              <a:rPr lang="zh-CN" altLang="en-US" sz="1400" b="1" dirty="0" smtClean="0"/>
              <a:t>域</a:t>
            </a:r>
            <a:r>
              <a:rPr lang="zh-CN" altLang="en-US" sz="1400" b="1" dirty="0"/>
              <a:t>识别</a:t>
            </a:r>
            <a:endParaRPr lang="en-US" altLang="zh-CN" sz="1400" b="1" dirty="0"/>
          </a:p>
        </p:txBody>
      </p:sp>
      <p:sp>
        <p:nvSpPr>
          <p:cNvPr id="77" name="Rectangle 13"/>
          <p:cNvSpPr>
            <a:spLocks noChangeArrowheads="1"/>
          </p:cNvSpPr>
          <p:nvPr/>
        </p:nvSpPr>
        <p:spPr bwMode="auto">
          <a:xfrm>
            <a:off x="7247587" y="3547778"/>
            <a:ext cx="970603" cy="714284"/>
          </a:xfrm>
          <a:prstGeom prst="rect">
            <a:avLst/>
          </a:prstGeom>
          <a:solidFill>
            <a:schemeClr val="accent1"/>
          </a:solidFill>
          <a:ln>
            <a:noFill/>
          </a:ln>
          <a:effectLst>
            <a:prstShdw prst="shdw17" dist="17961" dir="2700000">
              <a:srgbClr val="99995C"/>
            </a:prstShdw>
          </a:effectLst>
          <a:scene3d>
            <a:camera prst="orthographicFront"/>
            <a:lightRig rig="threePt" dir="t"/>
          </a:scene3d>
          <a:sp3d>
            <a:bevelT prst="angle"/>
          </a:sp3d>
          <a:extLst/>
        </p:spPr>
        <p:txBody>
          <a:bodyPr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defRPr kumimoji="1" sz="2400">
                <a:solidFill>
                  <a:schemeClr val="tx1"/>
                </a:solidFill>
                <a:latin typeface="Arial" pitchFamily="34" charset="0"/>
                <a:ea typeface="宋体" pitchFamily="2" charset="-122"/>
              </a:defRPr>
            </a:lvl6pPr>
            <a:lvl7pPr marL="2971800" indent="-228600" fontAlgn="base">
              <a:spcBef>
                <a:spcPct val="0"/>
              </a:spcBef>
              <a:spcAft>
                <a:spcPct val="0"/>
              </a:spcAft>
              <a:defRPr kumimoji="1" sz="2400">
                <a:solidFill>
                  <a:schemeClr val="tx1"/>
                </a:solidFill>
                <a:latin typeface="Arial" pitchFamily="34" charset="0"/>
                <a:ea typeface="宋体" pitchFamily="2" charset="-122"/>
              </a:defRPr>
            </a:lvl7pPr>
            <a:lvl8pPr marL="3429000" indent="-228600" fontAlgn="base">
              <a:spcBef>
                <a:spcPct val="0"/>
              </a:spcBef>
              <a:spcAft>
                <a:spcPct val="0"/>
              </a:spcAft>
              <a:defRPr kumimoji="1" sz="2400">
                <a:solidFill>
                  <a:schemeClr val="tx1"/>
                </a:solidFill>
                <a:latin typeface="Arial" pitchFamily="34" charset="0"/>
                <a:ea typeface="宋体" pitchFamily="2" charset="-122"/>
              </a:defRPr>
            </a:lvl8pPr>
            <a:lvl9pPr marL="3886200" indent="-228600" fontAlgn="base">
              <a:spcBef>
                <a:spcPct val="0"/>
              </a:spcBef>
              <a:spcAft>
                <a:spcPct val="0"/>
              </a:spcAft>
              <a:defRPr kumimoji="1" sz="2400">
                <a:solidFill>
                  <a:schemeClr val="tx1"/>
                </a:solidFill>
                <a:latin typeface="Arial" pitchFamily="34" charset="0"/>
                <a:ea typeface="宋体" pitchFamily="2" charset="-122"/>
              </a:defRPr>
            </a:lvl9pPr>
          </a:lstStyle>
          <a:p>
            <a:pPr algn="ctr">
              <a:defRPr/>
            </a:pPr>
            <a:r>
              <a:rPr lang="zh-CN" altLang="en-US" sz="1400" b="1" dirty="0"/>
              <a:t>时空特征学习</a:t>
            </a:r>
            <a:endParaRPr lang="en-US" altLang="zh-CN" sz="1400" b="1" dirty="0"/>
          </a:p>
        </p:txBody>
      </p:sp>
      <p:sp>
        <p:nvSpPr>
          <p:cNvPr id="78" name="Rectangle 13"/>
          <p:cNvSpPr>
            <a:spLocks noChangeArrowheads="1"/>
          </p:cNvSpPr>
          <p:nvPr/>
        </p:nvSpPr>
        <p:spPr bwMode="auto">
          <a:xfrm>
            <a:off x="8461575" y="3547778"/>
            <a:ext cx="1152594" cy="714284"/>
          </a:xfrm>
          <a:prstGeom prst="rect">
            <a:avLst/>
          </a:prstGeom>
          <a:solidFill>
            <a:schemeClr val="accent1"/>
          </a:solidFill>
          <a:ln>
            <a:noFill/>
          </a:ln>
          <a:effectLst>
            <a:prstShdw prst="shdw17" dist="17961" dir="2700000">
              <a:srgbClr val="99995C"/>
            </a:prstShdw>
          </a:effectLst>
          <a:scene3d>
            <a:camera prst="orthographicFront"/>
            <a:lightRig rig="threePt" dir="t"/>
          </a:scene3d>
          <a:sp3d>
            <a:bevelT prst="angle"/>
          </a:sp3d>
          <a:extLst/>
        </p:spPr>
        <p:txBody>
          <a:bodyPr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defRPr kumimoji="1" sz="2400">
                <a:solidFill>
                  <a:schemeClr val="tx1"/>
                </a:solidFill>
                <a:latin typeface="Arial" pitchFamily="34" charset="0"/>
                <a:ea typeface="宋体" pitchFamily="2" charset="-122"/>
              </a:defRPr>
            </a:lvl6pPr>
            <a:lvl7pPr marL="2971800" indent="-228600" fontAlgn="base">
              <a:spcBef>
                <a:spcPct val="0"/>
              </a:spcBef>
              <a:spcAft>
                <a:spcPct val="0"/>
              </a:spcAft>
              <a:defRPr kumimoji="1" sz="2400">
                <a:solidFill>
                  <a:schemeClr val="tx1"/>
                </a:solidFill>
                <a:latin typeface="Arial" pitchFamily="34" charset="0"/>
                <a:ea typeface="宋体" pitchFamily="2" charset="-122"/>
              </a:defRPr>
            </a:lvl7pPr>
            <a:lvl8pPr marL="3429000" indent="-228600" fontAlgn="base">
              <a:spcBef>
                <a:spcPct val="0"/>
              </a:spcBef>
              <a:spcAft>
                <a:spcPct val="0"/>
              </a:spcAft>
              <a:defRPr kumimoji="1" sz="2400">
                <a:solidFill>
                  <a:schemeClr val="tx1"/>
                </a:solidFill>
                <a:latin typeface="Arial" pitchFamily="34" charset="0"/>
                <a:ea typeface="宋体" pitchFamily="2" charset="-122"/>
              </a:defRPr>
            </a:lvl8pPr>
            <a:lvl9pPr marL="3886200" indent="-228600" fontAlgn="base">
              <a:spcBef>
                <a:spcPct val="0"/>
              </a:spcBef>
              <a:spcAft>
                <a:spcPct val="0"/>
              </a:spcAft>
              <a:defRPr kumimoji="1" sz="2400">
                <a:solidFill>
                  <a:schemeClr val="tx1"/>
                </a:solidFill>
                <a:latin typeface="Arial" pitchFamily="34" charset="0"/>
                <a:ea typeface="宋体" pitchFamily="2" charset="-122"/>
              </a:defRPr>
            </a:lvl9pPr>
          </a:lstStyle>
          <a:p>
            <a:pPr algn="ctr">
              <a:defRPr/>
            </a:pPr>
            <a:r>
              <a:rPr lang="zh-CN" altLang="en-US" sz="1400" b="1" dirty="0" smtClean="0"/>
              <a:t>天气变化推演</a:t>
            </a:r>
            <a:endParaRPr lang="en-US" altLang="zh-CN" sz="1400" b="1" dirty="0"/>
          </a:p>
        </p:txBody>
      </p:sp>
      <p:sp>
        <p:nvSpPr>
          <p:cNvPr id="79" name="Rounded Rectangle 78"/>
          <p:cNvSpPr/>
          <p:nvPr/>
        </p:nvSpPr>
        <p:spPr bwMode="auto">
          <a:xfrm>
            <a:off x="3899631" y="2167775"/>
            <a:ext cx="5876471" cy="984180"/>
          </a:xfrm>
          <a:prstGeom prst="roundRect">
            <a:avLst/>
          </a:prstGeom>
          <a:solidFill>
            <a:schemeClr val="accent1">
              <a:lumMod val="40000"/>
              <a:lumOff val="60000"/>
            </a:schemeClr>
          </a:solidFill>
          <a:ln w="25400"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80" name="Rectangle 13"/>
          <p:cNvSpPr>
            <a:spLocks noChangeArrowheads="1"/>
          </p:cNvSpPr>
          <p:nvPr/>
        </p:nvSpPr>
        <p:spPr bwMode="auto">
          <a:xfrm>
            <a:off x="7673534" y="2407158"/>
            <a:ext cx="1493413" cy="688413"/>
          </a:xfrm>
          <a:prstGeom prst="rect">
            <a:avLst/>
          </a:prstGeom>
          <a:solidFill>
            <a:srgbClr val="F8C0F0"/>
          </a:solidFill>
          <a:ln>
            <a:noFill/>
          </a:ln>
          <a:effectLst>
            <a:prstShdw prst="shdw17" dist="17961" dir="2700000">
              <a:srgbClr val="99995C"/>
            </a:prstShdw>
          </a:effectLst>
          <a:scene3d>
            <a:camera prst="orthographicFront"/>
            <a:lightRig rig="threePt" dir="t"/>
          </a:scene3d>
          <a:sp3d>
            <a:bevelT prst="angle"/>
          </a:sp3d>
          <a:extLst/>
        </p:spPr>
        <p:txBody>
          <a:bodyPr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defRPr kumimoji="1" sz="2400">
                <a:solidFill>
                  <a:schemeClr val="tx1"/>
                </a:solidFill>
                <a:latin typeface="Arial" pitchFamily="34" charset="0"/>
                <a:ea typeface="宋体" pitchFamily="2" charset="-122"/>
              </a:defRPr>
            </a:lvl6pPr>
            <a:lvl7pPr marL="2971800" indent="-228600" fontAlgn="base">
              <a:spcBef>
                <a:spcPct val="0"/>
              </a:spcBef>
              <a:spcAft>
                <a:spcPct val="0"/>
              </a:spcAft>
              <a:defRPr kumimoji="1" sz="2400">
                <a:solidFill>
                  <a:schemeClr val="tx1"/>
                </a:solidFill>
                <a:latin typeface="Arial" pitchFamily="34" charset="0"/>
                <a:ea typeface="宋体" pitchFamily="2" charset="-122"/>
              </a:defRPr>
            </a:lvl7pPr>
            <a:lvl8pPr marL="3429000" indent="-228600" fontAlgn="base">
              <a:spcBef>
                <a:spcPct val="0"/>
              </a:spcBef>
              <a:spcAft>
                <a:spcPct val="0"/>
              </a:spcAft>
              <a:defRPr kumimoji="1" sz="2400">
                <a:solidFill>
                  <a:schemeClr val="tx1"/>
                </a:solidFill>
                <a:latin typeface="Arial" pitchFamily="34" charset="0"/>
                <a:ea typeface="宋体" pitchFamily="2" charset="-122"/>
              </a:defRPr>
            </a:lvl8pPr>
            <a:lvl9pPr marL="3886200" indent="-228600" fontAlgn="base">
              <a:spcBef>
                <a:spcPct val="0"/>
              </a:spcBef>
              <a:spcAft>
                <a:spcPct val="0"/>
              </a:spcAft>
              <a:defRPr kumimoji="1" sz="2400">
                <a:solidFill>
                  <a:schemeClr val="tx1"/>
                </a:solidFill>
                <a:latin typeface="Arial" pitchFamily="34" charset="0"/>
                <a:ea typeface="宋体" pitchFamily="2" charset="-122"/>
              </a:defRPr>
            </a:lvl9pPr>
          </a:lstStyle>
          <a:p>
            <a:pPr algn="ctr">
              <a:defRPr/>
            </a:pPr>
            <a:r>
              <a:rPr lang="zh-CN" altLang="en-US" sz="1400" b="1" dirty="0" smtClean="0"/>
              <a:t>未来</a:t>
            </a:r>
            <a:r>
              <a:rPr lang="en-US" altLang="zh-CN" sz="1400" b="1" dirty="0"/>
              <a:t>3</a:t>
            </a:r>
            <a:r>
              <a:rPr lang="zh-CN" altLang="en-US" sz="1400" b="1" dirty="0" smtClean="0"/>
              <a:t>小时强</a:t>
            </a:r>
            <a:r>
              <a:rPr lang="zh-CN" altLang="en-US" sz="1400" b="1" dirty="0"/>
              <a:t>对</a:t>
            </a:r>
            <a:r>
              <a:rPr lang="zh-CN" altLang="en-US" sz="1400" b="1" dirty="0" smtClean="0"/>
              <a:t>流天气模拟推演</a:t>
            </a:r>
            <a:endParaRPr lang="en-US" altLang="zh-CN" sz="1400" b="1" dirty="0"/>
          </a:p>
        </p:txBody>
      </p:sp>
      <p:sp>
        <p:nvSpPr>
          <p:cNvPr id="81" name="Rectangle 13"/>
          <p:cNvSpPr>
            <a:spLocks noChangeArrowheads="1"/>
          </p:cNvSpPr>
          <p:nvPr/>
        </p:nvSpPr>
        <p:spPr bwMode="auto">
          <a:xfrm>
            <a:off x="4925360" y="2407158"/>
            <a:ext cx="1493413" cy="688413"/>
          </a:xfrm>
          <a:prstGeom prst="rect">
            <a:avLst/>
          </a:prstGeom>
          <a:solidFill>
            <a:srgbClr val="F8C0F0"/>
          </a:solidFill>
          <a:ln>
            <a:noFill/>
          </a:ln>
          <a:effectLst>
            <a:prstShdw prst="shdw17" dist="17961" dir="2700000">
              <a:srgbClr val="99995C"/>
            </a:prstShdw>
          </a:effectLst>
          <a:scene3d>
            <a:camera prst="orthographicFront"/>
            <a:lightRig rig="threePt" dir="t"/>
          </a:scene3d>
          <a:sp3d>
            <a:bevelT prst="angle"/>
          </a:sp3d>
          <a:extLst/>
        </p:spPr>
        <p:txBody>
          <a:bodyPr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defRPr kumimoji="1" sz="2400">
                <a:solidFill>
                  <a:schemeClr val="tx1"/>
                </a:solidFill>
                <a:latin typeface="Arial" pitchFamily="34" charset="0"/>
                <a:ea typeface="宋体" pitchFamily="2" charset="-122"/>
              </a:defRPr>
            </a:lvl6pPr>
            <a:lvl7pPr marL="2971800" indent="-228600" fontAlgn="base">
              <a:spcBef>
                <a:spcPct val="0"/>
              </a:spcBef>
              <a:spcAft>
                <a:spcPct val="0"/>
              </a:spcAft>
              <a:defRPr kumimoji="1" sz="2400">
                <a:solidFill>
                  <a:schemeClr val="tx1"/>
                </a:solidFill>
                <a:latin typeface="Arial" pitchFamily="34" charset="0"/>
                <a:ea typeface="宋体" pitchFamily="2" charset="-122"/>
              </a:defRPr>
            </a:lvl7pPr>
            <a:lvl8pPr marL="3429000" indent="-228600" fontAlgn="base">
              <a:spcBef>
                <a:spcPct val="0"/>
              </a:spcBef>
              <a:spcAft>
                <a:spcPct val="0"/>
              </a:spcAft>
              <a:defRPr kumimoji="1" sz="2400">
                <a:solidFill>
                  <a:schemeClr val="tx1"/>
                </a:solidFill>
                <a:latin typeface="Arial" pitchFamily="34" charset="0"/>
                <a:ea typeface="宋体" pitchFamily="2" charset="-122"/>
              </a:defRPr>
            </a:lvl8pPr>
            <a:lvl9pPr marL="3886200" indent="-228600" fontAlgn="base">
              <a:spcBef>
                <a:spcPct val="0"/>
              </a:spcBef>
              <a:spcAft>
                <a:spcPct val="0"/>
              </a:spcAft>
              <a:defRPr kumimoji="1" sz="2400">
                <a:solidFill>
                  <a:schemeClr val="tx1"/>
                </a:solidFill>
                <a:latin typeface="Arial" pitchFamily="34" charset="0"/>
                <a:ea typeface="宋体" pitchFamily="2" charset="-122"/>
              </a:defRPr>
            </a:lvl9pPr>
          </a:lstStyle>
          <a:p>
            <a:pPr algn="ctr">
              <a:defRPr/>
            </a:pPr>
            <a:r>
              <a:rPr lang="zh-CN" altLang="en-US" sz="1400" b="1" dirty="0" smtClean="0"/>
              <a:t>关键特征和重点区域</a:t>
            </a:r>
            <a:r>
              <a:rPr lang="en-US" altLang="zh-CN" sz="1400" b="1" dirty="0" smtClean="0"/>
              <a:t>2</a:t>
            </a:r>
            <a:r>
              <a:rPr lang="zh-CN" altLang="en-US" sz="1400" b="1" dirty="0"/>
              <a:t>维</a:t>
            </a:r>
            <a:r>
              <a:rPr lang="zh-CN" altLang="en-US" sz="1400" b="1" dirty="0" smtClean="0"/>
              <a:t>效果</a:t>
            </a:r>
            <a:endParaRPr lang="en-US" altLang="zh-CN" sz="1400" b="1" dirty="0"/>
          </a:p>
        </p:txBody>
      </p:sp>
      <p:sp>
        <p:nvSpPr>
          <p:cNvPr id="6" name="TextBox 5"/>
          <p:cNvSpPr txBox="1"/>
          <p:nvPr/>
        </p:nvSpPr>
        <p:spPr>
          <a:xfrm>
            <a:off x="3968620" y="2256675"/>
            <a:ext cx="492443" cy="1026629"/>
          </a:xfrm>
          <a:prstGeom prst="rect">
            <a:avLst/>
          </a:prstGeom>
          <a:noFill/>
        </p:spPr>
        <p:txBody>
          <a:bodyPr vert="eaVert" wrap="square" rtlCol="0">
            <a:spAutoFit/>
          </a:bodyPr>
          <a:lstStyle/>
          <a:p>
            <a:r>
              <a:rPr lang="zh-CN" altLang="en-US" sz="2000" dirty="0" smtClean="0">
                <a:latin typeface="宋体" panose="02010600030101010101" pitchFamily="2" charset="-122"/>
                <a:ea typeface="宋体" panose="02010600030101010101" pitchFamily="2" charset="-122"/>
              </a:rPr>
              <a:t>展示层</a:t>
            </a:r>
            <a:endParaRPr lang="zh-CN" altLang="en-US" sz="2000" dirty="0">
              <a:latin typeface="宋体" panose="02010600030101010101" pitchFamily="2" charset="-122"/>
              <a:ea typeface="宋体" panose="02010600030101010101" pitchFamily="2" charset="-122"/>
            </a:endParaRPr>
          </a:p>
        </p:txBody>
      </p:sp>
      <p:sp>
        <p:nvSpPr>
          <p:cNvPr id="82" name="TextBox 81"/>
          <p:cNvSpPr txBox="1"/>
          <p:nvPr/>
        </p:nvSpPr>
        <p:spPr>
          <a:xfrm>
            <a:off x="3960562" y="3462311"/>
            <a:ext cx="492443" cy="955011"/>
          </a:xfrm>
          <a:prstGeom prst="rect">
            <a:avLst/>
          </a:prstGeom>
          <a:noFill/>
        </p:spPr>
        <p:txBody>
          <a:bodyPr vert="eaVert" wrap="square" rtlCol="0">
            <a:spAutoFit/>
          </a:bodyPr>
          <a:lstStyle/>
          <a:p>
            <a:r>
              <a:rPr lang="zh-CN" altLang="en-US" sz="2000" dirty="0" smtClean="0">
                <a:latin typeface="宋体" panose="02010600030101010101" pitchFamily="2" charset="-122"/>
                <a:ea typeface="宋体" panose="02010600030101010101" pitchFamily="2" charset="-122"/>
              </a:rPr>
              <a:t>系统层</a:t>
            </a:r>
            <a:endParaRPr lang="zh-CN" altLang="en-US" sz="2000" dirty="0">
              <a:latin typeface="宋体" panose="02010600030101010101" pitchFamily="2" charset="-122"/>
              <a:ea typeface="宋体" panose="02010600030101010101" pitchFamily="2" charset="-122"/>
            </a:endParaRPr>
          </a:p>
        </p:txBody>
      </p:sp>
      <p:sp>
        <p:nvSpPr>
          <p:cNvPr id="83" name="TextBox 82"/>
          <p:cNvSpPr txBox="1"/>
          <p:nvPr/>
        </p:nvSpPr>
        <p:spPr>
          <a:xfrm>
            <a:off x="3962892" y="4631130"/>
            <a:ext cx="492443" cy="862784"/>
          </a:xfrm>
          <a:prstGeom prst="rect">
            <a:avLst/>
          </a:prstGeom>
          <a:noFill/>
        </p:spPr>
        <p:txBody>
          <a:bodyPr vert="eaVert" wrap="square" rtlCol="0">
            <a:spAutoFit/>
          </a:bodyPr>
          <a:lstStyle/>
          <a:p>
            <a:r>
              <a:rPr lang="zh-CN" altLang="en-US" sz="2000" dirty="0" smtClean="0">
                <a:latin typeface="宋体" panose="02010600030101010101" pitchFamily="2" charset="-122"/>
                <a:ea typeface="宋体" panose="02010600030101010101" pitchFamily="2" charset="-122"/>
              </a:rPr>
              <a:t>模型层</a:t>
            </a:r>
            <a:endParaRPr lang="zh-CN" altLang="en-US" sz="2000" dirty="0">
              <a:latin typeface="宋体" panose="02010600030101010101" pitchFamily="2" charset="-122"/>
              <a:ea typeface="宋体" panose="02010600030101010101" pitchFamily="2" charset="-122"/>
            </a:endParaRPr>
          </a:p>
        </p:txBody>
      </p:sp>
      <p:sp>
        <p:nvSpPr>
          <p:cNvPr id="84" name="TextBox 83"/>
          <p:cNvSpPr txBox="1"/>
          <p:nvPr/>
        </p:nvSpPr>
        <p:spPr>
          <a:xfrm>
            <a:off x="3962888" y="5725583"/>
            <a:ext cx="492443" cy="866812"/>
          </a:xfrm>
          <a:prstGeom prst="rect">
            <a:avLst/>
          </a:prstGeom>
          <a:noFill/>
        </p:spPr>
        <p:txBody>
          <a:bodyPr vert="eaVert" wrap="square" rtlCol="0">
            <a:spAutoFit/>
          </a:bodyPr>
          <a:lstStyle/>
          <a:p>
            <a:r>
              <a:rPr lang="zh-CN" altLang="en-US" sz="2000" dirty="0">
                <a:latin typeface="宋体" panose="02010600030101010101" pitchFamily="2" charset="-122"/>
                <a:ea typeface="宋体" panose="02010600030101010101" pitchFamily="2" charset="-122"/>
              </a:rPr>
              <a:t>数据层</a:t>
            </a:r>
          </a:p>
        </p:txBody>
      </p:sp>
      <p:sp>
        <p:nvSpPr>
          <p:cNvPr id="11" name="Right Arrow 10"/>
          <p:cNvSpPr/>
          <p:nvPr/>
        </p:nvSpPr>
        <p:spPr bwMode="auto">
          <a:xfrm rot="18656170">
            <a:off x="5985102" y="1945799"/>
            <a:ext cx="569214" cy="360214"/>
          </a:xfrm>
          <a:prstGeom prst="righ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85" name="Right Arrow 84"/>
          <p:cNvSpPr/>
          <p:nvPr/>
        </p:nvSpPr>
        <p:spPr bwMode="auto">
          <a:xfrm rot="13826061">
            <a:off x="7544213" y="1944405"/>
            <a:ext cx="580187" cy="360214"/>
          </a:xfrm>
          <a:prstGeom prst="righ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14" name="Right Arrow 13"/>
          <p:cNvSpPr/>
          <p:nvPr/>
        </p:nvSpPr>
        <p:spPr bwMode="auto">
          <a:xfrm>
            <a:off x="9580399" y="1358900"/>
            <a:ext cx="592301" cy="435088"/>
          </a:xfrm>
          <a:prstGeom prst="righ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16" name="TextBox 15"/>
          <p:cNvSpPr txBox="1"/>
          <p:nvPr/>
        </p:nvSpPr>
        <p:spPr>
          <a:xfrm>
            <a:off x="5553584" y="1763802"/>
            <a:ext cx="747705" cy="461665"/>
          </a:xfrm>
          <a:prstGeom prst="rect">
            <a:avLst/>
          </a:prstGeom>
          <a:noFill/>
        </p:spPr>
        <p:txBody>
          <a:bodyPr wrap="square" rtlCol="0">
            <a:spAutoFit/>
          </a:bodyPr>
          <a:lstStyle/>
          <a:p>
            <a:r>
              <a:rPr lang="zh-CN" altLang="en-US" sz="1200" dirty="0" smtClean="0">
                <a:latin typeface="宋体" panose="02010600030101010101" pitchFamily="2" charset="-122"/>
                <a:ea typeface="宋体" panose="02010600030101010101" pitchFamily="2" charset="-122"/>
              </a:rPr>
              <a:t>辅助人工决策</a:t>
            </a:r>
            <a:endParaRPr lang="zh-CN" altLang="en-US" sz="1200" dirty="0">
              <a:latin typeface="宋体" panose="02010600030101010101" pitchFamily="2" charset="-122"/>
              <a:ea typeface="宋体" panose="02010600030101010101" pitchFamily="2" charset="-122"/>
            </a:endParaRPr>
          </a:p>
        </p:txBody>
      </p:sp>
      <p:sp>
        <p:nvSpPr>
          <p:cNvPr id="89" name="TextBox 88"/>
          <p:cNvSpPr txBox="1"/>
          <p:nvPr/>
        </p:nvSpPr>
        <p:spPr>
          <a:xfrm>
            <a:off x="7866945" y="1742811"/>
            <a:ext cx="684866" cy="461665"/>
          </a:xfrm>
          <a:prstGeom prst="rect">
            <a:avLst/>
          </a:prstGeom>
          <a:noFill/>
        </p:spPr>
        <p:txBody>
          <a:bodyPr wrap="square" rtlCol="0">
            <a:spAutoFit/>
          </a:bodyPr>
          <a:lstStyle/>
          <a:p>
            <a:r>
              <a:rPr lang="zh-CN" altLang="en-US" sz="1200" dirty="0" smtClean="0">
                <a:latin typeface="宋体" panose="02010600030101010101" pitchFamily="2" charset="-122"/>
                <a:ea typeface="宋体" panose="02010600030101010101" pitchFamily="2" charset="-122"/>
              </a:rPr>
              <a:t>提供智能推演</a:t>
            </a:r>
            <a:endParaRPr lang="zh-CN" altLang="en-US" sz="1200" dirty="0">
              <a:latin typeface="宋体" panose="02010600030101010101" pitchFamily="2" charset="-122"/>
              <a:ea typeface="宋体" panose="02010600030101010101" pitchFamily="2" charset="-122"/>
            </a:endParaRPr>
          </a:p>
        </p:txBody>
      </p:sp>
      <p:sp>
        <p:nvSpPr>
          <p:cNvPr id="17" name="TextBox 16"/>
          <p:cNvSpPr txBox="1"/>
          <p:nvPr/>
        </p:nvSpPr>
        <p:spPr>
          <a:xfrm>
            <a:off x="7785275" y="1004872"/>
            <a:ext cx="1160847" cy="369332"/>
          </a:xfrm>
          <a:prstGeom prst="rect">
            <a:avLst/>
          </a:prstGeom>
          <a:noFill/>
        </p:spPr>
        <p:txBody>
          <a:bodyPr wrap="square" rtlCol="0">
            <a:spAutoFit/>
          </a:bodyPr>
          <a:lstStyle/>
          <a:p>
            <a:r>
              <a:rPr lang="zh-CN" altLang="en-US" dirty="0" smtClean="0">
                <a:latin typeface="宋体" panose="02010600030101010101" pitchFamily="2" charset="-122"/>
                <a:ea typeface="宋体" panose="02010600030101010101" pitchFamily="2" charset="-122"/>
              </a:rPr>
              <a:t>气象专家</a:t>
            </a:r>
            <a:endParaRPr lang="zh-CN" altLang="en-US" dirty="0">
              <a:latin typeface="宋体" panose="02010600030101010101" pitchFamily="2" charset="-122"/>
              <a:ea typeface="宋体" panose="02010600030101010101" pitchFamily="2" charset="-122"/>
            </a:endParaRPr>
          </a:p>
        </p:txBody>
      </p:sp>
      <p:sp>
        <p:nvSpPr>
          <p:cNvPr id="18" name="Cloud 17"/>
          <p:cNvSpPr/>
          <p:nvPr/>
        </p:nvSpPr>
        <p:spPr bwMode="auto">
          <a:xfrm rot="828509">
            <a:off x="10192502" y="1191261"/>
            <a:ext cx="1100527" cy="879590"/>
          </a:xfrm>
          <a:prstGeom prst="cloud">
            <a:avLst/>
          </a:prstGeom>
          <a:solidFill>
            <a:schemeClr val="accent1">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90" name="TextBox 89"/>
          <p:cNvSpPr txBox="1"/>
          <p:nvPr/>
        </p:nvSpPr>
        <p:spPr>
          <a:xfrm>
            <a:off x="10168712" y="1328241"/>
            <a:ext cx="1213383" cy="646331"/>
          </a:xfrm>
          <a:prstGeom prst="rect">
            <a:avLst/>
          </a:prstGeom>
          <a:noFill/>
        </p:spPr>
        <p:txBody>
          <a:bodyPr wrap="square" rtlCol="0">
            <a:spAutoFit/>
          </a:bodyPr>
          <a:lstStyle/>
          <a:p>
            <a:r>
              <a:rPr lang="zh-CN" altLang="en-US" dirty="0" smtClean="0">
                <a:latin typeface="宋体" panose="02010600030101010101" pitchFamily="2" charset="-122"/>
                <a:ea typeface="宋体" panose="02010600030101010101" pitchFamily="2" charset="-122"/>
              </a:rPr>
              <a:t>最终气象预报结果</a:t>
            </a:r>
            <a:endParaRPr lang="zh-CN" altLang="en-US" dirty="0">
              <a:latin typeface="宋体" panose="02010600030101010101" pitchFamily="2" charset="-122"/>
              <a:ea typeface="宋体" panose="02010600030101010101" pitchFamily="2" charset="-122"/>
            </a:endParaRPr>
          </a:p>
        </p:txBody>
      </p:sp>
      <p:pic>
        <p:nvPicPr>
          <p:cNvPr id="20" name="Picture 19"/>
          <p:cNvPicPr>
            <a:picLocks noChangeAspect="1"/>
          </p:cNvPicPr>
          <p:nvPr/>
        </p:nvPicPr>
        <p:blipFill>
          <a:blip r:embed="rId3" cstate="print"/>
          <a:stretch>
            <a:fillRect/>
          </a:stretch>
        </p:blipFill>
        <p:spPr>
          <a:xfrm>
            <a:off x="6454202" y="972584"/>
            <a:ext cx="1219048" cy="914286"/>
          </a:xfrm>
          <a:prstGeom prst="rect">
            <a:avLst/>
          </a:prstGeom>
        </p:spPr>
      </p:pic>
      <p:sp>
        <p:nvSpPr>
          <p:cNvPr id="42" name="Rectangle 7"/>
          <p:cNvSpPr>
            <a:spLocks noChangeArrowheads="1"/>
          </p:cNvSpPr>
          <p:nvPr/>
        </p:nvSpPr>
        <p:spPr bwMode="auto">
          <a:xfrm>
            <a:off x="8361545" y="5892383"/>
            <a:ext cx="1287078" cy="649003"/>
          </a:xfrm>
          <a:prstGeom prst="rect">
            <a:avLst/>
          </a:prstGeom>
          <a:solidFill>
            <a:srgbClr val="FFCC99"/>
          </a:solidFill>
          <a:ln>
            <a:noFill/>
          </a:ln>
          <a:effectLst>
            <a:prstShdw prst="shdw17" dist="17961" dir="2700000">
              <a:srgbClr val="997A5C"/>
            </a:prstShdw>
          </a:effectLst>
          <a:scene3d>
            <a:camera prst="orthographicFront"/>
            <a:lightRig rig="threePt" dir="t"/>
          </a:scene3d>
          <a:sp3d>
            <a:bevelT w="139700" prst="cross"/>
          </a:sp3d>
          <a:extLst/>
        </p:spPr>
        <p:txBody>
          <a:bodyPr lIns="0" rIns="0"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defRPr kumimoji="1" sz="2400">
                <a:solidFill>
                  <a:schemeClr val="tx1"/>
                </a:solidFill>
                <a:latin typeface="Arial" pitchFamily="34" charset="0"/>
                <a:ea typeface="宋体" pitchFamily="2" charset="-122"/>
              </a:defRPr>
            </a:lvl6pPr>
            <a:lvl7pPr marL="2971800" indent="-228600" fontAlgn="base">
              <a:spcBef>
                <a:spcPct val="0"/>
              </a:spcBef>
              <a:spcAft>
                <a:spcPct val="0"/>
              </a:spcAft>
              <a:defRPr kumimoji="1" sz="2400">
                <a:solidFill>
                  <a:schemeClr val="tx1"/>
                </a:solidFill>
                <a:latin typeface="Arial" pitchFamily="34" charset="0"/>
                <a:ea typeface="宋体" pitchFamily="2" charset="-122"/>
              </a:defRPr>
            </a:lvl7pPr>
            <a:lvl8pPr marL="3429000" indent="-228600" fontAlgn="base">
              <a:spcBef>
                <a:spcPct val="0"/>
              </a:spcBef>
              <a:spcAft>
                <a:spcPct val="0"/>
              </a:spcAft>
              <a:defRPr kumimoji="1" sz="2400">
                <a:solidFill>
                  <a:schemeClr val="tx1"/>
                </a:solidFill>
                <a:latin typeface="Arial" pitchFamily="34" charset="0"/>
                <a:ea typeface="宋体" pitchFamily="2" charset="-122"/>
              </a:defRPr>
            </a:lvl8pPr>
            <a:lvl9pPr marL="3886200" indent="-228600" fontAlgn="base">
              <a:spcBef>
                <a:spcPct val="0"/>
              </a:spcBef>
              <a:spcAft>
                <a:spcPct val="0"/>
              </a:spcAft>
              <a:defRPr kumimoji="1" sz="2400">
                <a:solidFill>
                  <a:schemeClr val="tx1"/>
                </a:solidFill>
                <a:latin typeface="Arial" pitchFamily="34" charset="0"/>
                <a:ea typeface="宋体" pitchFamily="2" charset="-122"/>
              </a:defRPr>
            </a:lvl9pPr>
          </a:lstStyle>
          <a:p>
            <a:pPr algn="ctr">
              <a:defRPr/>
            </a:pPr>
            <a:r>
              <a:rPr lang="zh-CN" altLang="en-US" sz="1400" b="1" dirty="0"/>
              <a:t>历史对流过程</a:t>
            </a:r>
            <a:endParaRPr lang="en-US" altLang="zh-CN" sz="1400" b="1" dirty="0"/>
          </a:p>
          <a:p>
            <a:pPr algn="ctr">
              <a:defRPr/>
            </a:pPr>
            <a:r>
              <a:rPr lang="zh-CN" altLang="en-US" sz="1400" b="1" dirty="0"/>
              <a:t>标注数据</a:t>
            </a:r>
          </a:p>
        </p:txBody>
      </p:sp>
    </p:spTree>
    <p:extLst>
      <p:ext uri="{BB962C8B-B14F-4D97-AF65-F5344CB8AC3E}">
        <p14:creationId xmlns:p14="http://schemas.microsoft.com/office/powerpoint/2010/main" val="30151371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49"/>
          <p:cNvSpPr>
            <a:spLocks noChangeArrowheads="1"/>
          </p:cNvSpPr>
          <p:nvPr/>
        </p:nvSpPr>
        <p:spPr bwMode="auto">
          <a:xfrm>
            <a:off x="6132006" y="1297458"/>
            <a:ext cx="5394964" cy="5174167"/>
          </a:xfrm>
          <a:prstGeom prst="roundRect">
            <a:avLst>
              <a:gd name="adj" fmla="val 11905"/>
            </a:avLst>
          </a:prstGeom>
          <a:solidFill>
            <a:srgbClr val="CCECFF">
              <a:alpha val="30196"/>
            </a:srgbClr>
          </a:solidFill>
          <a:ln w="9525">
            <a:solidFill>
              <a:srgbClr val="2F2F98"/>
            </a:solidFill>
            <a:prstDash val="sys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marL="463550" indent="-185738" fontAlgn="t">
              <a:lnSpc>
                <a:spcPct val="90000"/>
              </a:lnSpc>
              <a:spcBef>
                <a:spcPct val="20000"/>
              </a:spcBef>
              <a:buClr>
                <a:srgbClr val="175593"/>
              </a:buClr>
              <a:buSzPct val="50000"/>
              <a:buFont typeface="Wingdings" pitchFamily="2" charset="2"/>
              <a:buChar char="n"/>
              <a:defRPr/>
            </a:pPr>
            <a:endParaRPr lang="zh-CN" altLang="en-US">
              <a:latin typeface="宋体" panose="02010600030101010101" pitchFamily="2" charset="-122"/>
              <a:ea typeface="宋体" panose="02010600030101010101" pitchFamily="2" charset="-122"/>
            </a:endParaRPr>
          </a:p>
        </p:txBody>
      </p:sp>
      <p:sp>
        <p:nvSpPr>
          <p:cNvPr id="7" name="AutoShape 49"/>
          <p:cNvSpPr>
            <a:spLocks noChangeArrowheads="1"/>
          </p:cNvSpPr>
          <p:nvPr/>
        </p:nvSpPr>
        <p:spPr bwMode="auto">
          <a:xfrm>
            <a:off x="463720" y="1297459"/>
            <a:ext cx="5394964" cy="5174167"/>
          </a:xfrm>
          <a:prstGeom prst="roundRect">
            <a:avLst>
              <a:gd name="adj" fmla="val 11905"/>
            </a:avLst>
          </a:prstGeom>
          <a:solidFill>
            <a:srgbClr val="CCECFF">
              <a:alpha val="30196"/>
            </a:srgbClr>
          </a:solidFill>
          <a:ln w="9525">
            <a:solidFill>
              <a:srgbClr val="2F2F98"/>
            </a:solidFill>
            <a:prstDash val="sys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marL="463550" indent="-185738" fontAlgn="t">
              <a:lnSpc>
                <a:spcPct val="90000"/>
              </a:lnSpc>
              <a:spcBef>
                <a:spcPct val="20000"/>
              </a:spcBef>
              <a:buClr>
                <a:srgbClr val="175593"/>
              </a:buClr>
              <a:buSzPct val="50000"/>
              <a:buFont typeface="Wingdings" pitchFamily="2" charset="2"/>
              <a:buChar char="n"/>
              <a:defRPr/>
            </a:pPr>
            <a:endParaRPr lang="zh-CN" altLang="en-US">
              <a:latin typeface="宋体" panose="02010600030101010101" pitchFamily="2" charset="-122"/>
              <a:ea typeface="宋体" panose="02010600030101010101" pitchFamily="2" charset="-122"/>
            </a:endParaRPr>
          </a:p>
        </p:txBody>
      </p:sp>
      <p:sp>
        <p:nvSpPr>
          <p:cNvPr id="9" name="Rectangle 2"/>
          <p:cNvSpPr txBox="1">
            <a:spLocks noChangeArrowheads="1"/>
          </p:cNvSpPr>
          <p:nvPr/>
        </p:nvSpPr>
        <p:spPr bwMode="auto">
          <a:xfrm>
            <a:off x="514618" y="246025"/>
            <a:ext cx="1041922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lstStyle>
            <a:lvl1pPr eaLnBrk="0" hangingPunct="0">
              <a:spcBef>
                <a:spcPct val="0"/>
              </a:spcBef>
              <a:defRPr sz="1200">
                <a:solidFill>
                  <a:schemeClr val="tx1"/>
                </a:solidFill>
                <a:latin typeface="Arial" pitchFamily="34" charset="0"/>
                <a:ea typeface="宋体" pitchFamily="2" charset="-122"/>
              </a:defRPr>
            </a:lvl1pPr>
            <a:lvl2pPr marL="742950" indent="-285750" eaLnBrk="0" hangingPunct="0">
              <a:spcBef>
                <a:spcPct val="0"/>
              </a:spcBef>
              <a:defRPr sz="1200">
                <a:solidFill>
                  <a:schemeClr val="tx1"/>
                </a:solidFill>
                <a:latin typeface="Arial" pitchFamily="34" charset="0"/>
                <a:ea typeface="宋体" pitchFamily="2" charset="-122"/>
              </a:defRPr>
            </a:lvl2pPr>
            <a:lvl3pPr marL="1143000" indent="-228600" eaLnBrk="0" hangingPunct="0">
              <a:spcBef>
                <a:spcPct val="0"/>
              </a:spcBef>
              <a:defRPr sz="1200">
                <a:solidFill>
                  <a:schemeClr val="tx1"/>
                </a:solidFill>
                <a:latin typeface="Arial" pitchFamily="34" charset="0"/>
                <a:ea typeface="宋体" pitchFamily="2" charset="-122"/>
              </a:defRPr>
            </a:lvl3pPr>
            <a:lvl4pPr marL="1600200" indent="-228600" eaLnBrk="0" hangingPunct="0">
              <a:spcBef>
                <a:spcPct val="0"/>
              </a:spcBef>
              <a:defRPr sz="1200">
                <a:solidFill>
                  <a:schemeClr val="tx1"/>
                </a:solidFill>
                <a:latin typeface="Arial" pitchFamily="34" charset="0"/>
                <a:ea typeface="宋体" pitchFamily="2" charset="-122"/>
              </a:defRPr>
            </a:lvl4pPr>
            <a:lvl5pPr marL="2057400" indent="-228600" eaLnBrk="0" hangingPunct="0">
              <a:spcBef>
                <a:spcPct val="0"/>
              </a:spcBef>
              <a:defRPr sz="1200">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sz="1200">
                <a:solidFill>
                  <a:schemeClr val="tx1"/>
                </a:solidFill>
                <a:latin typeface="Arial" pitchFamily="34" charset="0"/>
                <a:ea typeface="宋体" pitchFamily="2" charset="-122"/>
              </a:defRPr>
            </a:lvl9pPr>
          </a:lstStyle>
          <a:p>
            <a:pPr>
              <a:lnSpc>
                <a:spcPct val="100000"/>
              </a:lnSpc>
              <a:buClrTx/>
              <a:buFontTx/>
              <a:buNone/>
            </a:pPr>
            <a:r>
              <a:rPr lang="zh-CN" altLang="en-US" sz="2400" b="1" dirty="0" smtClean="0">
                <a:solidFill>
                  <a:schemeClr val="accent1">
                    <a:lumMod val="75000"/>
                  </a:schemeClr>
                </a:solidFill>
                <a:latin typeface="Microsoft YaHei" charset="-122"/>
                <a:ea typeface="Microsoft YaHei" charset="-122"/>
                <a:cs typeface="Microsoft YaHei" charset="-122"/>
              </a:rPr>
              <a:t>与传统方法的比较</a:t>
            </a:r>
            <a:endParaRPr lang="zh-CN" altLang="en-US" sz="2400" b="1" dirty="0">
              <a:solidFill>
                <a:schemeClr val="accent1">
                  <a:lumMod val="75000"/>
                </a:schemeClr>
              </a:solidFill>
              <a:latin typeface="Microsoft YaHei" charset="-122"/>
              <a:ea typeface="Microsoft YaHei" charset="-122"/>
              <a:cs typeface="Microsoft YaHei" charset="-122"/>
            </a:endParaRPr>
          </a:p>
        </p:txBody>
      </p:sp>
      <p:sp>
        <p:nvSpPr>
          <p:cNvPr id="3" name="TextBox 2"/>
          <p:cNvSpPr txBox="1"/>
          <p:nvPr/>
        </p:nvSpPr>
        <p:spPr>
          <a:xfrm>
            <a:off x="6132005" y="2685974"/>
            <a:ext cx="5394964" cy="3277820"/>
          </a:xfrm>
          <a:prstGeom prst="rect">
            <a:avLst/>
          </a:prstGeom>
          <a:noFill/>
        </p:spPr>
        <p:txBody>
          <a:bodyPr wrap="square" rtlCol="0">
            <a:spAutoFit/>
          </a:bodyPr>
          <a:lstStyle/>
          <a:p>
            <a:pPr marL="285750" indent="-285750">
              <a:lnSpc>
                <a:spcPct val="150000"/>
              </a:lnSpc>
              <a:buFont typeface="Wingdings" panose="05000000000000000000" pitchFamily="2" charset="2"/>
              <a:buChar char="u"/>
            </a:pPr>
            <a:r>
              <a:rPr lang="zh-CN" altLang="en-US" dirty="0" smtClean="0"/>
              <a:t>拥有深度自学习能力。</a:t>
            </a:r>
            <a:r>
              <a:rPr lang="zh-CN" altLang="en-US" sz="1400" dirty="0" smtClean="0"/>
              <a:t>认知计算无需先验知识，即可从海量历史数据中进行训练学习，并挖掘潜在的规律和模式。同时，认知计算能够</a:t>
            </a:r>
            <a:r>
              <a:rPr lang="zh-CN" altLang="en-US" sz="1400" dirty="0"/>
              <a:t>根据每天产生的气象数据进行自动学习，自我调整以适应天气变化的最新情况</a:t>
            </a:r>
            <a:r>
              <a:rPr lang="zh-CN" altLang="en-US" sz="1400" dirty="0" smtClean="0"/>
              <a:t>。</a:t>
            </a:r>
            <a:endParaRPr lang="en-US" altLang="zh-CN" sz="1400" dirty="0" smtClean="0"/>
          </a:p>
          <a:p>
            <a:pPr marL="285750" indent="-285750">
              <a:lnSpc>
                <a:spcPct val="150000"/>
              </a:lnSpc>
              <a:buFont typeface="Wingdings" panose="05000000000000000000" pitchFamily="2" charset="2"/>
              <a:buChar char="u"/>
            </a:pPr>
            <a:r>
              <a:rPr lang="zh-CN" altLang="en-US" dirty="0" smtClean="0"/>
              <a:t>拥有基于大数据的辅助决策能力。</a:t>
            </a:r>
            <a:r>
              <a:rPr lang="zh-CN" altLang="en-US" sz="1400" dirty="0" smtClean="0"/>
              <a:t>能够充分利用气象历史数据。气象数据越多，收集时间越长，认知计算模型的分析结果越准确。</a:t>
            </a:r>
            <a:endParaRPr lang="en-US" altLang="zh-CN" dirty="0" smtClean="0"/>
          </a:p>
          <a:p>
            <a:pPr marL="285750" indent="-285750">
              <a:lnSpc>
                <a:spcPct val="150000"/>
              </a:lnSpc>
              <a:buFont typeface="Wingdings" panose="05000000000000000000" pitchFamily="2" charset="2"/>
              <a:buChar char="u"/>
            </a:pPr>
            <a:r>
              <a:rPr lang="zh-CN" altLang="en-US" dirty="0" smtClean="0"/>
              <a:t>数据依赖程度低。</a:t>
            </a:r>
            <a:r>
              <a:rPr lang="zh-CN" altLang="en-US" sz="1400" dirty="0" smtClean="0"/>
              <a:t>认知计算系统只需少量的观察和再分析数据即可完成分析和推演。</a:t>
            </a:r>
            <a:endParaRPr lang="zh-CN" altLang="en-US" sz="1400" dirty="0"/>
          </a:p>
        </p:txBody>
      </p:sp>
      <p:sp>
        <p:nvSpPr>
          <p:cNvPr id="5" name="TextBox 4"/>
          <p:cNvSpPr txBox="1"/>
          <p:nvPr/>
        </p:nvSpPr>
        <p:spPr>
          <a:xfrm>
            <a:off x="455256" y="2685974"/>
            <a:ext cx="5208944" cy="3370153"/>
          </a:xfrm>
          <a:prstGeom prst="rect">
            <a:avLst/>
          </a:prstGeom>
          <a:noFill/>
        </p:spPr>
        <p:txBody>
          <a:bodyPr wrap="square" rtlCol="0">
            <a:spAutoFit/>
          </a:bodyPr>
          <a:lstStyle/>
          <a:p>
            <a:pPr marL="285750" indent="-285750">
              <a:lnSpc>
                <a:spcPct val="150000"/>
              </a:lnSpc>
              <a:buFont typeface="Wingdings" panose="05000000000000000000" pitchFamily="2" charset="2"/>
              <a:buChar char="u"/>
            </a:pPr>
            <a:r>
              <a:rPr lang="zh-CN" altLang="en-US" dirty="0" smtClean="0"/>
              <a:t>基于空气动力学进行数值计算。</a:t>
            </a:r>
            <a:r>
              <a:rPr lang="zh-CN" altLang="en-US" sz="1400" dirty="0" smtClean="0"/>
              <a:t>传统</a:t>
            </a:r>
            <a:r>
              <a:rPr lang="zh-CN" altLang="en-US" sz="1400" dirty="0"/>
              <a:t>数值方法主要依赖空气动力学公</a:t>
            </a:r>
            <a:r>
              <a:rPr lang="zh-CN" altLang="en-US" sz="1400" dirty="0" smtClean="0"/>
              <a:t>式对气象数据进行分析，计算开销高。</a:t>
            </a:r>
            <a:endParaRPr lang="en-US" altLang="zh-CN" dirty="0" smtClean="0"/>
          </a:p>
          <a:p>
            <a:pPr marL="285750" indent="-285750">
              <a:lnSpc>
                <a:spcPct val="150000"/>
              </a:lnSpc>
              <a:buFont typeface="Wingdings" panose="05000000000000000000" pitchFamily="2" charset="2"/>
              <a:buChar char="u"/>
            </a:pPr>
            <a:r>
              <a:rPr lang="zh-CN" altLang="en-US" dirty="0" smtClean="0"/>
              <a:t>基于少</a:t>
            </a:r>
            <a:r>
              <a:rPr lang="zh-CN" altLang="en-US" dirty="0"/>
              <a:t>量历史数据进</a:t>
            </a:r>
            <a:r>
              <a:rPr lang="zh-CN" altLang="en-US" dirty="0" smtClean="0"/>
              <a:t>行人工决策。</a:t>
            </a:r>
            <a:r>
              <a:rPr lang="zh-CN" altLang="en-US" sz="1400" dirty="0"/>
              <a:t>传统数值</a:t>
            </a:r>
            <a:r>
              <a:rPr lang="zh-CN" altLang="en-US" sz="1400" dirty="0" smtClean="0"/>
              <a:t>方法主要基于</a:t>
            </a:r>
            <a:r>
              <a:rPr lang="zh-CN" altLang="en-US" sz="1400" dirty="0"/>
              <a:t>少量历史数据，进行人工外推。</a:t>
            </a:r>
            <a:r>
              <a:rPr lang="zh-CN" altLang="en-US" sz="1400" dirty="0" smtClean="0"/>
              <a:t>其历</a:t>
            </a:r>
            <a:r>
              <a:rPr lang="zh-CN" altLang="en-US" sz="1400" dirty="0"/>
              <a:t>史气象数据未得到充分利用。</a:t>
            </a:r>
            <a:endParaRPr lang="en-US" altLang="zh-CN" sz="1400" dirty="0"/>
          </a:p>
          <a:p>
            <a:pPr marL="285750" indent="-285750">
              <a:lnSpc>
                <a:spcPct val="150000"/>
              </a:lnSpc>
              <a:buFont typeface="Wingdings" panose="05000000000000000000" pitchFamily="2" charset="2"/>
              <a:buChar char="u"/>
            </a:pPr>
            <a:r>
              <a:rPr lang="zh-CN" altLang="en-US" dirty="0" smtClean="0"/>
              <a:t>依赖专家经验。</a:t>
            </a:r>
            <a:r>
              <a:rPr lang="zh-CN" altLang="en-US" sz="1400" dirty="0"/>
              <a:t>传</a:t>
            </a:r>
            <a:r>
              <a:rPr lang="zh-CN" altLang="en-US" sz="1400" dirty="0" smtClean="0"/>
              <a:t>统数值方</a:t>
            </a:r>
            <a:r>
              <a:rPr lang="zh-CN" altLang="en-US" sz="1400" dirty="0"/>
              <a:t>法依赖专家根据其掌握的经验</a:t>
            </a:r>
            <a:r>
              <a:rPr lang="zh-CN" altLang="en-US" sz="1400" dirty="0" smtClean="0"/>
              <a:t>进行分析和调整。</a:t>
            </a:r>
            <a:endParaRPr lang="en-US" altLang="zh-CN" sz="1400" dirty="0"/>
          </a:p>
          <a:p>
            <a:pPr marL="285750" indent="-285750">
              <a:lnSpc>
                <a:spcPct val="150000"/>
              </a:lnSpc>
              <a:buFont typeface="Wingdings" panose="05000000000000000000" pitchFamily="2" charset="2"/>
              <a:buChar char="u"/>
            </a:pPr>
            <a:r>
              <a:rPr lang="zh-CN" altLang="en-US" dirty="0" smtClean="0"/>
              <a:t>需要大量的物理变量组合分析。</a:t>
            </a:r>
            <a:r>
              <a:rPr lang="zh-CN" altLang="en-US" sz="1400" dirty="0"/>
              <a:t>传统数值方法很难处理物理变量缺失的情况。</a:t>
            </a:r>
            <a:endParaRPr lang="en-US" altLang="zh-CN" sz="1400" dirty="0"/>
          </a:p>
        </p:txBody>
      </p:sp>
      <p:sp>
        <p:nvSpPr>
          <p:cNvPr id="6" name="TextBox 5"/>
          <p:cNvSpPr txBox="1"/>
          <p:nvPr/>
        </p:nvSpPr>
        <p:spPr>
          <a:xfrm>
            <a:off x="2354339" y="887346"/>
            <a:ext cx="1613726" cy="369332"/>
          </a:xfrm>
          <a:prstGeom prst="rect">
            <a:avLst/>
          </a:prstGeom>
          <a:noFill/>
        </p:spPr>
        <p:txBody>
          <a:bodyPr wrap="square" rtlCol="0">
            <a:spAutoFit/>
          </a:bodyPr>
          <a:lstStyle/>
          <a:p>
            <a:r>
              <a:rPr lang="zh-CN" altLang="en-US" dirty="0"/>
              <a:t>传</a:t>
            </a:r>
            <a:r>
              <a:rPr lang="zh-CN" altLang="en-US" dirty="0" smtClean="0"/>
              <a:t>统数值方法</a:t>
            </a:r>
            <a:endParaRPr lang="zh-CN" altLang="en-US" dirty="0"/>
          </a:p>
        </p:txBody>
      </p:sp>
      <p:sp>
        <p:nvSpPr>
          <p:cNvPr id="4" name="Rectangle 3"/>
          <p:cNvSpPr/>
          <p:nvPr/>
        </p:nvSpPr>
        <p:spPr>
          <a:xfrm>
            <a:off x="7929241" y="928127"/>
            <a:ext cx="1569660" cy="369332"/>
          </a:xfrm>
          <a:prstGeom prst="rect">
            <a:avLst/>
          </a:prstGeom>
        </p:spPr>
        <p:txBody>
          <a:bodyPr wrap="none">
            <a:spAutoFit/>
          </a:bodyPr>
          <a:lstStyle/>
          <a:p>
            <a:r>
              <a:rPr lang="zh-CN" altLang="en-US" dirty="0" smtClean="0"/>
              <a:t>人工智能方法</a:t>
            </a:r>
            <a:endParaRPr lang="zh-CN" altLang="en-US" dirty="0"/>
          </a:p>
        </p:txBody>
      </p:sp>
      <p:pic>
        <p:nvPicPr>
          <p:cNvPr id="10" name="Picture 9"/>
          <p:cNvPicPr>
            <a:picLocks noChangeAspect="1"/>
          </p:cNvPicPr>
          <p:nvPr/>
        </p:nvPicPr>
        <p:blipFill>
          <a:blip r:embed="rId3" cstate="print"/>
          <a:stretch>
            <a:fillRect/>
          </a:stretch>
        </p:blipFill>
        <p:spPr>
          <a:xfrm>
            <a:off x="7929241" y="1454749"/>
            <a:ext cx="1866414" cy="1264072"/>
          </a:xfrm>
          <a:prstGeom prst="rect">
            <a:avLst/>
          </a:prstGeom>
        </p:spPr>
      </p:pic>
      <p:pic>
        <p:nvPicPr>
          <p:cNvPr id="13" name="Picture 12"/>
          <p:cNvPicPr>
            <a:picLocks noChangeAspect="1"/>
          </p:cNvPicPr>
          <p:nvPr/>
        </p:nvPicPr>
        <p:blipFill>
          <a:blip r:embed="rId4" cstate="print"/>
          <a:stretch>
            <a:fillRect/>
          </a:stretch>
        </p:blipFill>
        <p:spPr>
          <a:xfrm>
            <a:off x="1890447" y="1382781"/>
            <a:ext cx="2467353" cy="1336040"/>
          </a:xfrm>
          <a:prstGeom prst="rect">
            <a:avLst/>
          </a:prstGeom>
        </p:spPr>
      </p:pic>
      <p:pic>
        <p:nvPicPr>
          <p:cNvPr id="14" name="Picture 13"/>
          <p:cNvPicPr>
            <a:picLocks noChangeAspect="1"/>
          </p:cNvPicPr>
          <p:nvPr/>
        </p:nvPicPr>
        <p:blipFill>
          <a:blip r:embed="rId5" cstate="print"/>
          <a:stretch>
            <a:fillRect/>
          </a:stretch>
        </p:blipFill>
        <p:spPr>
          <a:xfrm>
            <a:off x="7278118" y="1367670"/>
            <a:ext cx="3102738" cy="1438229"/>
          </a:xfrm>
          <a:prstGeom prst="rect">
            <a:avLst/>
          </a:prstGeom>
        </p:spPr>
      </p:pic>
    </p:spTree>
    <p:extLst>
      <p:ext uri="{BB962C8B-B14F-4D97-AF65-F5344CB8AC3E}">
        <p14:creationId xmlns:p14="http://schemas.microsoft.com/office/powerpoint/2010/main" val="18189545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txBox="1">
            <a:spLocks noChangeArrowheads="1"/>
          </p:cNvSpPr>
          <p:nvPr/>
        </p:nvSpPr>
        <p:spPr bwMode="auto">
          <a:xfrm>
            <a:off x="514618" y="246025"/>
            <a:ext cx="1041922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lstStyle>
            <a:lvl1pPr eaLnBrk="0" hangingPunct="0">
              <a:spcBef>
                <a:spcPct val="0"/>
              </a:spcBef>
              <a:defRPr sz="1200">
                <a:solidFill>
                  <a:schemeClr val="tx1"/>
                </a:solidFill>
                <a:latin typeface="Arial" pitchFamily="34" charset="0"/>
                <a:ea typeface="宋体" pitchFamily="2" charset="-122"/>
              </a:defRPr>
            </a:lvl1pPr>
            <a:lvl2pPr marL="742950" indent="-285750" eaLnBrk="0" hangingPunct="0">
              <a:spcBef>
                <a:spcPct val="0"/>
              </a:spcBef>
              <a:defRPr sz="1200">
                <a:solidFill>
                  <a:schemeClr val="tx1"/>
                </a:solidFill>
                <a:latin typeface="Arial" pitchFamily="34" charset="0"/>
                <a:ea typeface="宋体" pitchFamily="2" charset="-122"/>
              </a:defRPr>
            </a:lvl2pPr>
            <a:lvl3pPr marL="1143000" indent="-228600" eaLnBrk="0" hangingPunct="0">
              <a:spcBef>
                <a:spcPct val="0"/>
              </a:spcBef>
              <a:defRPr sz="1200">
                <a:solidFill>
                  <a:schemeClr val="tx1"/>
                </a:solidFill>
                <a:latin typeface="Arial" pitchFamily="34" charset="0"/>
                <a:ea typeface="宋体" pitchFamily="2" charset="-122"/>
              </a:defRPr>
            </a:lvl3pPr>
            <a:lvl4pPr marL="1600200" indent="-228600" eaLnBrk="0" hangingPunct="0">
              <a:spcBef>
                <a:spcPct val="0"/>
              </a:spcBef>
              <a:defRPr sz="1200">
                <a:solidFill>
                  <a:schemeClr val="tx1"/>
                </a:solidFill>
                <a:latin typeface="Arial" pitchFamily="34" charset="0"/>
                <a:ea typeface="宋体" pitchFamily="2" charset="-122"/>
              </a:defRPr>
            </a:lvl4pPr>
            <a:lvl5pPr marL="2057400" indent="-228600" eaLnBrk="0" hangingPunct="0">
              <a:spcBef>
                <a:spcPct val="0"/>
              </a:spcBef>
              <a:defRPr sz="1200">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sz="1200">
                <a:solidFill>
                  <a:schemeClr val="tx1"/>
                </a:solidFill>
                <a:latin typeface="Arial" pitchFamily="34" charset="0"/>
                <a:ea typeface="宋体" pitchFamily="2" charset="-122"/>
              </a:defRPr>
            </a:lvl9pPr>
          </a:lstStyle>
          <a:p>
            <a:pPr>
              <a:lnSpc>
                <a:spcPct val="100000"/>
              </a:lnSpc>
              <a:buClrTx/>
              <a:buFontTx/>
              <a:buNone/>
            </a:pPr>
            <a:r>
              <a:rPr lang="zh-CN" altLang="en-US" sz="2400" b="1" dirty="0" smtClean="0">
                <a:solidFill>
                  <a:schemeClr val="accent1">
                    <a:lumMod val="75000"/>
                  </a:schemeClr>
                </a:solidFill>
                <a:latin typeface="Microsoft YaHei" charset="-122"/>
                <a:ea typeface="Microsoft YaHei" charset="-122"/>
                <a:cs typeface="Microsoft YaHei" charset="-122"/>
              </a:rPr>
              <a:t>强对流天气聚焦</a:t>
            </a:r>
            <a:endParaRPr lang="zh-CN" altLang="en-US" sz="2400" b="1" dirty="0">
              <a:solidFill>
                <a:schemeClr val="accent1">
                  <a:lumMod val="75000"/>
                </a:schemeClr>
              </a:solidFill>
              <a:latin typeface="Microsoft YaHei" charset="-122"/>
              <a:ea typeface="Microsoft YaHei" charset="-122"/>
              <a:cs typeface="Microsoft YaHei" charset="-122"/>
            </a:endParaRPr>
          </a:p>
        </p:txBody>
      </p:sp>
      <p:sp>
        <p:nvSpPr>
          <p:cNvPr id="12" name="TextBox 5"/>
          <p:cNvSpPr txBox="1">
            <a:spLocks noChangeArrowheads="1"/>
          </p:cNvSpPr>
          <p:nvPr/>
        </p:nvSpPr>
        <p:spPr bwMode="auto">
          <a:xfrm>
            <a:off x="6470299" y="2793326"/>
            <a:ext cx="40987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en-US" altLang="zh-CN" sz="1400" dirty="0"/>
              <a:t>700mb</a:t>
            </a:r>
            <a:r>
              <a:rPr lang="zh-CN" altLang="en-US" sz="1400" dirty="0"/>
              <a:t>高度垂直速</a:t>
            </a:r>
            <a:r>
              <a:rPr lang="zh-CN" altLang="en-US" sz="1400" dirty="0" smtClean="0"/>
              <a:t>度，</a:t>
            </a:r>
            <a:r>
              <a:rPr lang="zh-CN" altLang="en-US" sz="1400" dirty="0"/>
              <a:t>地面能见度</a:t>
            </a:r>
            <a:r>
              <a:rPr lang="zh-CN" altLang="en-US" sz="1400" dirty="0" smtClean="0"/>
              <a:t>，</a:t>
            </a:r>
            <a:r>
              <a:rPr lang="en-US" altLang="zh-CN" sz="1400" dirty="0"/>
              <a:t>10</a:t>
            </a:r>
            <a:r>
              <a:rPr lang="zh-CN" altLang="en-US" sz="1400" dirty="0"/>
              <a:t>米</a:t>
            </a:r>
            <a:r>
              <a:rPr lang="zh-CN" altLang="en-US" sz="1400" dirty="0" smtClean="0"/>
              <a:t>风，</a:t>
            </a:r>
            <a:r>
              <a:rPr lang="en-US" altLang="zh-CN" sz="1400" dirty="0"/>
              <a:t>80</a:t>
            </a:r>
            <a:r>
              <a:rPr lang="zh-CN" altLang="en-US" sz="1400" dirty="0"/>
              <a:t>米风</a:t>
            </a:r>
            <a:r>
              <a:rPr lang="zh-CN" altLang="en-US" sz="1400" dirty="0" smtClean="0"/>
              <a:t>，</a:t>
            </a:r>
            <a:r>
              <a:rPr lang="zh-CN" altLang="en-US" sz="1400" dirty="0"/>
              <a:t>地表温</a:t>
            </a:r>
            <a:r>
              <a:rPr lang="zh-CN" altLang="en-US" sz="1400" dirty="0" smtClean="0"/>
              <a:t>度，历史对流天气标注结果</a:t>
            </a:r>
            <a:r>
              <a:rPr lang="en-US" altLang="zh-CN" sz="1400" dirty="0" smtClean="0"/>
              <a:t>……</a:t>
            </a:r>
            <a:endParaRPr lang="zh-CN" altLang="en-US" sz="1400" dirty="0"/>
          </a:p>
        </p:txBody>
      </p:sp>
      <p:grpSp>
        <p:nvGrpSpPr>
          <p:cNvPr id="2" name="组 1"/>
          <p:cNvGrpSpPr/>
          <p:nvPr/>
        </p:nvGrpSpPr>
        <p:grpSpPr>
          <a:xfrm>
            <a:off x="4283556" y="1297860"/>
            <a:ext cx="2120925" cy="4717210"/>
            <a:chOff x="3881077" y="1170463"/>
            <a:chExt cx="2307028" cy="5082585"/>
          </a:xfrm>
        </p:grpSpPr>
        <p:sp>
          <p:nvSpPr>
            <p:cNvPr id="11" name="矩形 10"/>
            <p:cNvSpPr/>
            <p:nvPr/>
          </p:nvSpPr>
          <p:spPr bwMode="auto">
            <a:xfrm>
              <a:off x="4946680" y="2860535"/>
              <a:ext cx="1241425" cy="334962"/>
            </a:xfrm>
            <a:prstGeom prst="rect">
              <a:avLst/>
            </a:prstGeom>
            <a:solidFill>
              <a:srgbClr val="FFFF00"/>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a:lstStyle/>
            <a:p>
              <a:pPr algn="ctr">
                <a:defRPr/>
              </a:pPr>
              <a:r>
                <a:rPr lang="zh-CN" altLang="en-US" dirty="0">
                  <a:latin typeface="Arial" pitchFamily="34" charset="0"/>
                  <a:ea typeface="宋体" pitchFamily="2" charset="-122"/>
                </a:rPr>
                <a:t>输入参数</a:t>
              </a:r>
            </a:p>
          </p:txBody>
        </p:sp>
        <p:sp>
          <p:nvSpPr>
            <p:cNvPr id="13" name="TextBox 12"/>
            <p:cNvSpPr txBox="1"/>
            <p:nvPr/>
          </p:nvSpPr>
          <p:spPr>
            <a:xfrm>
              <a:off x="3881077" y="1170463"/>
              <a:ext cx="533400" cy="1890209"/>
            </a:xfrm>
            <a:prstGeom prst="rect">
              <a:avLst/>
            </a:prstGeom>
            <a:noFill/>
          </p:spPr>
          <p:txBody>
            <a:bodyPr wrap="square" rtlCol="0">
              <a:spAutoFit/>
            </a:bodyPr>
            <a:lstStyle/>
            <a:p>
              <a:r>
                <a:rPr lang="zh-CN" altLang="en-US" dirty="0" smtClean="0"/>
                <a:t>关键特征识别</a:t>
              </a:r>
              <a:endParaRPr lang="zh-CN" altLang="en-US" dirty="0"/>
            </a:p>
          </p:txBody>
        </p:sp>
        <p:sp>
          <p:nvSpPr>
            <p:cNvPr id="14" name="TextBox 13"/>
            <p:cNvSpPr txBox="1"/>
            <p:nvPr/>
          </p:nvSpPr>
          <p:spPr>
            <a:xfrm>
              <a:off x="3947492" y="4064386"/>
              <a:ext cx="533400" cy="2188662"/>
            </a:xfrm>
            <a:prstGeom prst="rect">
              <a:avLst/>
            </a:prstGeom>
            <a:noFill/>
          </p:spPr>
          <p:txBody>
            <a:bodyPr wrap="square" rtlCol="0">
              <a:spAutoFit/>
            </a:bodyPr>
            <a:lstStyle/>
            <a:p>
              <a:r>
                <a:rPr lang="zh-CN" altLang="en-US" dirty="0" smtClean="0"/>
                <a:t>重点区域可视化</a:t>
              </a:r>
              <a:endParaRPr lang="zh-CN" altLang="en-US" dirty="0"/>
            </a:p>
          </p:txBody>
        </p:sp>
      </p:grpSp>
      <p:sp>
        <p:nvSpPr>
          <p:cNvPr id="15" name="Rectangle 3"/>
          <p:cNvSpPr txBox="1">
            <a:spLocks noChangeArrowheads="1"/>
          </p:cNvSpPr>
          <p:nvPr/>
        </p:nvSpPr>
        <p:spPr bwMode="auto">
          <a:xfrm>
            <a:off x="393710" y="806613"/>
            <a:ext cx="3935763" cy="5232680"/>
          </a:xfrm>
          <a:prstGeom prst="rect">
            <a:avLst/>
          </a:prstGeom>
          <a:noFill/>
          <a:ln>
            <a:noFill/>
          </a:ln>
          <a:extLst/>
        </p:spPr>
        <p:txBody>
          <a:bodyPr lIns="45720" rIns="45720"/>
          <a:lstStyle>
            <a:lvl1pPr marL="192088" indent="-192088" algn="l" rtl="0" eaLnBrk="0" fontAlgn="base" hangingPunct="0">
              <a:lnSpc>
                <a:spcPct val="104000"/>
              </a:lnSpc>
              <a:spcBef>
                <a:spcPct val="20000"/>
              </a:spcBef>
              <a:spcAft>
                <a:spcPct val="0"/>
              </a:spcAft>
              <a:buClr>
                <a:schemeClr val="accent1"/>
              </a:buClr>
              <a:buFont typeface="Wingdings" pitchFamily="2" charset="2"/>
              <a:buChar char="§"/>
              <a:defRPr>
                <a:solidFill>
                  <a:schemeClr val="tx1"/>
                </a:solidFill>
                <a:latin typeface="+mn-lt"/>
                <a:ea typeface="宋体" pitchFamily="2" charset="-122"/>
                <a:cs typeface="+mn-cs"/>
              </a:defRPr>
            </a:lvl1pPr>
            <a:lvl2pPr marL="463550" indent="-185738" algn="l" rtl="0" eaLnBrk="0" fontAlgn="base" hangingPunct="0">
              <a:lnSpc>
                <a:spcPct val="104000"/>
              </a:lnSpc>
              <a:spcBef>
                <a:spcPct val="20000"/>
              </a:spcBef>
              <a:spcAft>
                <a:spcPct val="0"/>
              </a:spcAft>
              <a:buClr>
                <a:schemeClr val="accent1"/>
              </a:buClr>
              <a:buSzPct val="70000"/>
              <a:buFont typeface="宋体" pitchFamily="2" charset="-122"/>
              <a:buChar char="-"/>
              <a:defRPr sz="1600">
                <a:solidFill>
                  <a:schemeClr val="tx1"/>
                </a:solidFill>
                <a:latin typeface="+mn-lt"/>
                <a:ea typeface="宋体" pitchFamily="2" charset="-122"/>
              </a:defRPr>
            </a:lvl2pPr>
            <a:lvl3pPr marL="768350" indent="-193675" algn="l" rtl="0" eaLnBrk="0" fontAlgn="base" hangingPunct="0">
              <a:lnSpc>
                <a:spcPct val="104000"/>
              </a:lnSpc>
              <a:spcBef>
                <a:spcPct val="20000"/>
              </a:spcBef>
              <a:spcAft>
                <a:spcPct val="0"/>
              </a:spcAft>
              <a:buClr>
                <a:schemeClr val="accent1"/>
              </a:buClr>
              <a:buFont typeface="Wingdings" pitchFamily="2" charset="2"/>
              <a:buChar char="§"/>
              <a:defRPr sz="1400">
                <a:solidFill>
                  <a:schemeClr val="tx1"/>
                </a:solidFill>
                <a:latin typeface="+mn-lt"/>
                <a:ea typeface="宋体" pitchFamily="2" charset="-122"/>
              </a:defRPr>
            </a:lvl3pPr>
            <a:lvl4pPr marL="1052513" indent="-180975" algn="l" rtl="0" eaLnBrk="0" fontAlgn="base" hangingPunct="0">
              <a:lnSpc>
                <a:spcPct val="104000"/>
              </a:lnSpc>
              <a:spcBef>
                <a:spcPct val="20000"/>
              </a:spcBef>
              <a:spcAft>
                <a:spcPct val="0"/>
              </a:spcAft>
              <a:buClr>
                <a:schemeClr val="accent1"/>
              </a:buClr>
              <a:buFont typeface="宋体" pitchFamily="2" charset="-122"/>
              <a:buChar char="-"/>
              <a:defRPr sz="1200">
                <a:solidFill>
                  <a:schemeClr val="tx1"/>
                </a:solidFill>
                <a:latin typeface="+mn-lt"/>
                <a:ea typeface="宋体" pitchFamily="2" charset="-122"/>
              </a:defRPr>
            </a:lvl4pPr>
            <a:lvl5pPr marL="1381125" indent="-146050" algn="l" rtl="0" eaLnBrk="0" fontAlgn="base" hangingPunct="0">
              <a:lnSpc>
                <a:spcPct val="104000"/>
              </a:lnSpc>
              <a:spcBef>
                <a:spcPct val="20000"/>
              </a:spcBef>
              <a:spcAft>
                <a:spcPct val="0"/>
              </a:spcAft>
              <a:buClr>
                <a:schemeClr val="accent1"/>
              </a:buClr>
              <a:buFont typeface="Wingdings" pitchFamily="2" charset="2"/>
              <a:buChar char="§"/>
              <a:defRPr sz="1000">
                <a:solidFill>
                  <a:schemeClr val="tx1"/>
                </a:solidFill>
                <a:latin typeface="+mn-lt"/>
                <a:ea typeface="宋体" pitchFamily="2" charset="-122"/>
              </a:defRPr>
            </a:lvl5pPr>
            <a:lvl6pPr marL="18383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6pPr>
            <a:lvl7pPr marL="22955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7pPr>
            <a:lvl8pPr marL="27527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8pPr>
            <a:lvl9pPr marL="32099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9pPr>
          </a:lstStyle>
          <a:p>
            <a:pPr>
              <a:lnSpc>
                <a:spcPct val="150000"/>
              </a:lnSpc>
              <a:defRPr/>
            </a:pPr>
            <a:r>
              <a:rPr lang="zh-CN" altLang="en-US" sz="1600" b="1" dirty="0" smtClean="0">
                <a:solidFill>
                  <a:schemeClr val="accent1">
                    <a:lumMod val="75000"/>
                  </a:schemeClr>
                </a:solidFill>
                <a:latin typeface="+mn-ea"/>
                <a:ea typeface="+mn-ea"/>
              </a:rPr>
              <a:t>子系统的构成：</a:t>
            </a:r>
          </a:p>
          <a:p>
            <a:pPr lvl="1" algn="just">
              <a:lnSpc>
                <a:spcPct val="150000"/>
              </a:lnSpc>
              <a:buFont typeface="Wingdings" pitchFamily="2" charset="2"/>
              <a:buChar char="ü"/>
              <a:defRPr/>
            </a:pPr>
            <a:r>
              <a:rPr lang="zh-CN" altLang="en-US" sz="1400" b="1" dirty="0" smtClean="0">
                <a:latin typeface="+mn-ea"/>
                <a:ea typeface="+mn-ea"/>
              </a:rPr>
              <a:t>气象图片资料的自动</a:t>
            </a:r>
            <a:r>
              <a:rPr lang="zh-CN" altLang="en-US" sz="1400" b="1" dirty="0">
                <a:latin typeface="+mn-ea"/>
                <a:ea typeface="+mn-ea"/>
              </a:rPr>
              <a:t>解析</a:t>
            </a:r>
            <a:endParaRPr lang="en-US" altLang="zh-CN" sz="1400" b="1" dirty="0" smtClean="0">
              <a:latin typeface="+mn-ea"/>
              <a:ea typeface="+mn-ea"/>
            </a:endParaRPr>
          </a:p>
          <a:p>
            <a:pPr lvl="1" algn="just">
              <a:lnSpc>
                <a:spcPct val="150000"/>
              </a:lnSpc>
              <a:buFont typeface="Wingdings" pitchFamily="2" charset="2"/>
              <a:buChar char="ü"/>
              <a:defRPr/>
            </a:pPr>
            <a:r>
              <a:rPr lang="zh-CN" altLang="en-US" sz="1400" b="1" dirty="0">
                <a:latin typeface="+mn-ea"/>
                <a:ea typeface="+mn-ea"/>
              </a:rPr>
              <a:t>多</a:t>
            </a:r>
            <a:r>
              <a:rPr lang="zh-CN" altLang="en-US" sz="1400" b="1" dirty="0" smtClean="0">
                <a:latin typeface="+mn-ea"/>
                <a:ea typeface="+mn-ea"/>
              </a:rPr>
              <a:t>层神经网络模型</a:t>
            </a:r>
            <a:endParaRPr lang="en-US" altLang="zh-CN" sz="1400" b="1" dirty="0" smtClean="0">
              <a:latin typeface="+mn-ea"/>
              <a:ea typeface="+mn-ea"/>
            </a:endParaRPr>
          </a:p>
          <a:p>
            <a:pPr lvl="1" algn="just">
              <a:lnSpc>
                <a:spcPct val="150000"/>
              </a:lnSpc>
              <a:buFont typeface="Wingdings" pitchFamily="2" charset="2"/>
              <a:buChar char="ü"/>
              <a:defRPr/>
            </a:pPr>
            <a:r>
              <a:rPr lang="en-US" altLang="zh-CN" sz="1400" b="1" dirty="0" err="1">
                <a:latin typeface="+mn-ea"/>
              </a:rPr>
              <a:t>Softmax</a:t>
            </a:r>
            <a:r>
              <a:rPr lang="zh-CN" altLang="en-US" sz="1400" b="1" dirty="0">
                <a:latin typeface="+mn-ea"/>
              </a:rPr>
              <a:t>线性模型</a:t>
            </a:r>
            <a:endParaRPr lang="en-US" altLang="zh-CN" sz="1400" b="1" dirty="0">
              <a:latin typeface="+mn-ea"/>
            </a:endParaRPr>
          </a:p>
          <a:p>
            <a:pPr lvl="1" algn="just">
              <a:lnSpc>
                <a:spcPct val="150000"/>
              </a:lnSpc>
              <a:buFont typeface="Wingdings" pitchFamily="2" charset="2"/>
              <a:buChar char="ü"/>
              <a:defRPr/>
            </a:pPr>
            <a:r>
              <a:rPr lang="zh-CN" altLang="en-US" sz="1400" b="1" dirty="0" smtClean="0">
                <a:latin typeface="+mn-ea"/>
                <a:ea typeface="+mn-ea"/>
              </a:rPr>
              <a:t>特征</a:t>
            </a:r>
            <a:r>
              <a:rPr lang="zh-CN" altLang="en-US" sz="1400" b="1" dirty="0">
                <a:latin typeface="+mn-ea"/>
                <a:ea typeface="+mn-ea"/>
              </a:rPr>
              <a:t>预</a:t>
            </a:r>
            <a:r>
              <a:rPr lang="zh-CN" altLang="en-US" sz="1400" b="1" dirty="0" smtClean="0">
                <a:latin typeface="+mn-ea"/>
                <a:ea typeface="+mn-ea"/>
              </a:rPr>
              <a:t>测效果评估模块</a:t>
            </a:r>
            <a:endParaRPr lang="en-US" altLang="zh-CN" sz="1400" b="1" dirty="0" smtClean="0">
              <a:latin typeface="+mn-ea"/>
              <a:ea typeface="+mn-ea"/>
            </a:endParaRPr>
          </a:p>
          <a:p>
            <a:pPr lvl="1" algn="just">
              <a:lnSpc>
                <a:spcPct val="150000"/>
              </a:lnSpc>
              <a:buFont typeface="Wingdings" pitchFamily="2" charset="2"/>
              <a:buChar char="ü"/>
              <a:defRPr/>
            </a:pPr>
            <a:r>
              <a:rPr lang="zh-CN" altLang="en-US" sz="1400" b="1" dirty="0" smtClean="0">
                <a:latin typeface="+mn-ea"/>
              </a:rPr>
              <a:t>多特征自动排序模块</a:t>
            </a:r>
            <a:endParaRPr lang="en-US" altLang="zh-CN" sz="1400" b="1" dirty="0" smtClean="0">
              <a:latin typeface="+mn-ea"/>
            </a:endParaRPr>
          </a:p>
          <a:p>
            <a:pPr lvl="1" algn="just">
              <a:lnSpc>
                <a:spcPct val="150000"/>
              </a:lnSpc>
              <a:buFont typeface="Wingdings" pitchFamily="2" charset="2"/>
              <a:buChar char="ü"/>
              <a:defRPr/>
            </a:pPr>
            <a:r>
              <a:rPr lang="zh-CN" altLang="en-US" sz="1400" b="1" dirty="0" smtClean="0">
                <a:latin typeface="+mn-ea"/>
              </a:rPr>
              <a:t>重点区域可视化模块</a:t>
            </a:r>
            <a:endParaRPr lang="en-US" altLang="zh-CN" sz="1400" b="0" dirty="0" smtClean="0">
              <a:latin typeface="+mn-ea"/>
              <a:ea typeface="+mn-ea"/>
            </a:endParaRPr>
          </a:p>
          <a:p>
            <a:pPr lvl="1" algn="just">
              <a:lnSpc>
                <a:spcPct val="150000"/>
              </a:lnSpc>
              <a:buFont typeface="Wingdings" pitchFamily="2" charset="2"/>
              <a:buChar char="ü"/>
              <a:defRPr/>
            </a:pPr>
            <a:endParaRPr lang="en-US" altLang="zh-CN" sz="1400" dirty="0">
              <a:latin typeface="+mn-ea"/>
              <a:ea typeface="+mn-ea"/>
            </a:endParaRPr>
          </a:p>
          <a:p>
            <a:pPr lvl="1" algn="just">
              <a:lnSpc>
                <a:spcPct val="150000"/>
              </a:lnSpc>
              <a:buFont typeface="Wingdings" pitchFamily="2" charset="2"/>
              <a:buChar char="ü"/>
              <a:defRPr/>
            </a:pPr>
            <a:endParaRPr lang="en-US" altLang="zh-CN" sz="1400" b="0" dirty="0" smtClean="0">
              <a:latin typeface="+mn-ea"/>
              <a:ea typeface="+mn-ea"/>
            </a:endParaRPr>
          </a:p>
          <a:p>
            <a:pPr>
              <a:lnSpc>
                <a:spcPct val="150000"/>
              </a:lnSpc>
              <a:defRPr/>
            </a:pPr>
            <a:r>
              <a:rPr lang="zh-CN" altLang="en-US" sz="1600" b="1" dirty="0">
                <a:solidFill>
                  <a:schemeClr val="accent1">
                    <a:lumMod val="75000"/>
                  </a:schemeClr>
                </a:solidFill>
                <a:latin typeface="+mn-ea"/>
                <a:ea typeface="+mn-ea"/>
              </a:rPr>
              <a:t>子系统</a:t>
            </a:r>
            <a:r>
              <a:rPr lang="zh-CN" altLang="en-US" sz="1600" b="1" dirty="0" smtClean="0">
                <a:solidFill>
                  <a:schemeClr val="accent1">
                    <a:lumMod val="75000"/>
                  </a:schemeClr>
                </a:solidFill>
                <a:latin typeface="+mn-ea"/>
                <a:ea typeface="+mn-ea"/>
              </a:rPr>
              <a:t>的特点：</a:t>
            </a:r>
          </a:p>
          <a:p>
            <a:pPr lvl="1" algn="just">
              <a:lnSpc>
                <a:spcPct val="150000"/>
              </a:lnSpc>
              <a:buFont typeface="Wingdings" pitchFamily="2" charset="2"/>
              <a:buChar char="ü"/>
              <a:defRPr/>
            </a:pPr>
            <a:r>
              <a:rPr lang="zh-CN" altLang="en-US" sz="1400" b="1" dirty="0">
                <a:latin typeface="+mn-ea"/>
              </a:rPr>
              <a:t>支</a:t>
            </a:r>
            <a:r>
              <a:rPr lang="zh-CN" altLang="en-US" sz="1400" b="1" dirty="0" smtClean="0">
                <a:latin typeface="+mn-ea"/>
              </a:rPr>
              <a:t>持</a:t>
            </a:r>
            <a:r>
              <a:rPr lang="en-US" altLang="zh-CN" sz="1400" b="1" dirty="0" smtClean="0">
                <a:latin typeface="+mn-ea"/>
              </a:rPr>
              <a:t>43+</a:t>
            </a:r>
            <a:r>
              <a:rPr lang="zh-CN" altLang="en-US" sz="1400" b="1" dirty="0" smtClean="0">
                <a:latin typeface="+mn-ea"/>
              </a:rPr>
              <a:t>种</a:t>
            </a:r>
            <a:r>
              <a:rPr lang="zh-CN" altLang="en-US" sz="1400" b="1" dirty="0">
                <a:latin typeface="+mn-ea"/>
              </a:rPr>
              <a:t>气象图</a:t>
            </a:r>
            <a:r>
              <a:rPr lang="zh-CN" altLang="en-US" sz="1400" b="1" dirty="0" smtClean="0">
                <a:latin typeface="+mn-ea"/>
              </a:rPr>
              <a:t>片的自动分析</a:t>
            </a:r>
            <a:endParaRPr lang="en-US" altLang="zh-CN" sz="1400" b="1" dirty="0">
              <a:latin typeface="+mn-ea"/>
            </a:endParaRPr>
          </a:p>
          <a:p>
            <a:pPr lvl="1" algn="just">
              <a:lnSpc>
                <a:spcPct val="150000"/>
              </a:lnSpc>
              <a:buFont typeface="Wingdings" pitchFamily="2" charset="2"/>
              <a:buChar char="ü"/>
              <a:defRPr/>
            </a:pPr>
            <a:r>
              <a:rPr lang="zh-CN" altLang="en-US" sz="1400" b="1" dirty="0">
                <a:latin typeface="+mn-ea"/>
              </a:rPr>
              <a:t>综</a:t>
            </a:r>
            <a:r>
              <a:rPr lang="zh-CN" altLang="en-US" sz="1400" b="1" dirty="0" smtClean="0">
                <a:latin typeface="+mn-ea"/>
              </a:rPr>
              <a:t>合运用领先的深</a:t>
            </a:r>
            <a:r>
              <a:rPr lang="zh-CN" altLang="en-US" sz="1400" b="1" dirty="0">
                <a:latin typeface="+mn-ea"/>
              </a:rPr>
              <a:t>度学</a:t>
            </a:r>
            <a:r>
              <a:rPr lang="zh-CN" altLang="en-US" sz="1400" b="1" dirty="0" smtClean="0">
                <a:latin typeface="+mn-ea"/>
              </a:rPr>
              <a:t>习</a:t>
            </a:r>
            <a:r>
              <a:rPr lang="zh-CN" altLang="en-US" sz="1400" b="1" dirty="0">
                <a:latin typeface="+mn-ea"/>
              </a:rPr>
              <a:t>技术</a:t>
            </a:r>
            <a:endParaRPr lang="en-US" altLang="zh-CN" sz="1400" b="1" dirty="0">
              <a:latin typeface="+mn-ea"/>
            </a:endParaRPr>
          </a:p>
          <a:p>
            <a:pPr lvl="1" algn="just">
              <a:lnSpc>
                <a:spcPct val="150000"/>
              </a:lnSpc>
              <a:buFont typeface="Wingdings" pitchFamily="2" charset="2"/>
              <a:buChar char="ü"/>
              <a:defRPr/>
            </a:pPr>
            <a:r>
              <a:rPr lang="zh-CN" altLang="en-US" sz="1400" b="1" dirty="0" smtClean="0">
                <a:latin typeface="+mn-ea"/>
              </a:rPr>
              <a:t>支持端到端的关键特征识别和排序</a:t>
            </a:r>
            <a:endParaRPr lang="en-US" altLang="zh-CN" sz="1400" b="1" dirty="0">
              <a:latin typeface="+mn-ea"/>
            </a:endParaRPr>
          </a:p>
          <a:p>
            <a:pPr lvl="1" algn="just">
              <a:lnSpc>
                <a:spcPct val="150000"/>
              </a:lnSpc>
              <a:buFont typeface="Wingdings" pitchFamily="2" charset="2"/>
              <a:buChar char="ü"/>
              <a:defRPr/>
            </a:pPr>
            <a:r>
              <a:rPr lang="zh-CN" altLang="en-US" sz="1400" b="1" dirty="0">
                <a:latin typeface="+mn-ea"/>
              </a:rPr>
              <a:t>支持</a:t>
            </a:r>
            <a:r>
              <a:rPr lang="zh-CN" altLang="en-US" sz="1400" b="1" dirty="0" smtClean="0">
                <a:latin typeface="+mn-ea"/>
              </a:rPr>
              <a:t>基</a:t>
            </a:r>
            <a:r>
              <a:rPr lang="zh-CN" altLang="en-US" sz="1400" b="1" dirty="0">
                <a:latin typeface="+mn-ea"/>
              </a:rPr>
              <a:t>于计算机视觉技术</a:t>
            </a:r>
            <a:r>
              <a:rPr lang="zh-CN" altLang="en-US" sz="1400" b="1" dirty="0" smtClean="0">
                <a:latin typeface="+mn-ea"/>
              </a:rPr>
              <a:t>的重点区域可</a:t>
            </a:r>
            <a:r>
              <a:rPr lang="zh-CN" altLang="en-US" sz="1400" b="1" dirty="0">
                <a:latin typeface="+mn-ea"/>
              </a:rPr>
              <a:t>视</a:t>
            </a:r>
            <a:r>
              <a:rPr lang="zh-CN" altLang="en-US" sz="1400" b="1" dirty="0" smtClean="0">
                <a:latin typeface="+mn-ea"/>
              </a:rPr>
              <a:t>化</a:t>
            </a:r>
            <a:endParaRPr lang="en-US" altLang="zh-CN" sz="1400" b="1" dirty="0">
              <a:latin typeface="+mn-ea"/>
            </a:endParaRPr>
          </a:p>
        </p:txBody>
      </p:sp>
      <p:sp>
        <p:nvSpPr>
          <p:cNvPr id="16" name="AutoShape 11"/>
          <p:cNvSpPr>
            <a:spLocks noChangeArrowheads="1"/>
          </p:cNvSpPr>
          <p:nvPr/>
        </p:nvSpPr>
        <p:spPr bwMode="auto">
          <a:xfrm>
            <a:off x="4945549" y="1191625"/>
            <a:ext cx="1089827" cy="630610"/>
          </a:xfrm>
          <a:prstGeom prst="roundRect">
            <a:avLst>
              <a:gd name="adj" fmla="val 16667"/>
            </a:avLst>
          </a:prstGeom>
          <a:solidFill>
            <a:srgbClr val="FFFF99"/>
          </a:solidFill>
          <a:ln>
            <a:noFill/>
          </a:ln>
          <a:effectLst>
            <a:prstShdw prst="shdw17" dist="17961" dir="2700000">
              <a:srgbClr val="99995C">
                <a:alpha val="74997"/>
              </a:srgbClr>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zh-CN" altLang="en-US" sz="1000" b="1" dirty="0">
                <a:solidFill>
                  <a:srgbClr val="000000"/>
                </a:solidFill>
              </a:rPr>
              <a:t>气象图片资料</a:t>
            </a:r>
          </a:p>
        </p:txBody>
      </p:sp>
      <p:cxnSp>
        <p:nvCxnSpPr>
          <p:cNvPr id="17" name="AutoShape 22"/>
          <p:cNvCxnSpPr>
            <a:cxnSpLocks noChangeShapeType="1"/>
          </p:cNvCxnSpPr>
          <p:nvPr/>
        </p:nvCxnSpPr>
        <p:spPr bwMode="auto">
          <a:xfrm>
            <a:off x="6035376" y="1448678"/>
            <a:ext cx="790974" cy="336518"/>
          </a:xfrm>
          <a:prstGeom prst="bentConnector3">
            <a:avLst>
              <a:gd name="adj1" fmla="val 50000"/>
            </a:avLst>
          </a:prstGeom>
          <a:noFill/>
          <a:ln w="9525">
            <a:solidFill>
              <a:schemeClr val="tx1"/>
            </a:solidFill>
            <a:miter lim="800000"/>
            <a:headEnd/>
            <a:tailEnd type="triangle" w="med" len="med"/>
          </a:ln>
          <a:effectLst>
            <a:prstShdw prst="shdw17" dist="17961" dir="2700000">
              <a:srgbClr val="808080">
                <a:alpha val="74997"/>
              </a:srgbClr>
            </a:prstShdw>
          </a:effectLst>
          <a:extLst>
            <a:ext uri="{909E8E84-426E-40DD-AFC4-6F175D3DCCD1}">
              <a14:hiddenFill xmlns:a14="http://schemas.microsoft.com/office/drawing/2010/main">
                <a:noFill/>
              </a14:hiddenFill>
            </a:ext>
          </a:extLst>
        </p:spPr>
      </p:cxnSp>
      <p:sp>
        <p:nvSpPr>
          <p:cNvPr id="19" name="AutoShape 11"/>
          <p:cNvSpPr>
            <a:spLocks noChangeArrowheads="1"/>
          </p:cNvSpPr>
          <p:nvPr/>
        </p:nvSpPr>
        <p:spPr bwMode="auto">
          <a:xfrm>
            <a:off x="4946567" y="1927347"/>
            <a:ext cx="1089827" cy="630610"/>
          </a:xfrm>
          <a:prstGeom prst="roundRect">
            <a:avLst>
              <a:gd name="adj" fmla="val 16667"/>
            </a:avLst>
          </a:prstGeom>
          <a:solidFill>
            <a:srgbClr val="FFFF99"/>
          </a:solidFill>
          <a:ln>
            <a:noFill/>
          </a:ln>
          <a:effectLst>
            <a:prstShdw prst="shdw17" dist="17961" dir="2700000">
              <a:srgbClr val="99995C">
                <a:alpha val="74997"/>
              </a:srgbClr>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zh-CN" altLang="en-US" sz="1000" b="1" dirty="0">
                <a:solidFill>
                  <a:srgbClr val="000000"/>
                </a:solidFill>
              </a:rPr>
              <a:t>历史对流天气标注集</a:t>
            </a:r>
          </a:p>
        </p:txBody>
      </p:sp>
      <p:cxnSp>
        <p:nvCxnSpPr>
          <p:cNvPr id="21" name="AutoShape 22"/>
          <p:cNvCxnSpPr>
            <a:cxnSpLocks noChangeShapeType="1"/>
          </p:cNvCxnSpPr>
          <p:nvPr/>
        </p:nvCxnSpPr>
        <p:spPr bwMode="auto">
          <a:xfrm flipV="1">
            <a:off x="6035376" y="1787065"/>
            <a:ext cx="790974" cy="477729"/>
          </a:xfrm>
          <a:prstGeom prst="bentConnector3">
            <a:avLst>
              <a:gd name="adj1" fmla="val 50000"/>
            </a:avLst>
          </a:prstGeom>
          <a:noFill/>
          <a:ln w="9525">
            <a:solidFill>
              <a:schemeClr val="tx1"/>
            </a:solidFill>
            <a:miter lim="800000"/>
            <a:headEnd/>
            <a:tailEnd type="triangle" w="med" len="med"/>
          </a:ln>
          <a:effectLst>
            <a:prstShdw prst="shdw17" dist="17961" dir="2700000">
              <a:srgbClr val="808080">
                <a:alpha val="74997"/>
              </a:srgbClr>
            </a:prstShdw>
          </a:effectLst>
          <a:extLst>
            <a:ext uri="{909E8E84-426E-40DD-AFC4-6F175D3DCCD1}">
              <a14:hiddenFill xmlns:a14="http://schemas.microsoft.com/office/drawing/2010/main">
                <a:noFill/>
              </a14:hiddenFill>
            </a:ext>
          </a:extLst>
        </p:spPr>
      </p:cxnSp>
      <p:sp>
        <p:nvSpPr>
          <p:cNvPr id="23" name="AutoShape 11"/>
          <p:cNvSpPr>
            <a:spLocks noChangeArrowheads="1"/>
          </p:cNvSpPr>
          <p:nvPr/>
        </p:nvSpPr>
        <p:spPr bwMode="auto">
          <a:xfrm>
            <a:off x="6856661" y="1497747"/>
            <a:ext cx="958270" cy="630610"/>
          </a:xfrm>
          <a:prstGeom prst="roundRect">
            <a:avLst>
              <a:gd name="adj" fmla="val 16667"/>
            </a:avLst>
          </a:prstGeom>
          <a:solidFill>
            <a:srgbClr val="92D050"/>
          </a:solidFill>
          <a:ln>
            <a:noFill/>
          </a:ln>
          <a:effectLst>
            <a:prstShdw prst="shdw17" dist="17961" dir="2700000">
              <a:schemeClr val="accent1">
                <a:gamma/>
                <a:shade val="60000"/>
                <a:invGamma/>
              </a:schemeClr>
            </a:prstShdw>
          </a:effectLst>
          <a:scene3d>
            <a:camera prst="orthographicFront"/>
            <a:lightRig rig="threePt" dir="t"/>
          </a:scene3d>
          <a:sp3d>
            <a:bevelT prst="relaxedInset"/>
          </a:sp3d>
          <a:extLst/>
        </p:spPr>
        <p:txBody>
          <a:bodyPr lIns="0" rIns="0" anchor="ctr"/>
          <a:lstStyle/>
          <a:p>
            <a:pPr algn="ctr"/>
            <a:r>
              <a:rPr lang="zh-CN" altLang="en-US" sz="1200" b="1" dirty="0">
                <a:latin typeface="Arial" pitchFamily="34" charset="0"/>
                <a:ea typeface="宋体" pitchFamily="2" charset="-122"/>
              </a:rPr>
              <a:t>多层神经网络模型</a:t>
            </a:r>
          </a:p>
        </p:txBody>
      </p:sp>
      <p:sp>
        <p:nvSpPr>
          <p:cNvPr id="24" name="AutoShape 11"/>
          <p:cNvSpPr>
            <a:spLocks noChangeArrowheads="1"/>
          </p:cNvSpPr>
          <p:nvPr/>
        </p:nvSpPr>
        <p:spPr bwMode="auto">
          <a:xfrm>
            <a:off x="8407629" y="1503980"/>
            <a:ext cx="958270" cy="630610"/>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scene3d>
            <a:camera prst="orthographicFront"/>
            <a:lightRig rig="threePt" dir="t"/>
          </a:scene3d>
          <a:sp3d>
            <a:bevelT prst="relaxedInset"/>
          </a:sp3d>
          <a:extLst/>
        </p:spPr>
        <p:txBody>
          <a:bodyPr lIns="0" rIns="0"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defRPr kumimoji="1" sz="2400">
                <a:solidFill>
                  <a:schemeClr val="tx1"/>
                </a:solidFill>
                <a:latin typeface="Arial" pitchFamily="34" charset="0"/>
                <a:ea typeface="宋体" pitchFamily="2" charset="-122"/>
              </a:defRPr>
            </a:lvl6pPr>
            <a:lvl7pPr marL="2971800" indent="-228600" fontAlgn="base">
              <a:spcBef>
                <a:spcPct val="0"/>
              </a:spcBef>
              <a:spcAft>
                <a:spcPct val="0"/>
              </a:spcAft>
              <a:defRPr kumimoji="1" sz="2400">
                <a:solidFill>
                  <a:schemeClr val="tx1"/>
                </a:solidFill>
                <a:latin typeface="Arial" pitchFamily="34" charset="0"/>
                <a:ea typeface="宋体" pitchFamily="2" charset="-122"/>
              </a:defRPr>
            </a:lvl7pPr>
            <a:lvl8pPr marL="3429000" indent="-228600" fontAlgn="base">
              <a:spcBef>
                <a:spcPct val="0"/>
              </a:spcBef>
              <a:spcAft>
                <a:spcPct val="0"/>
              </a:spcAft>
              <a:defRPr kumimoji="1" sz="2400">
                <a:solidFill>
                  <a:schemeClr val="tx1"/>
                </a:solidFill>
                <a:latin typeface="Arial" pitchFamily="34" charset="0"/>
                <a:ea typeface="宋体" pitchFamily="2" charset="-122"/>
              </a:defRPr>
            </a:lvl8pPr>
            <a:lvl9pPr marL="3886200" indent="-228600" fontAlgn="base">
              <a:spcBef>
                <a:spcPct val="0"/>
              </a:spcBef>
              <a:spcAft>
                <a:spcPct val="0"/>
              </a:spcAft>
              <a:defRPr kumimoji="1" sz="2400">
                <a:solidFill>
                  <a:schemeClr val="tx1"/>
                </a:solidFill>
                <a:latin typeface="Arial" pitchFamily="34" charset="0"/>
                <a:ea typeface="宋体" pitchFamily="2" charset="-122"/>
              </a:defRPr>
            </a:lvl9pPr>
          </a:lstStyle>
          <a:p>
            <a:pPr algn="ctr">
              <a:defRPr/>
            </a:pPr>
            <a:r>
              <a:rPr kumimoji="0" lang="zh-CN" altLang="en-US" sz="1200" b="1" dirty="0" smtClean="0">
                <a:solidFill>
                  <a:srgbClr val="FFFFFF"/>
                </a:solidFill>
              </a:rPr>
              <a:t>单特征预测效果</a:t>
            </a:r>
            <a:r>
              <a:rPr kumimoji="0" lang="zh-CN" altLang="en-US" sz="1200" b="1" dirty="0">
                <a:solidFill>
                  <a:srgbClr val="FFFFFF"/>
                </a:solidFill>
              </a:rPr>
              <a:t>评估</a:t>
            </a:r>
          </a:p>
        </p:txBody>
      </p:sp>
      <p:cxnSp>
        <p:nvCxnSpPr>
          <p:cNvPr id="25" name="AutoShape 22"/>
          <p:cNvCxnSpPr>
            <a:cxnSpLocks noChangeShapeType="1"/>
            <a:endCxn id="24" idx="2"/>
          </p:cNvCxnSpPr>
          <p:nvPr/>
        </p:nvCxnSpPr>
        <p:spPr bwMode="auto">
          <a:xfrm flipV="1">
            <a:off x="6035376" y="2134590"/>
            <a:ext cx="2851388" cy="133374"/>
          </a:xfrm>
          <a:prstGeom prst="bentConnector2">
            <a:avLst/>
          </a:prstGeom>
          <a:noFill/>
          <a:ln w="9525">
            <a:solidFill>
              <a:schemeClr val="tx1"/>
            </a:solidFill>
            <a:miter lim="800000"/>
            <a:headEnd/>
            <a:tailEnd type="triangle" w="med" len="med"/>
          </a:ln>
          <a:effectLst>
            <a:prstShdw prst="shdw17" dist="17961" dir="2700000">
              <a:srgbClr val="808080">
                <a:alpha val="74997"/>
              </a:srgbClr>
            </a:prstShdw>
          </a:effectLst>
          <a:extLst>
            <a:ext uri="{909E8E84-426E-40DD-AFC4-6F175D3DCCD1}">
              <a14:hiddenFill xmlns:a14="http://schemas.microsoft.com/office/drawing/2010/main">
                <a:noFill/>
              </a14:hiddenFill>
            </a:ext>
          </a:extLst>
        </p:spPr>
      </p:cxnSp>
      <p:cxnSp>
        <p:nvCxnSpPr>
          <p:cNvPr id="28" name="AutoShape 22"/>
          <p:cNvCxnSpPr>
            <a:cxnSpLocks noChangeShapeType="1"/>
            <a:endCxn id="24" idx="1"/>
          </p:cNvCxnSpPr>
          <p:nvPr/>
        </p:nvCxnSpPr>
        <p:spPr bwMode="auto">
          <a:xfrm flipV="1">
            <a:off x="7814931" y="1819285"/>
            <a:ext cx="592698" cy="2950"/>
          </a:xfrm>
          <a:prstGeom prst="bentConnector3">
            <a:avLst>
              <a:gd name="adj1" fmla="val 50000"/>
            </a:avLst>
          </a:prstGeom>
          <a:noFill/>
          <a:ln w="9525">
            <a:solidFill>
              <a:schemeClr val="tx1"/>
            </a:solidFill>
            <a:miter lim="800000"/>
            <a:headEnd/>
            <a:tailEnd type="triangle" w="med" len="med"/>
          </a:ln>
          <a:effectLst>
            <a:prstShdw prst="shdw17" dist="17961" dir="2700000">
              <a:srgbClr val="808080">
                <a:alpha val="74997"/>
              </a:srgbClr>
            </a:prstShdw>
          </a:effectLst>
          <a:extLst>
            <a:ext uri="{909E8E84-426E-40DD-AFC4-6F175D3DCCD1}">
              <a14:hiddenFill xmlns:a14="http://schemas.microsoft.com/office/drawing/2010/main">
                <a:noFill/>
              </a14:hiddenFill>
            </a:ext>
          </a:extLst>
        </p:spPr>
      </p:cxnSp>
      <p:sp>
        <p:nvSpPr>
          <p:cNvPr id="30" name="TextBox 29"/>
          <p:cNvSpPr txBox="1"/>
          <p:nvPr/>
        </p:nvSpPr>
        <p:spPr>
          <a:xfrm>
            <a:off x="6015975" y="1910561"/>
            <a:ext cx="1503724" cy="307777"/>
          </a:xfrm>
          <a:prstGeom prst="rect">
            <a:avLst/>
          </a:prstGeom>
          <a:noFill/>
        </p:spPr>
        <p:txBody>
          <a:bodyPr wrap="square" rtlCol="0">
            <a:spAutoFit/>
          </a:bodyPr>
          <a:lstStyle/>
          <a:p>
            <a:r>
              <a:rPr lang="zh-CN" altLang="en-US" sz="1400" dirty="0" smtClean="0"/>
              <a:t>训练数据</a:t>
            </a:r>
            <a:endParaRPr lang="zh-CN" altLang="en-US" sz="1400" dirty="0"/>
          </a:p>
        </p:txBody>
      </p:sp>
      <p:sp>
        <p:nvSpPr>
          <p:cNvPr id="33" name="TextBox 32"/>
          <p:cNvSpPr txBox="1"/>
          <p:nvPr/>
        </p:nvSpPr>
        <p:spPr>
          <a:xfrm>
            <a:off x="7383040" y="2296006"/>
            <a:ext cx="1503724" cy="307777"/>
          </a:xfrm>
          <a:prstGeom prst="rect">
            <a:avLst/>
          </a:prstGeom>
          <a:noFill/>
        </p:spPr>
        <p:txBody>
          <a:bodyPr wrap="square" rtlCol="0">
            <a:spAutoFit/>
          </a:bodyPr>
          <a:lstStyle/>
          <a:p>
            <a:r>
              <a:rPr lang="zh-CN" altLang="en-US" sz="1400" dirty="0"/>
              <a:t>验证</a:t>
            </a:r>
            <a:r>
              <a:rPr lang="zh-CN" altLang="en-US" sz="1400" dirty="0" smtClean="0"/>
              <a:t>数据</a:t>
            </a:r>
            <a:endParaRPr lang="zh-CN" altLang="en-US" sz="1400" dirty="0"/>
          </a:p>
        </p:txBody>
      </p:sp>
      <p:sp>
        <p:nvSpPr>
          <p:cNvPr id="35" name="AutoShape 11"/>
          <p:cNvSpPr>
            <a:spLocks noChangeArrowheads="1"/>
          </p:cNvSpPr>
          <p:nvPr/>
        </p:nvSpPr>
        <p:spPr bwMode="auto">
          <a:xfrm>
            <a:off x="9975573" y="1525699"/>
            <a:ext cx="958270" cy="630610"/>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scene3d>
            <a:camera prst="orthographicFront"/>
            <a:lightRig rig="threePt" dir="t"/>
          </a:scene3d>
          <a:sp3d>
            <a:bevelT prst="relaxedInset"/>
          </a:sp3d>
          <a:extLst/>
        </p:spPr>
        <p:txBody>
          <a:bodyPr lIns="0" rIns="0"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defRPr kumimoji="1" sz="2400">
                <a:solidFill>
                  <a:schemeClr val="tx1"/>
                </a:solidFill>
                <a:latin typeface="Arial" pitchFamily="34" charset="0"/>
                <a:ea typeface="宋体" pitchFamily="2" charset="-122"/>
              </a:defRPr>
            </a:lvl6pPr>
            <a:lvl7pPr marL="2971800" indent="-228600" fontAlgn="base">
              <a:spcBef>
                <a:spcPct val="0"/>
              </a:spcBef>
              <a:spcAft>
                <a:spcPct val="0"/>
              </a:spcAft>
              <a:defRPr kumimoji="1" sz="2400">
                <a:solidFill>
                  <a:schemeClr val="tx1"/>
                </a:solidFill>
                <a:latin typeface="Arial" pitchFamily="34" charset="0"/>
                <a:ea typeface="宋体" pitchFamily="2" charset="-122"/>
              </a:defRPr>
            </a:lvl7pPr>
            <a:lvl8pPr marL="3429000" indent="-228600" fontAlgn="base">
              <a:spcBef>
                <a:spcPct val="0"/>
              </a:spcBef>
              <a:spcAft>
                <a:spcPct val="0"/>
              </a:spcAft>
              <a:defRPr kumimoji="1" sz="2400">
                <a:solidFill>
                  <a:schemeClr val="tx1"/>
                </a:solidFill>
                <a:latin typeface="Arial" pitchFamily="34" charset="0"/>
                <a:ea typeface="宋体" pitchFamily="2" charset="-122"/>
              </a:defRPr>
            </a:lvl8pPr>
            <a:lvl9pPr marL="3886200" indent="-228600" fontAlgn="base">
              <a:spcBef>
                <a:spcPct val="0"/>
              </a:spcBef>
              <a:spcAft>
                <a:spcPct val="0"/>
              </a:spcAft>
              <a:defRPr kumimoji="1" sz="2400">
                <a:solidFill>
                  <a:schemeClr val="tx1"/>
                </a:solidFill>
                <a:latin typeface="Arial" pitchFamily="34" charset="0"/>
                <a:ea typeface="宋体" pitchFamily="2" charset="-122"/>
              </a:defRPr>
            </a:lvl9pPr>
          </a:lstStyle>
          <a:p>
            <a:pPr algn="ctr">
              <a:defRPr/>
            </a:pPr>
            <a:r>
              <a:rPr kumimoji="0" lang="zh-CN" altLang="en-US" sz="1200" b="1" dirty="0">
                <a:solidFill>
                  <a:srgbClr val="FFFFFF"/>
                </a:solidFill>
              </a:rPr>
              <a:t>多</a:t>
            </a:r>
            <a:r>
              <a:rPr kumimoji="0" lang="zh-CN" altLang="en-US" sz="1200" b="1" dirty="0" smtClean="0">
                <a:solidFill>
                  <a:srgbClr val="FFFFFF"/>
                </a:solidFill>
              </a:rPr>
              <a:t>特征自动排序</a:t>
            </a:r>
            <a:endParaRPr kumimoji="0" lang="zh-CN" altLang="en-US" sz="1200" b="1" dirty="0">
              <a:solidFill>
                <a:srgbClr val="FFFFFF"/>
              </a:solidFill>
            </a:endParaRPr>
          </a:p>
        </p:txBody>
      </p:sp>
      <p:cxnSp>
        <p:nvCxnSpPr>
          <p:cNvPr id="38" name="AutoShape 22"/>
          <p:cNvCxnSpPr>
            <a:cxnSpLocks noChangeShapeType="1"/>
            <a:endCxn id="35" idx="1"/>
          </p:cNvCxnSpPr>
          <p:nvPr/>
        </p:nvCxnSpPr>
        <p:spPr bwMode="auto">
          <a:xfrm flipV="1">
            <a:off x="9365899" y="1841004"/>
            <a:ext cx="609674" cy="1"/>
          </a:xfrm>
          <a:prstGeom prst="bentConnector3">
            <a:avLst>
              <a:gd name="adj1" fmla="val 50000"/>
            </a:avLst>
          </a:prstGeom>
          <a:noFill/>
          <a:ln w="9525">
            <a:solidFill>
              <a:schemeClr val="tx1"/>
            </a:solidFill>
            <a:miter lim="800000"/>
            <a:headEnd/>
            <a:tailEnd type="triangle" w="med" len="med"/>
          </a:ln>
          <a:effectLst>
            <a:prstShdw prst="shdw17" dist="17961" dir="2700000">
              <a:srgbClr val="808080">
                <a:alpha val="74997"/>
              </a:srgbClr>
            </a:prstShdw>
          </a:effectLst>
          <a:extLst>
            <a:ext uri="{909E8E84-426E-40DD-AFC4-6F175D3DCCD1}">
              <a14:hiddenFill xmlns:a14="http://schemas.microsoft.com/office/drawing/2010/main">
                <a:noFill/>
              </a14:hiddenFill>
            </a:ext>
          </a:extLst>
        </p:spPr>
      </p:cxnSp>
      <p:sp>
        <p:nvSpPr>
          <p:cNvPr id="41" name="AutoShape 11"/>
          <p:cNvSpPr>
            <a:spLocks noChangeArrowheads="1"/>
          </p:cNvSpPr>
          <p:nvPr/>
        </p:nvSpPr>
        <p:spPr bwMode="auto">
          <a:xfrm>
            <a:off x="4975632" y="4783393"/>
            <a:ext cx="1089827" cy="630610"/>
          </a:xfrm>
          <a:prstGeom prst="roundRect">
            <a:avLst>
              <a:gd name="adj" fmla="val 16667"/>
            </a:avLst>
          </a:prstGeom>
          <a:solidFill>
            <a:srgbClr val="FFFF99"/>
          </a:solidFill>
          <a:ln>
            <a:noFill/>
          </a:ln>
          <a:effectLst>
            <a:prstShdw prst="shdw17" dist="17961" dir="2700000">
              <a:srgbClr val="99995C">
                <a:alpha val="74997"/>
              </a:srgbClr>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zh-CN" altLang="en-US" sz="1000" b="1" dirty="0">
                <a:solidFill>
                  <a:srgbClr val="000000"/>
                </a:solidFill>
              </a:rPr>
              <a:t>气象图片资料</a:t>
            </a:r>
          </a:p>
        </p:txBody>
      </p:sp>
      <p:cxnSp>
        <p:nvCxnSpPr>
          <p:cNvPr id="42" name="AutoShape 22"/>
          <p:cNvCxnSpPr>
            <a:cxnSpLocks noChangeShapeType="1"/>
            <a:stCxn id="41" idx="3"/>
            <a:endCxn id="45" idx="1"/>
          </p:cNvCxnSpPr>
          <p:nvPr/>
        </p:nvCxnSpPr>
        <p:spPr bwMode="auto">
          <a:xfrm>
            <a:off x="6065459" y="5098698"/>
            <a:ext cx="791202" cy="2381"/>
          </a:xfrm>
          <a:prstGeom prst="bentConnector3">
            <a:avLst>
              <a:gd name="adj1" fmla="val 50000"/>
            </a:avLst>
          </a:prstGeom>
          <a:noFill/>
          <a:ln w="9525">
            <a:solidFill>
              <a:schemeClr val="tx1"/>
            </a:solidFill>
            <a:miter lim="800000"/>
            <a:headEnd/>
            <a:tailEnd type="triangle" w="med" len="med"/>
          </a:ln>
          <a:effectLst>
            <a:prstShdw prst="shdw17" dist="17961" dir="2700000">
              <a:srgbClr val="808080">
                <a:alpha val="74997"/>
              </a:srgbClr>
            </a:prstShdw>
          </a:effectLst>
          <a:extLst>
            <a:ext uri="{909E8E84-426E-40DD-AFC4-6F175D3DCCD1}">
              <a14:hiddenFill xmlns:a14="http://schemas.microsoft.com/office/drawing/2010/main">
                <a:noFill/>
              </a14:hiddenFill>
            </a:ext>
          </a:extLst>
        </p:spPr>
      </p:cxnSp>
      <p:sp>
        <p:nvSpPr>
          <p:cNvPr id="43" name="AutoShape 11"/>
          <p:cNvSpPr>
            <a:spLocks noChangeArrowheads="1"/>
          </p:cNvSpPr>
          <p:nvPr/>
        </p:nvSpPr>
        <p:spPr bwMode="auto">
          <a:xfrm>
            <a:off x="4969945" y="5502727"/>
            <a:ext cx="1089827" cy="630610"/>
          </a:xfrm>
          <a:prstGeom prst="roundRect">
            <a:avLst>
              <a:gd name="adj" fmla="val 16667"/>
            </a:avLst>
          </a:prstGeom>
          <a:solidFill>
            <a:srgbClr val="FFFF99"/>
          </a:solidFill>
          <a:ln>
            <a:noFill/>
          </a:ln>
          <a:effectLst>
            <a:prstShdw prst="shdw17" dist="17961" dir="2700000">
              <a:srgbClr val="99995C">
                <a:alpha val="74997"/>
              </a:srgbClr>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zh-CN" altLang="en-US" sz="1000" b="1" dirty="0">
                <a:solidFill>
                  <a:srgbClr val="000000"/>
                </a:solidFill>
              </a:rPr>
              <a:t>历史对流天气标注集</a:t>
            </a:r>
          </a:p>
        </p:txBody>
      </p:sp>
      <p:cxnSp>
        <p:nvCxnSpPr>
          <p:cNvPr id="44" name="AutoShape 22"/>
          <p:cNvCxnSpPr>
            <a:cxnSpLocks noChangeShapeType="1"/>
            <a:endCxn id="45" idx="1"/>
          </p:cNvCxnSpPr>
          <p:nvPr/>
        </p:nvCxnSpPr>
        <p:spPr bwMode="auto">
          <a:xfrm flipV="1">
            <a:off x="6058754" y="5101079"/>
            <a:ext cx="797907" cy="739096"/>
          </a:xfrm>
          <a:prstGeom prst="bentConnector3">
            <a:avLst>
              <a:gd name="adj1" fmla="val 50000"/>
            </a:avLst>
          </a:prstGeom>
          <a:noFill/>
          <a:ln w="9525">
            <a:solidFill>
              <a:schemeClr val="tx1"/>
            </a:solidFill>
            <a:miter lim="800000"/>
            <a:headEnd/>
            <a:tailEnd type="triangle" w="med" len="med"/>
          </a:ln>
          <a:effectLst>
            <a:prstShdw prst="shdw17" dist="17961" dir="2700000">
              <a:srgbClr val="808080">
                <a:alpha val="74997"/>
              </a:srgbClr>
            </a:prstShdw>
          </a:effectLst>
          <a:extLst>
            <a:ext uri="{909E8E84-426E-40DD-AFC4-6F175D3DCCD1}">
              <a14:hiddenFill xmlns:a14="http://schemas.microsoft.com/office/drawing/2010/main">
                <a:noFill/>
              </a14:hiddenFill>
            </a:ext>
          </a:extLst>
        </p:spPr>
      </p:cxnSp>
      <p:sp>
        <p:nvSpPr>
          <p:cNvPr id="45" name="AutoShape 11"/>
          <p:cNvSpPr>
            <a:spLocks noChangeArrowheads="1"/>
          </p:cNvSpPr>
          <p:nvPr/>
        </p:nvSpPr>
        <p:spPr bwMode="auto">
          <a:xfrm>
            <a:off x="6856661" y="4785774"/>
            <a:ext cx="958270" cy="630610"/>
          </a:xfrm>
          <a:prstGeom prst="roundRect">
            <a:avLst>
              <a:gd name="adj" fmla="val 16667"/>
            </a:avLst>
          </a:prstGeom>
          <a:solidFill>
            <a:srgbClr val="92D050"/>
          </a:solidFill>
          <a:ln>
            <a:noFill/>
          </a:ln>
          <a:effectLst>
            <a:prstShdw prst="shdw17" dist="17961" dir="2700000">
              <a:schemeClr val="accent1">
                <a:gamma/>
                <a:shade val="60000"/>
                <a:invGamma/>
              </a:schemeClr>
            </a:prstShdw>
          </a:effectLst>
          <a:scene3d>
            <a:camera prst="orthographicFront"/>
            <a:lightRig rig="threePt" dir="t"/>
          </a:scene3d>
          <a:sp3d>
            <a:bevelT prst="relaxedInset"/>
          </a:sp3d>
          <a:extLst/>
        </p:spPr>
        <p:txBody>
          <a:bodyPr lIns="0" rIns="0" anchor="ctr"/>
          <a:lstStyle/>
          <a:p>
            <a:pPr algn="ctr"/>
            <a:r>
              <a:rPr lang="en-US" altLang="zh-CN" sz="1200" b="1" dirty="0" err="1" smtClean="0">
                <a:latin typeface="Arial" pitchFamily="34" charset="0"/>
                <a:ea typeface="宋体" pitchFamily="2" charset="-122"/>
              </a:rPr>
              <a:t>Softmax</a:t>
            </a:r>
            <a:endParaRPr lang="en-US" altLang="zh-CN" sz="1200" b="1" dirty="0" smtClean="0">
              <a:latin typeface="Arial" pitchFamily="34" charset="0"/>
              <a:ea typeface="宋体" pitchFamily="2" charset="-122"/>
            </a:endParaRPr>
          </a:p>
          <a:p>
            <a:pPr algn="ctr"/>
            <a:r>
              <a:rPr lang="zh-CN" altLang="en-US" sz="1200" b="1" dirty="0" smtClean="0">
                <a:latin typeface="Arial" pitchFamily="34" charset="0"/>
                <a:ea typeface="宋体" pitchFamily="2" charset="-122"/>
              </a:rPr>
              <a:t>线</a:t>
            </a:r>
            <a:r>
              <a:rPr lang="zh-CN" altLang="en-US" sz="1200" b="1" dirty="0">
                <a:latin typeface="Arial" pitchFamily="34" charset="0"/>
                <a:ea typeface="宋体" pitchFamily="2" charset="-122"/>
              </a:rPr>
              <a:t>性模型</a:t>
            </a:r>
          </a:p>
        </p:txBody>
      </p:sp>
      <p:sp>
        <p:nvSpPr>
          <p:cNvPr id="46" name="AutoShape 11"/>
          <p:cNvSpPr>
            <a:spLocks noChangeArrowheads="1"/>
          </p:cNvSpPr>
          <p:nvPr/>
        </p:nvSpPr>
        <p:spPr bwMode="auto">
          <a:xfrm>
            <a:off x="8431007" y="4802560"/>
            <a:ext cx="958270" cy="630610"/>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scene3d>
            <a:camera prst="orthographicFront"/>
            <a:lightRig rig="threePt" dir="t"/>
          </a:scene3d>
          <a:sp3d>
            <a:bevelT prst="relaxedInset"/>
          </a:sp3d>
          <a:extLst/>
        </p:spPr>
        <p:txBody>
          <a:bodyPr lIns="0" rIns="0"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defRPr kumimoji="1" sz="2400">
                <a:solidFill>
                  <a:schemeClr val="tx1"/>
                </a:solidFill>
                <a:latin typeface="Arial" pitchFamily="34" charset="0"/>
                <a:ea typeface="宋体" pitchFamily="2" charset="-122"/>
              </a:defRPr>
            </a:lvl6pPr>
            <a:lvl7pPr marL="2971800" indent="-228600" fontAlgn="base">
              <a:spcBef>
                <a:spcPct val="0"/>
              </a:spcBef>
              <a:spcAft>
                <a:spcPct val="0"/>
              </a:spcAft>
              <a:defRPr kumimoji="1" sz="2400">
                <a:solidFill>
                  <a:schemeClr val="tx1"/>
                </a:solidFill>
                <a:latin typeface="Arial" pitchFamily="34" charset="0"/>
                <a:ea typeface="宋体" pitchFamily="2" charset="-122"/>
              </a:defRPr>
            </a:lvl7pPr>
            <a:lvl8pPr marL="3429000" indent="-228600" fontAlgn="base">
              <a:spcBef>
                <a:spcPct val="0"/>
              </a:spcBef>
              <a:spcAft>
                <a:spcPct val="0"/>
              </a:spcAft>
              <a:defRPr kumimoji="1" sz="2400">
                <a:solidFill>
                  <a:schemeClr val="tx1"/>
                </a:solidFill>
                <a:latin typeface="Arial" pitchFamily="34" charset="0"/>
                <a:ea typeface="宋体" pitchFamily="2" charset="-122"/>
              </a:defRPr>
            </a:lvl8pPr>
            <a:lvl9pPr marL="3886200" indent="-228600" fontAlgn="base">
              <a:spcBef>
                <a:spcPct val="0"/>
              </a:spcBef>
              <a:spcAft>
                <a:spcPct val="0"/>
              </a:spcAft>
              <a:defRPr kumimoji="1" sz="2400">
                <a:solidFill>
                  <a:schemeClr val="tx1"/>
                </a:solidFill>
                <a:latin typeface="Arial" pitchFamily="34" charset="0"/>
                <a:ea typeface="宋体" pitchFamily="2" charset="-122"/>
              </a:defRPr>
            </a:lvl9pPr>
          </a:lstStyle>
          <a:p>
            <a:pPr algn="ctr">
              <a:defRPr/>
            </a:pPr>
            <a:r>
              <a:rPr kumimoji="0" lang="zh-CN" altLang="en-US" sz="1200" b="1" dirty="0" smtClean="0">
                <a:solidFill>
                  <a:srgbClr val="FFFFFF"/>
                </a:solidFill>
              </a:rPr>
              <a:t>格网不同位置</a:t>
            </a:r>
            <a:r>
              <a:rPr kumimoji="0" lang="zh-CN" altLang="en-US" sz="1200" b="1" dirty="0">
                <a:solidFill>
                  <a:srgbClr val="FFFFFF"/>
                </a:solidFill>
              </a:rPr>
              <a:t>权</a:t>
            </a:r>
            <a:r>
              <a:rPr kumimoji="0" lang="zh-CN" altLang="en-US" sz="1200" b="1" dirty="0" smtClean="0">
                <a:solidFill>
                  <a:srgbClr val="FFFFFF"/>
                </a:solidFill>
              </a:rPr>
              <a:t>重解析</a:t>
            </a:r>
            <a:endParaRPr kumimoji="0" lang="zh-CN" altLang="en-US" sz="1200" b="1" dirty="0">
              <a:solidFill>
                <a:srgbClr val="FFFFFF"/>
              </a:solidFill>
            </a:endParaRPr>
          </a:p>
        </p:txBody>
      </p:sp>
      <p:cxnSp>
        <p:nvCxnSpPr>
          <p:cNvPr id="48" name="AutoShape 22"/>
          <p:cNvCxnSpPr>
            <a:cxnSpLocks noChangeShapeType="1"/>
            <a:endCxn id="46" idx="1"/>
          </p:cNvCxnSpPr>
          <p:nvPr/>
        </p:nvCxnSpPr>
        <p:spPr bwMode="auto">
          <a:xfrm flipV="1">
            <a:off x="7838309" y="5117865"/>
            <a:ext cx="592698" cy="2950"/>
          </a:xfrm>
          <a:prstGeom prst="bentConnector3">
            <a:avLst>
              <a:gd name="adj1" fmla="val 50000"/>
            </a:avLst>
          </a:prstGeom>
          <a:noFill/>
          <a:ln w="9525">
            <a:solidFill>
              <a:schemeClr val="tx1"/>
            </a:solidFill>
            <a:miter lim="800000"/>
            <a:headEnd/>
            <a:tailEnd type="triangle" w="med" len="med"/>
          </a:ln>
          <a:effectLst>
            <a:prstShdw prst="shdw17" dist="17961" dir="2700000">
              <a:srgbClr val="808080">
                <a:alpha val="74997"/>
              </a:srgbClr>
            </a:prstShdw>
          </a:effectLst>
          <a:extLst>
            <a:ext uri="{909E8E84-426E-40DD-AFC4-6F175D3DCCD1}">
              <a14:hiddenFill xmlns:a14="http://schemas.microsoft.com/office/drawing/2010/main">
                <a:noFill/>
              </a14:hiddenFill>
            </a:ext>
          </a:extLst>
        </p:spPr>
      </p:cxnSp>
      <p:sp>
        <p:nvSpPr>
          <p:cNvPr id="51" name="AutoShape 11"/>
          <p:cNvSpPr>
            <a:spLocks noChangeArrowheads="1"/>
          </p:cNvSpPr>
          <p:nvPr/>
        </p:nvSpPr>
        <p:spPr bwMode="auto">
          <a:xfrm>
            <a:off x="10005353" y="4797150"/>
            <a:ext cx="958270" cy="630610"/>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scene3d>
            <a:camera prst="orthographicFront"/>
            <a:lightRig rig="threePt" dir="t"/>
          </a:scene3d>
          <a:sp3d>
            <a:bevelT prst="relaxedInset"/>
          </a:sp3d>
          <a:extLst/>
        </p:spPr>
        <p:txBody>
          <a:bodyPr lIns="0" rIns="0"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defRPr kumimoji="1" sz="2400">
                <a:solidFill>
                  <a:schemeClr val="tx1"/>
                </a:solidFill>
                <a:latin typeface="Arial" pitchFamily="34" charset="0"/>
                <a:ea typeface="宋体" pitchFamily="2" charset="-122"/>
              </a:defRPr>
            </a:lvl6pPr>
            <a:lvl7pPr marL="2971800" indent="-228600" fontAlgn="base">
              <a:spcBef>
                <a:spcPct val="0"/>
              </a:spcBef>
              <a:spcAft>
                <a:spcPct val="0"/>
              </a:spcAft>
              <a:defRPr kumimoji="1" sz="2400">
                <a:solidFill>
                  <a:schemeClr val="tx1"/>
                </a:solidFill>
                <a:latin typeface="Arial" pitchFamily="34" charset="0"/>
                <a:ea typeface="宋体" pitchFamily="2" charset="-122"/>
              </a:defRPr>
            </a:lvl7pPr>
            <a:lvl8pPr marL="3429000" indent="-228600" fontAlgn="base">
              <a:spcBef>
                <a:spcPct val="0"/>
              </a:spcBef>
              <a:spcAft>
                <a:spcPct val="0"/>
              </a:spcAft>
              <a:defRPr kumimoji="1" sz="2400">
                <a:solidFill>
                  <a:schemeClr val="tx1"/>
                </a:solidFill>
                <a:latin typeface="Arial" pitchFamily="34" charset="0"/>
                <a:ea typeface="宋体" pitchFamily="2" charset="-122"/>
              </a:defRPr>
            </a:lvl8pPr>
            <a:lvl9pPr marL="3886200" indent="-228600" fontAlgn="base">
              <a:spcBef>
                <a:spcPct val="0"/>
              </a:spcBef>
              <a:spcAft>
                <a:spcPct val="0"/>
              </a:spcAft>
              <a:defRPr kumimoji="1" sz="2400">
                <a:solidFill>
                  <a:schemeClr val="tx1"/>
                </a:solidFill>
                <a:latin typeface="Arial" pitchFamily="34" charset="0"/>
                <a:ea typeface="宋体" pitchFamily="2" charset="-122"/>
              </a:defRPr>
            </a:lvl9pPr>
          </a:lstStyle>
          <a:p>
            <a:pPr algn="ctr">
              <a:defRPr/>
            </a:pPr>
            <a:r>
              <a:rPr kumimoji="0" lang="zh-CN" altLang="en-US" sz="1200" b="1" dirty="0" smtClean="0">
                <a:solidFill>
                  <a:srgbClr val="FFFFFF"/>
                </a:solidFill>
              </a:rPr>
              <a:t>重点区域可视化</a:t>
            </a:r>
            <a:endParaRPr kumimoji="0" lang="zh-CN" altLang="en-US" sz="1200" b="1" dirty="0">
              <a:solidFill>
                <a:srgbClr val="FFFFFF"/>
              </a:solidFill>
            </a:endParaRPr>
          </a:p>
        </p:txBody>
      </p:sp>
      <p:cxnSp>
        <p:nvCxnSpPr>
          <p:cNvPr id="52" name="AutoShape 22"/>
          <p:cNvCxnSpPr>
            <a:cxnSpLocks noChangeShapeType="1"/>
            <a:endCxn id="51" idx="1"/>
          </p:cNvCxnSpPr>
          <p:nvPr/>
        </p:nvCxnSpPr>
        <p:spPr bwMode="auto">
          <a:xfrm flipV="1">
            <a:off x="9395679" y="5112455"/>
            <a:ext cx="609674" cy="1"/>
          </a:xfrm>
          <a:prstGeom prst="bentConnector3">
            <a:avLst>
              <a:gd name="adj1" fmla="val 50000"/>
            </a:avLst>
          </a:prstGeom>
          <a:noFill/>
          <a:ln w="9525">
            <a:solidFill>
              <a:schemeClr val="tx1"/>
            </a:solidFill>
            <a:miter lim="800000"/>
            <a:headEnd/>
            <a:tailEnd type="triangle" w="med" len="med"/>
          </a:ln>
          <a:effectLst>
            <a:prstShdw prst="shdw17" dist="17961" dir="2700000">
              <a:srgbClr val="808080">
                <a:alpha val="74997"/>
              </a:srgbClr>
            </a:prstShdw>
          </a:effectLst>
          <a:extLst>
            <a:ext uri="{909E8E84-426E-40DD-AFC4-6F175D3DCCD1}">
              <a14:hiddenFill xmlns:a14="http://schemas.microsoft.com/office/drawing/2010/main">
                <a:noFill/>
              </a14:hiddenFill>
            </a:ext>
          </a:extLst>
        </p:spPr>
      </p:cxnSp>
      <p:sp>
        <p:nvSpPr>
          <p:cNvPr id="53" name="AutoShape 11"/>
          <p:cNvSpPr>
            <a:spLocks noChangeArrowheads="1"/>
          </p:cNvSpPr>
          <p:nvPr/>
        </p:nvSpPr>
        <p:spPr bwMode="auto">
          <a:xfrm>
            <a:off x="4970820" y="3961507"/>
            <a:ext cx="1089827" cy="630610"/>
          </a:xfrm>
          <a:prstGeom prst="roundRect">
            <a:avLst>
              <a:gd name="adj" fmla="val 16667"/>
            </a:avLst>
          </a:prstGeom>
          <a:solidFill>
            <a:srgbClr val="FFFF99"/>
          </a:solidFill>
          <a:ln>
            <a:noFill/>
          </a:ln>
          <a:effectLst>
            <a:prstShdw prst="shdw17" dist="17961" dir="2700000">
              <a:srgbClr val="99995C">
                <a:alpha val="74997"/>
              </a:srgbClr>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zh-CN" altLang="en-US" sz="1000" b="1" dirty="0">
                <a:solidFill>
                  <a:srgbClr val="000000"/>
                </a:solidFill>
              </a:rPr>
              <a:t>待分析特征</a:t>
            </a:r>
          </a:p>
        </p:txBody>
      </p:sp>
      <p:cxnSp>
        <p:nvCxnSpPr>
          <p:cNvPr id="54" name="AutoShape 22"/>
          <p:cNvCxnSpPr>
            <a:cxnSpLocks noChangeShapeType="1"/>
            <a:endCxn id="45" idx="1"/>
          </p:cNvCxnSpPr>
          <p:nvPr/>
        </p:nvCxnSpPr>
        <p:spPr bwMode="auto">
          <a:xfrm>
            <a:off x="6057544" y="4303310"/>
            <a:ext cx="799117" cy="797769"/>
          </a:xfrm>
          <a:prstGeom prst="bentConnector3">
            <a:avLst>
              <a:gd name="adj1" fmla="val 50000"/>
            </a:avLst>
          </a:prstGeom>
          <a:noFill/>
          <a:ln w="9525">
            <a:solidFill>
              <a:schemeClr val="tx1"/>
            </a:solidFill>
            <a:miter lim="800000"/>
            <a:headEnd/>
            <a:tailEnd type="triangle" w="med" len="med"/>
          </a:ln>
          <a:effectLst>
            <a:prstShdw prst="shdw17" dist="17961" dir="2700000">
              <a:srgbClr val="808080">
                <a:alpha val="74997"/>
              </a:srgbClr>
            </a:prstShdw>
          </a:effectLst>
          <a:extLst>
            <a:ext uri="{909E8E84-426E-40DD-AFC4-6F175D3DCCD1}">
              <a14:hiddenFill xmlns:a14="http://schemas.microsoft.com/office/drawing/2010/main">
                <a:noFill/>
              </a14:hiddenFill>
            </a:ext>
          </a:extLst>
        </p:spPr>
      </p:cxnSp>
      <p:sp>
        <p:nvSpPr>
          <p:cNvPr id="3" name="Rectangle 2"/>
          <p:cNvSpPr/>
          <p:nvPr/>
        </p:nvSpPr>
        <p:spPr>
          <a:xfrm>
            <a:off x="6751654" y="5776471"/>
            <a:ext cx="4463544" cy="523220"/>
          </a:xfrm>
          <a:prstGeom prst="rect">
            <a:avLst/>
          </a:prstGeom>
        </p:spPr>
        <p:txBody>
          <a:bodyPr wrap="square">
            <a:spAutoFit/>
          </a:bodyPr>
          <a:lstStyle/>
          <a:p>
            <a:pPr>
              <a:defRPr/>
            </a:pPr>
            <a:r>
              <a:rPr lang="zh-CN" altLang="en-US" sz="1400" dirty="0">
                <a:latin typeface="Arial" charset="0"/>
                <a:ea typeface="宋体" charset="-122"/>
              </a:rPr>
              <a:t>注</a:t>
            </a:r>
            <a:r>
              <a:rPr lang="en-US" altLang="zh-CN" sz="1400" dirty="0">
                <a:latin typeface="Arial" charset="0"/>
                <a:ea typeface="宋体" charset="-122"/>
              </a:rPr>
              <a:t>:</a:t>
            </a:r>
            <a:r>
              <a:rPr lang="zh-CN" altLang="en-US" sz="1400" dirty="0">
                <a:latin typeface="Arial" charset="0"/>
                <a:ea typeface="宋体" charset="-122"/>
              </a:rPr>
              <a:t>深度学习的结果只能揭示区域和预测目标的相关性</a:t>
            </a:r>
            <a:r>
              <a:rPr lang="zh-CN" altLang="en-US" sz="1400" dirty="0" smtClean="0">
                <a:latin typeface="Arial" charset="0"/>
                <a:ea typeface="宋体" charset="-122"/>
              </a:rPr>
              <a:t>，但不</a:t>
            </a:r>
            <a:r>
              <a:rPr lang="zh-CN" altLang="en-US" sz="1400" dirty="0">
                <a:latin typeface="Arial" charset="0"/>
                <a:ea typeface="宋体" charset="-122"/>
              </a:rPr>
              <a:t>能解</a:t>
            </a:r>
            <a:r>
              <a:rPr lang="zh-CN" altLang="en-US" sz="1400" dirty="0" smtClean="0">
                <a:latin typeface="Arial" charset="0"/>
                <a:ea typeface="宋体" charset="-122"/>
              </a:rPr>
              <a:t>释</a:t>
            </a:r>
            <a:r>
              <a:rPr lang="zh-CN" altLang="en-US" sz="1400" dirty="0">
                <a:latin typeface="Arial" charset="0"/>
                <a:ea typeface="宋体" charset="-122"/>
              </a:rPr>
              <a:t>区</a:t>
            </a:r>
            <a:r>
              <a:rPr lang="zh-CN" altLang="en-US" sz="1400" dirty="0" smtClean="0">
                <a:latin typeface="Arial" charset="0"/>
                <a:ea typeface="宋体" charset="-122"/>
              </a:rPr>
              <a:t>域和预测目标的</a:t>
            </a:r>
            <a:r>
              <a:rPr lang="zh-CN" altLang="en-US" sz="1400" dirty="0">
                <a:latin typeface="Arial" charset="0"/>
                <a:ea typeface="宋体" charset="-122"/>
              </a:rPr>
              <a:t>因</a:t>
            </a:r>
            <a:r>
              <a:rPr lang="zh-CN" altLang="en-US" sz="1400" dirty="0" smtClean="0">
                <a:latin typeface="Arial" charset="0"/>
                <a:ea typeface="宋体" charset="-122"/>
              </a:rPr>
              <a:t>果</a:t>
            </a:r>
            <a:r>
              <a:rPr lang="zh-CN" altLang="en-US" sz="1400" dirty="0">
                <a:latin typeface="Arial" charset="0"/>
                <a:ea typeface="宋体" charset="-122"/>
              </a:rPr>
              <a:t>关系</a:t>
            </a:r>
            <a:r>
              <a:rPr lang="zh-CN" altLang="en-US" sz="1400" dirty="0" smtClean="0">
                <a:latin typeface="Arial" charset="0"/>
                <a:ea typeface="宋体" charset="-122"/>
              </a:rPr>
              <a:t>。</a:t>
            </a:r>
            <a:endParaRPr lang="en-US" altLang="zh-CN" sz="1400" dirty="0">
              <a:latin typeface="Arial" charset="0"/>
              <a:ea typeface="宋体" charset="-122"/>
            </a:endParaRPr>
          </a:p>
        </p:txBody>
      </p:sp>
    </p:spTree>
    <p:extLst>
      <p:ext uri="{BB962C8B-B14F-4D97-AF65-F5344CB8AC3E}">
        <p14:creationId xmlns:p14="http://schemas.microsoft.com/office/powerpoint/2010/main" val="3871985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ounded Rectangle 62"/>
          <p:cNvSpPr/>
          <p:nvPr/>
        </p:nvSpPr>
        <p:spPr bwMode="auto">
          <a:xfrm>
            <a:off x="608858" y="6240336"/>
            <a:ext cx="6801345" cy="511346"/>
          </a:xfrm>
          <a:prstGeom prst="roundRect">
            <a:avLst/>
          </a:prstGeom>
          <a:solidFill>
            <a:schemeClr val="accent5">
              <a:lumMod val="9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62" name="Rounded Rectangle 61"/>
          <p:cNvSpPr/>
          <p:nvPr/>
        </p:nvSpPr>
        <p:spPr bwMode="auto">
          <a:xfrm>
            <a:off x="95003" y="1063146"/>
            <a:ext cx="1180976" cy="1890447"/>
          </a:xfrm>
          <a:prstGeom prst="roundRect">
            <a:avLst/>
          </a:prstGeom>
          <a:solidFill>
            <a:schemeClr val="accent5">
              <a:lumMod val="9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2" name="Title 1"/>
          <p:cNvSpPr>
            <a:spLocks noGrp="1"/>
          </p:cNvSpPr>
          <p:nvPr>
            <p:ph type="title"/>
          </p:nvPr>
        </p:nvSpPr>
        <p:spPr/>
        <p:txBody>
          <a:bodyPr/>
          <a:lstStyle/>
          <a:p>
            <a:r>
              <a:rPr lang="zh-CN" altLang="en-US" sz="2800" b="1" dirty="0" smtClean="0">
                <a:solidFill>
                  <a:srgbClr val="1E3AF8"/>
                </a:solidFill>
                <a:latin typeface="宋体" pitchFamily="2" charset="-122"/>
              </a:rPr>
              <a:t>关键</a:t>
            </a:r>
            <a:r>
              <a:rPr kumimoji="1" lang="zh-CN" altLang="en-US" sz="2800" b="1" dirty="0" smtClean="0">
                <a:solidFill>
                  <a:schemeClr val="accent1">
                    <a:lumMod val="75000"/>
                  </a:schemeClr>
                </a:solidFill>
              </a:rPr>
              <a:t>技术</a:t>
            </a:r>
            <a:r>
              <a:rPr kumimoji="1" lang="en-US" altLang="zh-CN" sz="2800" b="1" dirty="0" smtClean="0">
                <a:solidFill>
                  <a:schemeClr val="accent1">
                    <a:lumMod val="75000"/>
                  </a:schemeClr>
                </a:solidFill>
              </a:rPr>
              <a:t>1---</a:t>
            </a:r>
            <a:r>
              <a:rPr kumimoji="1" lang="zh-CN" altLang="en-US" sz="2800" b="1" dirty="0" smtClean="0">
                <a:solidFill>
                  <a:schemeClr val="accent1">
                    <a:lumMod val="75000"/>
                  </a:schemeClr>
                </a:solidFill>
              </a:rPr>
              <a:t>关键特征识别与排序</a:t>
            </a:r>
            <a:endParaRPr lang="zh-CN" altLang="en-US" dirty="0"/>
          </a:p>
        </p:txBody>
      </p:sp>
      <p:graphicFrame>
        <p:nvGraphicFramePr>
          <p:cNvPr id="8" name="Table 7"/>
          <p:cNvGraphicFramePr>
            <a:graphicFrameLocks noGrp="1"/>
          </p:cNvGraphicFramePr>
          <p:nvPr>
            <p:extLst>
              <p:ext uri="{D42A27DB-BD31-4B8C-83A1-F6EECF244321}">
                <p14:modId xmlns:p14="http://schemas.microsoft.com/office/powerpoint/2010/main" val="1288931846"/>
              </p:ext>
            </p:extLst>
          </p:nvPr>
        </p:nvGraphicFramePr>
        <p:xfrm>
          <a:off x="3378806" y="874795"/>
          <a:ext cx="4567289" cy="3027438"/>
        </p:xfrm>
        <a:graphic>
          <a:graphicData uri="http://schemas.openxmlformats.org/drawingml/2006/table">
            <a:tbl>
              <a:tblPr firstRow="1" bandRow="1">
                <a:tableStyleId>{5C22544A-7EE6-4342-B048-85BDC9FD1C3A}</a:tableStyleId>
              </a:tblPr>
              <a:tblGrid>
                <a:gridCol w="1296656"/>
                <a:gridCol w="1190949"/>
                <a:gridCol w="962079"/>
                <a:gridCol w="1117605"/>
              </a:tblGrid>
              <a:tr h="332710">
                <a:tc gridSpan="4">
                  <a:txBody>
                    <a:bodyPr/>
                    <a:lstStyle/>
                    <a:p>
                      <a:pPr algn="ctr"/>
                      <a:r>
                        <a:rPr lang="zh-CN" altLang="en-US" dirty="0" smtClean="0"/>
                        <a:t>候选气象特征</a:t>
                      </a:r>
                      <a:r>
                        <a:rPr lang="zh-CN" altLang="en-US" sz="1800" dirty="0" smtClean="0"/>
                        <a:t>（</a:t>
                      </a:r>
                      <a:r>
                        <a:rPr lang="en-US" altLang="zh-CN" sz="1800" dirty="0" smtClean="0"/>
                        <a:t>43</a:t>
                      </a:r>
                      <a:r>
                        <a:rPr lang="zh-CN" altLang="en-US" sz="1800" dirty="0" smtClean="0"/>
                        <a:t>个）</a:t>
                      </a:r>
                      <a:endParaRPr lang="zh-CN" altLang="en-US" sz="1800" dirty="0"/>
                    </a:p>
                  </a:txBody>
                  <a:tcPr marL="9525" marR="9525" marT="9525" marB="0" anchor="b"/>
                </a:tc>
                <a:tc hMerge="1">
                  <a:txBody>
                    <a:bodyPr/>
                    <a:lstStyle/>
                    <a:p>
                      <a:endParaRPr lang="zh-CN" altLang="en-US" dirty="0"/>
                    </a:p>
                  </a:txBody>
                  <a:tcPr marL="9525" marR="9525" marT="9525" marB="0" anchor="b"/>
                </a:tc>
                <a:tc hMerge="1">
                  <a:txBody>
                    <a:bodyPr/>
                    <a:lstStyle/>
                    <a:p>
                      <a:endParaRPr lang="zh-CN" altLang="en-US" dirty="0"/>
                    </a:p>
                  </a:txBody>
                  <a:tcPr marL="9525" marR="9525" marT="9525" marB="0" anchor="b"/>
                </a:tc>
                <a:tc hMerge="1">
                  <a:txBody>
                    <a:bodyPr/>
                    <a:lstStyle/>
                    <a:p>
                      <a:endParaRPr lang="zh-CN" altLang="en-US" dirty="0"/>
                    </a:p>
                  </a:txBody>
                  <a:tcPr marL="9525" marR="9525" marT="9525" marB="0" anchor="b"/>
                </a:tc>
              </a:tr>
              <a:tr h="156245">
                <a:tc>
                  <a:txBody>
                    <a:bodyPr/>
                    <a:lstStyle/>
                    <a:p>
                      <a:pPr marL="0" algn="l" defTabSz="544081" rtl="0" eaLnBrk="1" fontAlgn="b" latinLnBrk="0" hangingPunct="1"/>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地面对流有效位能</a:t>
                      </a:r>
                    </a:p>
                  </a:txBody>
                  <a:tcPr marL="9525" marR="9525" marT="9525" marB="0" anchor="b"/>
                </a:tc>
                <a:tc>
                  <a:txBody>
                    <a:bodyPr/>
                    <a:lstStyle/>
                    <a:p>
                      <a:pPr marL="0" algn="l" defTabSz="544081" rtl="0" eaLnBrk="1" fontAlgn="b" latinLnBrk="0" hangingPunct="1"/>
                      <a:r>
                        <a:rPr lang="en-US" altLang="zh-CN" sz="1000" b="0" i="0" u="none" strike="noStrike" kern="1200">
                          <a:solidFill>
                            <a:srgbClr val="000000"/>
                          </a:solidFill>
                          <a:effectLst/>
                          <a:latin typeface="宋体" panose="02010600030101010101" pitchFamily="2" charset="-122"/>
                          <a:ea typeface="宋体" panose="02010600030101010101" pitchFamily="2" charset="-122"/>
                          <a:cs typeface="+mn-cs"/>
                        </a:rPr>
                        <a:t>2</a:t>
                      </a:r>
                      <a:r>
                        <a:rPr lang="zh-CN" altLang="en-US" sz="1000" b="0" i="0" u="none" strike="noStrike" kern="1200">
                          <a:solidFill>
                            <a:srgbClr val="000000"/>
                          </a:solidFill>
                          <a:effectLst/>
                          <a:latin typeface="宋体" panose="02010600030101010101" pitchFamily="2" charset="-122"/>
                          <a:ea typeface="宋体" panose="02010600030101010101" pitchFamily="2" charset="-122"/>
                          <a:cs typeface="+mn-cs"/>
                        </a:rPr>
                        <a:t>米露点温度  </a:t>
                      </a:r>
                    </a:p>
                  </a:txBody>
                  <a:tcPr marL="9525" marR="9525" marT="9525" marB="0" anchor="b"/>
                </a:tc>
                <a:tc>
                  <a:txBody>
                    <a:bodyPr/>
                    <a:lstStyle/>
                    <a:p>
                      <a:pPr marL="0" algn="l" defTabSz="544081" rtl="0" eaLnBrk="1" fontAlgn="b" latinLnBrk="0" hangingPunct="1"/>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可降水相对湿度  </a:t>
                      </a:r>
                    </a:p>
                  </a:txBody>
                  <a:tcPr marL="9525" marR="9525" marT="9525" marB="0" anchor="b"/>
                </a:tc>
                <a:tc>
                  <a:txBody>
                    <a:bodyPr/>
                    <a:lstStyle/>
                    <a:p>
                      <a:pPr marL="0" algn="l" defTabSz="544081" rtl="0" eaLnBrk="1" fontAlgn="b" latinLnBrk="0" hangingPunct="1"/>
                      <a:r>
                        <a:rPr lang="zh-CN" altLang="en-US" sz="1000" b="0" i="0" u="none" strike="noStrike" kern="1200">
                          <a:solidFill>
                            <a:srgbClr val="000000"/>
                          </a:solidFill>
                          <a:effectLst/>
                          <a:latin typeface="宋体" panose="02010600030101010101" pitchFamily="2" charset="-122"/>
                          <a:ea typeface="宋体" panose="02010600030101010101" pitchFamily="2" charset="-122"/>
                          <a:cs typeface="+mn-cs"/>
                        </a:rPr>
                        <a:t>入射短波辐射  </a:t>
                      </a:r>
                    </a:p>
                  </a:txBody>
                  <a:tcPr marL="9525" marR="9525" marT="9525" marB="0" anchor="b"/>
                </a:tc>
              </a:tr>
              <a:tr h="156245">
                <a:tc>
                  <a:txBody>
                    <a:bodyPr/>
                    <a:lstStyle/>
                    <a:p>
                      <a:pPr marL="0" algn="l" defTabSz="544081" rtl="0" eaLnBrk="1" fontAlgn="b" latinLnBrk="0" hangingPunct="1"/>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地面对流抑制  </a:t>
                      </a:r>
                    </a:p>
                  </a:txBody>
                  <a:tcPr marL="9525" marR="9525" marT="9525" marB="0" anchor="b"/>
                </a:tc>
                <a:tc>
                  <a:txBody>
                    <a:bodyPr/>
                    <a:lstStyle/>
                    <a:p>
                      <a:pPr marL="0" algn="l" defTabSz="544081" rtl="0" eaLnBrk="1" fontAlgn="b" latinLnBrk="0" hangingPunct="1"/>
                      <a:r>
                        <a:rPr lang="en-US" altLang="zh-CN" sz="1000" b="0" i="0" u="none" strike="noStrike" kern="1200" dirty="0">
                          <a:solidFill>
                            <a:srgbClr val="000000"/>
                          </a:solidFill>
                          <a:effectLst/>
                          <a:latin typeface="宋体" panose="02010600030101010101" pitchFamily="2" charset="-122"/>
                          <a:ea typeface="宋体" panose="02010600030101010101" pitchFamily="2" charset="-122"/>
                          <a:cs typeface="+mn-cs"/>
                        </a:rPr>
                        <a:t>2</a:t>
                      </a:r>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米相对湿度  </a:t>
                      </a:r>
                    </a:p>
                  </a:txBody>
                  <a:tcPr marL="9525" marR="9525" marT="9525" marB="0" anchor="b"/>
                </a:tc>
                <a:tc>
                  <a:txBody>
                    <a:bodyPr/>
                    <a:lstStyle/>
                    <a:p>
                      <a:pPr marL="0" algn="l" defTabSz="544081" rtl="0" eaLnBrk="1" fontAlgn="b" latinLnBrk="0" hangingPunct="1"/>
                      <a:r>
                        <a:rPr lang="en-US" sz="1000" b="0" i="0" u="none" strike="noStrike" kern="1200">
                          <a:solidFill>
                            <a:srgbClr val="000000"/>
                          </a:solidFill>
                          <a:effectLst/>
                          <a:latin typeface="宋体" panose="02010600030101010101" pitchFamily="2" charset="-122"/>
                          <a:ea typeface="宋体" panose="02010600030101010101" pitchFamily="2" charset="-122"/>
                          <a:cs typeface="+mn-cs"/>
                        </a:rPr>
                        <a:t>700mb</a:t>
                      </a:r>
                      <a:r>
                        <a:rPr lang="zh-CN" altLang="en-US" sz="1000" b="0" i="0" u="none" strike="noStrike" kern="1200">
                          <a:solidFill>
                            <a:srgbClr val="000000"/>
                          </a:solidFill>
                          <a:effectLst/>
                          <a:latin typeface="宋体" panose="02010600030101010101" pitchFamily="2" charset="-122"/>
                          <a:ea typeface="宋体" panose="02010600030101010101" pitchFamily="2" charset="-122"/>
                          <a:cs typeface="+mn-cs"/>
                        </a:rPr>
                        <a:t>高度温度  </a:t>
                      </a:r>
                    </a:p>
                  </a:txBody>
                  <a:tcPr marL="9525" marR="9525" marT="9525" marB="0" anchor="b"/>
                </a:tc>
                <a:tc>
                  <a:txBody>
                    <a:bodyPr/>
                    <a:lstStyle/>
                    <a:p>
                      <a:pPr marL="0" algn="l" defTabSz="544081" rtl="0" eaLnBrk="1" fontAlgn="b" latinLnBrk="0" hangingPunct="1"/>
                      <a:r>
                        <a:rPr lang="zh-CN" altLang="en-US" sz="1000" b="0" i="0" u="none" strike="noStrike" kern="1200">
                          <a:solidFill>
                            <a:srgbClr val="000000"/>
                          </a:solidFill>
                          <a:effectLst/>
                          <a:latin typeface="宋体" panose="02010600030101010101" pitchFamily="2" charset="-122"/>
                          <a:ea typeface="宋体" panose="02010600030101010101" pitchFamily="2" charset="-122"/>
                          <a:cs typeface="+mn-cs"/>
                        </a:rPr>
                        <a:t>行星边界层高度  </a:t>
                      </a:r>
                    </a:p>
                  </a:txBody>
                  <a:tcPr marL="9525" marR="9525" marT="9525" marB="0" anchor="b"/>
                </a:tc>
              </a:tr>
              <a:tr h="303299">
                <a:tc>
                  <a:txBody>
                    <a:bodyPr/>
                    <a:lstStyle/>
                    <a:p>
                      <a:pPr marL="0" algn="l" defTabSz="544081" rtl="0" eaLnBrk="1" fontAlgn="b" latinLnBrk="0" hangingPunct="1"/>
                      <a:r>
                        <a:rPr lang="zh-CN" altLang="en-US" sz="1000" b="0" i="0" u="none" strike="noStrike" kern="1200">
                          <a:solidFill>
                            <a:srgbClr val="000000"/>
                          </a:solidFill>
                          <a:effectLst/>
                          <a:latin typeface="宋体" panose="02010600030101010101" pitchFamily="2" charset="-122"/>
                          <a:ea typeface="宋体" panose="02010600030101010101" pitchFamily="2" charset="-122"/>
                          <a:cs typeface="+mn-cs"/>
                        </a:rPr>
                        <a:t>混合对流有效位能  </a:t>
                      </a:r>
                    </a:p>
                  </a:txBody>
                  <a:tcPr marL="9525" marR="9525" marT="9525" marB="0" anchor="b"/>
                </a:tc>
                <a:tc>
                  <a:txBody>
                    <a:bodyPr/>
                    <a:lstStyle/>
                    <a:p>
                      <a:pPr marL="0" algn="l" defTabSz="544081" rtl="0" eaLnBrk="1" fontAlgn="b" latinLnBrk="0" hangingPunct="1"/>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累计降水  </a:t>
                      </a:r>
                    </a:p>
                  </a:txBody>
                  <a:tcPr marL="9525" marR="9525" marT="9525" marB="0" anchor="b"/>
                </a:tc>
                <a:tc>
                  <a:txBody>
                    <a:bodyPr/>
                    <a:lstStyle/>
                    <a:p>
                      <a:pPr marL="0" algn="l" defTabSz="544081" rtl="0" eaLnBrk="1" fontAlgn="b" latinLnBrk="0" hangingPunct="1"/>
                      <a:r>
                        <a:rPr lang="en-US" sz="1000" b="0" i="0" u="none" strike="noStrike" kern="1200" dirty="0">
                          <a:solidFill>
                            <a:srgbClr val="000000"/>
                          </a:solidFill>
                          <a:effectLst/>
                          <a:latin typeface="宋体" panose="02010600030101010101" pitchFamily="2" charset="-122"/>
                          <a:ea typeface="宋体" panose="02010600030101010101" pitchFamily="2" charset="-122"/>
                          <a:cs typeface="+mn-cs"/>
                        </a:rPr>
                        <a:t>700mb</a:t>
                      </a:r>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高度垂直速度  </a:t>
                      </a:r>
                    </a:p>
                  </a:txBody>
                  <a:tcPr marL="9525" marR="9525" marT="9525" marB="0" anchor="b"/>
                </a:tc>
                <a:tc>
                  <a:txBody>
                    <a:bodyPr/>
                    <a:lstStyle/>
                    <a:p>
                      <a:pPr marL="0" algn="l" defTabSz="544081" rtl="0" eaLnBrk="1" fontAlgn="b" latinLnBrk="0" hangingPunct="1"/>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雪水当量  </a:t>
                      </a:r>
                    </a:p>
                  </a:txBody>
                  <a:tcPr marL="9525" marR="9525" marT="9525" marB="0" anchor="b"/>
                </a:tc>
              </a:tr>
              <a:tr h="156736">
                <a:tc>
                  <a:txBody>
                    <a:bodyPr/>
                    <a:lstStyle/>
                    <a:p>
                      <a:pPr marL="0" algn="l" defTabSz="544081" rtl="0" eaLnBrk="1" fontAlgn="b" latinLnBrk="0" hangingPunct="1"/>
                      <a:r>
                        <a:rPr lang="zh-CN" altLang="en-US" sz="1000" b="0" i="0" u="none" strike="noStrike" kern="1200">
                          <a:solidFill>
                            <a:srgbClr val="000000"/>
                          </a:solidFill>
                          <a:effectLst/>
                          <a:latin typeface="宋体" panose="02010600030101010101" pitchFamily="2" charset="-122"/>
                          <a:ea typeface="宋体" panose="02010600030101010101" pitchFamily="2" charset="-122"/>
                          <a:cs typeface="+mn-cs"/>
                        </a:rPr>
                        <a:t>最不稳定对流有效位能</a:t>
                      </a:r>
                    </a:p>
                  </a:txBody>
                  <a:tcPr marL="9525" marR="9525" marT="9525" marB="0" anchor="b"/>
                </a:tc>
                <a:tc>
                  <a:txBody>
                    <a:bodyPr/>
                    <a:lstStyle/>
                    <a:p>
                      <a:pPr marL="0" algn="l" defTabSz="544081" rtl="0" eaLnBrk="1" fontAlgn="b" latinLnBrk="0" hangingPunct="1"/>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降水类型  </a:t>
                      </a:r>
                    </a:p>
                  </a:txBody>
                  <a:tcPr marL="9525" marR="9525" marT="9525" marB="0" anchor="b"/>
                </a:tc>
                <a:tc>
                  <a:txBody>
                    <a:bodyPr/>
                    <a:lstStyle/>
                    <a:p>
                      <a:pPr marL="0" algn="l" defTabSz="544081" rtl="0" eaLnBrk="1" fontAlgn="b" latinLnBrk="0" hangingPunct="1"/>
                      <a:r>
                        <a:rPr lang="en-US" sz="1000" b="0" i="0" u="none" strike="noStrike" kern="1200" dirty="0">
                          <a:solidFill>
                            <a:srgbClr val="000000"/>
                          </a:solidFill>
                          <a:effectLst/>
                          <a:latin typeface="宋体" panose="02010600030101010101" pitchFamily="2" charset="-122"/>
                          <a:ea typeface="宋体" panose="02010600030101010101" pitchFamily="2" charset="-122"/>
                          <a:cs typeface="+mn-cs"/>
                        </a:rPr>
                        <a:t>500mb</a:t>
                      </a:r>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高度温度  </a:t>
                      </a:r>
                    </a:p>
                  </a:txBody>
                  <a:tcPr marL="9525" marR="9525" marT="9525" marB="0" anchor="b"/>
                </a:tc>
                <a:tc>
                  <a:txBody>
                    <a:bodyPr/>
                    <a:lstStyle/>
                    <a:p>
                      <a:pPr marL="0" algn="l" defTabSz="544081" rtl="0" eaLnBrk="1" fontAlgn="b" latinLnBrk="0" hangingPunct="1"/>
                      <a:r>
                        <a:rPr lang="en-US" altLang="zh-CN" sz="1000" b="0" i="0" u="none" strike="noStrike" kern="1200" dirty="0">
                          <a:solidFill>
                            <a:srgbClr val="000000"/>
                          </a:solidFill>
                          <a:effectLst/>
                          <a:latin typeface="宋体" panose="02010600030101010101" pitchFamily="2" charset="-122"/>
                          <a:ea typeface="宋体" panose="02010600030101010101" pitchFamily="2" charset="-122"/>
                          <a:cs typeface="+mn-cs"/>
                        </a:rPr>
                        <a:t>1</a:t>
                      </a:r>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小时降雪  </a:t>
                      </a:r>
                    </a:p>
                  </a:txBody>
                  <a:tcPr marL="9525" marR="9525" marT="9525" marB="0" anchor="b"/>
                </a:tc>
              </a:tr>
              <a:tr h="303299">
                <a:tc>
                  <a:txBody>
                    <a:bodyPr/>
                    <a:lstStyle/>
                    <a:p>
                      <a:pPr marL="0" algn="l" defTabSz="544081" rtl="0" eaLnBrk="1" fontAlgn="b" latinLnBrk="0" hangingPunct="1"/>
                      <a:r>
                        <a:rPr lang="zh-CN" altLang="en-US" sz="1000" b="0" i="0" u="none" strike="noStrike" kern="1200">
                          <a:solidFill>
                            <a:srgbClr val="000000"/>
                          </a:solidFill>
                          <a:effectLst/>
                          <a:latin typeface="宋体" panose="02010600030101010101" pitchFamily="2" charset="-122"/>
                          <a:ea typeface="宋体" panose="02010600030101010101" pitchFamily="2" charset="-122"/>
                          <a:cs typeface="+mn-cs"/>
                        </a:rPr>
                        <a:t>最不稳定层对流有效位能</a:t>
                      </a:r>
                    </a:p>
                  </a:txBody>
                  <a:tcPr marL="9525" marR="9525" marT="9525" marB="0" anchor="b"/>
                </a:tc>
                <a:tc>
                  <a:txBody>
                    <a:bodyPr/>
                    <a:lstStyle/>
                    <a:p>
                      <a:pPr marL="0" algn="l" defTabSz="544081" rtl="0" eaLnBrk="1" fontAlgn="b" latinLnBrk="0" hangingPunct="1"/>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可降水  </a:t>
                      </a:r>
                    </a:p>
                  </a:txBody>
                  <a:tcPr marL="9525" marR="9525" marT="9525" marB="0" anchor="b"/>
                </a:tc>
                <a:tc>
                  <a:txBody>
                    <a:bodyPr/>
                    <a:lstStyle/>
                    <a:p>
                      <a:pPr marL="0" algn="l" defTabSz="544081" rtl="0" eaLnBrk="1" fontAlgn="b" latinLnBrk="0" hangingPunct="1"/>
                      <a:r>
                        <a:rPr lang="en-US" sz="1000" b="0" i="0" u="none" strike="noStrike" kern="1200" dirty="0">
                          <a:solidFill>
                            <a:srgbClr val="000000"/>
                          </a:solidFill>
                          <a:effectLst/>
                          <a:latin typeface="宋体" panose="02010600030101010101" pitchFamily="2" charset="-122"/>
                          <a:ea typeface="宋体" panose="02010600030101010101" pitchFamily="2" charset="-122"/>
                          <a:cs typeface="+mn-cs"/>
                        </a:rPr>
                        <a:t>500mb</a:t>
                      </a:r>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高度涡度  </a:t>
                      </a:r>
                    </a:p>
                  </a:txBody>
                  <a:tcPr marL="9525" marR="9525" marT="9525" marB="0" anchor="b"/>
                </a:tc>
                <a:tc>
                  <a:txBody>
                    <a:bodyPr/>
                    <a:lstStyle/>
                    <a:p>
                      <a:pPr marL="0" algn="l" defTabSz="544081" rtl="0" eaLnBrk="1" fontAlgn="b" latinLnBrk="0" hangingPunct="1"/>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雪深  </a:t>
                      </a:r>
                    </a:p>
                  </a:txBody>
                  <a:tcPr marL="9525" marR="9525" marT="9525" marB="0" anchor="b"/>
                </a:tc>
              </a:tr>
              <a:tr h="235286">
                <a:tc>
                  <a:txBody>
                    <a:bodyPr/>
                    <a:lstStyle/>
                    <a:p>
                      <a:pPr marL="0" algn="l" defTabSz="544081" rtl="0" eaLnBrk="1" fontAlgn="b" latinLnBrk="0" hangingPunct="1"/>
                      <a:r>
                        <a:rPr lang="en-US" altLang="zh-CN" sz="1000" b="0" i="0" u="none" strike="noStrike" kern="1200">
                          <a:solidFill>
                            <a:srgbClr val="000000"/>
                          </a:solidFill>
                          <a:effectLst/>
                          <a:latin typeface="宋体" panose="02010600030101010101" pitchFamily="2" charset="-122"/>
                          <a:ea typeface="宋体" panose="02010600030101010101" pitchFamily="2" charset="-122"/>
                          <a:cs typeface="+mn-cs"/>
                        </a:rPr>
                        <a:t>10</a:t>
                      </a:r>
                      <a:r>
                        <a:rPr lang="zh-CN" altLang="en-US" sz="1000" b="0" i="0" u="none" strike="noStrike" kern="1200">
                          <a:solidFill>
                            <a:srgbClr val="000000"/>
                          </a:solidFill>
                          <a:effectLst/>
                          <a:latin typeface="宋体" panose="02010600030101010101" pitchFamily="2" charset="-122"/>
                          <a:ea typeface="宋体" panose="02010600030101010101" pitchFamily="2" charset="-122"/>
                          <a:cs typeface="+mn-cs"/>
                        </a:rPr>
                        <a:t>米风  </a:t>
                      </a:r>
                    </a:p>
                  </a:txBody>
                  <a:tcPr marL="9525" marR="9525" marT="9525" marB="0" anchor="b"/>
                </a:tc>
                <a:tc>
                  <a:txBody>
                    <a:bodyPr/>
                    <a:lstStyle/>
                    <a:p>
                      <a:pPr marL="0" algn="l" defTabSz="544081" rtl="0" eaLnBrk="1" fontAlgn="b" latinLnBrk="0" hangingPunct="1"/>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航空飞行规则  </a:t>
                      </a:r>
                    </a:p>
                  </a:txBody>
                  <a:tcPr marL="9525" marR="9525" marT="9525" marB="0" anchor="b"/>
                </a:tc>
                <a:tc>
                  <a:txBody>
                    <a:bodyPr/>
                    <a:lstStyle/>
                    <a:p>
                      <a:pPr marL="0" algn="l" defTabSz="544081" rtl="0" eaLnBrk="1" fontAlgn="b" latinLnBrk="0" hangingPunct="1"/>
                      <a:r>
                        <a:rPr lang="en-US" sz="1000" b="0" i="0" u="none" strike="noStrike" kern="1200" dirty="0">
                          <a:solidFill>
                            <a:srgbClr val="000000"/>
                          </a:solidFill>
                          <a:effectLst/>
                          <a:latin typeface="宋体" panose="02010600030101010101" pitchFamily="2" charset="-122"/>
                          <a:ea typeface="宋体" panose="02010600030101010101" pitchFamily="2" charset="-122"/>
                          <a:cs typeface="+mn-cs"/>
                        </a:rPr>
                        <a:t>250mb</a:t>
                      </a:r>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高度风场  </a:t>
                      </a:r>
                    </a:p>
                  </a:txBody>
                  <a:tcPr marL="9525" marR="9525" marT="9525" marB="0" anchor="b"/>
                </a:tc>
                <a:tc>
                  <a:txBody>
                    <a:bodyPr/>
                    <a:lstStyle/>
                    <a:p>
                      <a:pPr marL="0" marR="0" indent="0" algn="l" defTabSz="544081" rtl="0" eaLnBrk="1" fontAlgn="b" latinLnBrk="0" hangingPunct="1">
                        <a:lnSpc>
                          <a:spcPct val="100000"/>
                        </a:lnSpc>
                        <a:spcBef>
                          <a:spcPts val="0"/>
                        </a:spcBef>
                        <a:spcAft>
                          <a:spcPts val="0"/>
                        </a:spcAft>
                        <a:buClrTx/>
                        <a:buSzTx/>
                        <a:buFontTx/>
                        <a:buNone/>
                        <a:tabLst/>
                        <a:defRPr/>
                      </a:pPr>
                      <a:r>
                        <a:rPr lang="en-US" altLang="zh-CN" sz="1000" b="0" i="0" u="none" strike="noStrike" kern="1200" dirty="0" smtClean="0">
                          <a:solidFill>
                            <a:srgbClr val="000000"/>
                          </a:solidFill>
                          <a:effectLst/>
                          <a:latin typeface="宋体" panose="02010600030101010101" pitchFamily="2" charset="-122"/>
                          <a:ea typeface="宋体" panose="02010600030101010101" pitchFamily="2" charset="-122"/>
                          <a:cs typeface="+mn-cs"/>
                        </a:rPr>
                        <a:t>2</a:t>
                      </a:r>
                      <a:r>
                        <a:rPr lang="zh-CN" altLang="en-US" sz="1000" b="0" i="0" u="none" strike="noStrike" kern="1200" dirty="0" smtClean="0">
                          <a:solidFill>
                            <a:srgbClr val="000000"/>
                          </a:solidFill>
                          <a:effectLst/>
                          <a:latin typeface="宋体" panose="02010600030101010101" pitchFamily="2" charset="-122"/>
                          <a:ea typeface="宋体" panose="02010600030101010101" pitchFamily="2" charset="-122"/>
                          <a:cs typeface="+mn-cs"/>
                        </a:rPr>
                        <a:t>米位温</a:t>
                      </a:r>
                    </a:p>
                  </a:txBody>
                  <a:tcPr/>
                </a:tc>
              </a:tr>
              <a:tr h="382340">
                <a:tc>
                  <a:txBody>
                    <a:bodyPr/>
                    <a:lstStyle/>
                    <a:p>
                      <a:pPr marL="0" algn="l" defTabSz="544081" rtl="0" eaLnBrk="1" fontAlgn="b" latinLnBrk="0" hangingPunct="1"/>
                      <a:r>
                        <a:rPr lang="en-US" altLang="zh-CN" sz="1000" b="0" i="0" u="none" strike="noStrike" kern="1200" dirty="0">
                          <a:solidFill>
                            <a:srgbClr val="000000"/>
                          </a:solidFill>
                          <a:effectLst/>
                          <a:latin typeface="宋体" panose="02010600030101010101" pitchFamily="2" charset="-122"/>
                          <a:ea typeface="宋体" panose="02010600030101010101" pitchFamily="2" charset="-122"/>
                          <a:cs typeface="+mn-cs"/>
                        </a:rPr>
                        <a:t>80</a:t>
                      </a:r>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米风</a:t>
                      </a:r>
                    </a:p>
                  </a:txBody>
                  <a:tcPr marL="9525" marR="9525" marT="9525" marB="0" anchor="b"/>
                </a:tc>
                <a:tc>
                  <a:txBody>
                    <a:bodyPr/>
                    <a:lstStyle/>
                    <a:p>
                      <a:pPr marL="0" algn="l" defTabSz="544081" rtl="0" eaLnBrk="1" fontAlgn="b" latinLnBrk="0" hangingPunct="1"/>
                      <a:r>
                        <a:rPr lang="en-US" sz="1000" b="0" i="0" u="none" strike="noStrike" kern="1200" dirty="0">
                          <a:solidFill>
                            <a:srgbClr val="000000"/>
                          </a:solidFill>
                          <a:effectLst/>
                          <a:latin typeface="宋体" panose="02010600030101010101" pitchFamily="2" charset="-122"/>
                          <a:ea typeface="宋体" panose="02010600030101010101" pitchFamily="2" charset="-122"/>
                          <a:cs typeface="+mn-cs"/>
                        </a:rPr>
                        <a:t>925mb</a:t>
                      </a:r>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高度温度  </a:t>
                      </a:r>
                    </a:p>
                  </a:txBody>
                  <a:tcPr marL="9525" marR="9525" marT="9525" marB="0" anchor="b"/>
                </a:tc>
                <a:tc>
                  <a:txBody>
                    <a:bodyPr/>
                    <a:lstStyle/>
                    <a:p>
                      <a:pPr marL="0" algn="l" defTabSz="544081" rtl="0" eaLnBrk="1" fontAlgn="b" latinLnBrk="0" hangingPunct="1"/>
                      <a:r>
                        <a:rPr lang="en-US" sz="1000" b="0" i="0" u="none" strike="noStrike" kern="1200" dirty="0">
                          <a:solidFill>
                            <a:srgbClr val="000000"/>
                          </a:solidFill>
                          <a:effectLst/>
                          <a:latin typeface="宋体" panose="02010600030101010101" pitchFamily="2" charset="-122"/>
                          <a:ea typeface="宋体" panose="02010600030101010101" pitchFamily="2" charset="-122"/>
                          <a:cs typeface="+mn-cs"/>
                        </a:rPr>
                        <a:t>250mb</a:t>
                      </a:r>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高度风速  </a:t>
                      </a:r>
                    </a:p>
                  </a:txBody>
                  <a:tcPr marL="9525" marR="9525" marT="9525" marB="0" anchor="b"/>
                </a:tc>
                <a:tc>
                  <a:txBody>
                    <a:bodyPr/>
                    <a:lstStyle/>
                    <a:p>
                      <a:pPr marL="0" marR="0" indent="0" algn="l" defTabSz="544081" rtl="0" eaLnBrk="1" fontAlgn="b" latinLnBrk="0" hangingPunct="1">
                        <a:lnSpc>
                          <a:spcPct val="100000"/>
                        </a:lnSpc>
                        <a:spcBef>
                          <a:spcPts val="0"/>
                        </a:spcBef>
                        <a:spcAft>
                          <a:spcPts val="0"/>
                        </a:spcAft>
                        <a:buClrTx/>
                        <a:buSzTx/>
                        <a:buFontTx/>
                        <a:buNone/>
                        <a:tabLst/>
                        <a:defRPr/>
                      </a:pPr>
                      <a:r>
                        <a:rPr lang="en-US" altLang="zh-CN" sz="1000" b="0" i="0" u="none" strike="noStrike" kern="1200" dirty="0" smtClean="0">
                          <a:solidFill>
                            <a:srgbClr val="000000"/>
                          </a:solidFill>
                          <a:effectLst/>
                          <a:latin typeface="宋体" panose="02010600030101010101" pitchFamily="2" charset="-122"/>
                          <a:ea typeface="宋体" panose="02010600030101010101" pitchFamily="2" charset="-122"/>
                          <a:cs typeface="+mn-cs"/>
                        </a:rPr>
                        <a:t>850mb</a:t>
                      </a:r>
                      <a:r>
                        <a:rPr lang="zh-CN" altLang="en-US" sz="1000" b="0" i="0" u="none" strike="noStrike" kern="1200" dirty="0" smtClean="0">
                          <a:solidFill>
                            <a:srgbClr val="000000"/>
                          </a:solidFill>
                          <a:effectLst/>
                          <a:latin typeface="宋体" panose="02010600030101010101" pitchFamily="2" charset="-122"/>
                          <a:ea typeface="宋体" panose="02010600030101010101" pitchFamily="2" charset="-122"/>
                          <a:cs typeface="+mn-cs"/>
                        </a:rPr>
                        <a:t>高度相对湿度  </a:t>
                      </a:r>
                    </a:p>
                  </a:txBody>
                  <a:tcPr/>
                </a:tc>
              </a:tr>
              <a:tr h="235286">
                <a:tc>
                  <a:txBody>
                    <a:bodyPr/>
                    <a:lstStyle/>
                    <a:p>
                      <a:pPr marL="0" algn="l" defTabSz="544081" rtl="0" eaLnBrk="1" fontAlgn="b" latinLnBrk="0" hangingPunct="1"/>
                      <a:r>
                        <a:rPr lang="zh-CN" altLang="en-US" sz="1000" b="0" i="0" u="none" strike="noStrike" kern="1200">
                          <a:solidFill>
                            <a:srgbClr val="000000"/>
                          </a:solidFill>
                          <a:effectLst/>
                          <a:latin typeface="宋体" panose="02010600030101010101" pitchFamily="2" charset="-122"/>
                          <a:ea typeface="宋体" panose="02010600030101010101" pitchFamily="2" charset="-122"/>
                          <a:cs typeface="+mn-cs"/>
                        </a:rPr>
                        <a:t>地面能见度</a:t>
                      </a:r>
                    </a:p>
                  </a:txBody>
                  <a:tcPr marL="9525" marR="9525" marT="9525" marB="0" anchor="b"/>
                </a:tc>
                <a:tc>
                  <a:txBody>
                    <a:bodyPr/>
                    <a:lstStyle/>
                    <a:p>
                      <a:pPr marL="0" algn="l" defTabSz="544081" rtl="0" eaLnBrk="1" fontAlgn="b" latinLnBrk="0" hangingPunct="1"/>
                      <a:r>
                        <a:rPr lang="en-US" sz="1000" b="0" i="0" u="none" strike="noStrike" kern="1200">
                          <a:solidFill>
                            <a:srgbClr val="000000"/>
                          </a:solidFill>
                          <a:effectLst/>
                          <a:latin typeface="宋体" panose="02010600030101010101" pitchFamily="2" charset="-122"/>
                          <a:ea typeface="宋体" panose="02010600030101010101" pitchFamily="2" charset="-122"/>
                          <a:cs typeface="+mn-cs"/>
                        </a:rPr>
                        <a:t>850mb</a:t>
                      </a:r>
                      <a:r>
                        <a:rPr lang="zh-CN" altLang="en-US" sz="1000" b="0" i="0" u="none" strike="noStrike" kern="1200">
                          <a:solidFill>
                            <a:srgbClr val="000000"/>
                          </a:solidFill>
                          <a:effectLst/>
                          <a:latin typeface="宋体" panose="02010600030101010101" pitchFamily="2" charset="-122"/>
                          <a:ea typeface="宋体" panose="02010600030101010101" pitchFamily="2" charset="-122"/>
                          <a:cs typeface="+mn-cs"/>
                        </a:rPr>
                        <a:t>高度温度  </a:t>
                      </a:r>
                    </a:p>
                  </a:txBody>
                  <a:tcPr marL="9525" marR="9525" marT="9525" marB="0" anchor="b"/>
                </a:tc>
                <a:tc>
                  <a:txBody>
                    <a:bodyPr/>
                    <a:lstStyle/>
                    <a:p>
                      <a:pPr marL="0" algn="l" defTabSz="544081" rtl="0" eaLnBrk="1" fontAlgn="b" latinLnBrk="0" hangingPunct="1"/>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云顶高度  </a:t>
                      </a:r>
                    </a:p>
                  </a:txBody>
                  <a:tcPr marL="9525" marR="9525" marT="9525" marB="0" anchor="b"/>
                </a:tc>
                <a:tc>
                  <a:txBody>
                    <a:bodyPr/>
                    <a:lstStyle/>
                    <a:p>
                      <a:pPr marL="0" algn="l" defTabSz="544081" rtl="0" eaLnBrk="1" fontAlgn="b" latinLnBrk="0" hangingPunct="1"/>
                      <a:r>
                        <a:rPr lang="zh-CN" altLang="en-US" sz="1000" b="0" i="0" u="none" strike="noStrike" kern="1200" dirty="0" smtClean="0">
                          <a:solidFill>
                            <a:srgbClr val="000000"/>
                          </a:solidFill>
                          <a:effectLst/>
                          <a:latin typeface="宋体" panose="02010600030101010101" pitchFamily="2" charset="-122"/>
                          <a:ea typeface="宋体" panose="02010600030101010101" pitchFamily="2" charset="-122"/>
                          <a:cs typeface="+mn-cs"/>
                        </a:rPr>
                        <a:t>高层云量</a:t>
                      </a:r>
                      <a:endPar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a:tc>
              </a:tr>
              <a:tr h="235286">
                <a:tc>
                  <a:txBody>
                    <a:bodyPr/>
                    <a:lstStyle/>
                    <a:p>
                      <a:pPr marL="0" algn="l" defTabSz="544081" rtl="0" eaLnBrk="1" fontAlgn="b" latinLnBrk="0" hangingPunct="1"/>
                      <a:r>
                        <a:rPr lang="zh-CN" altLang="en-US" sz="1000" b="0" i="0" u="none" strike="noStrike" kern="1200">
                          <a:solidFill>
                            <a:srgbClr val="000000"/>
                          </a:solidFill>
                          <a:effectLst/>
                          <a:latin typeface="宋体" panose="02010600030101010101" pitchFamily="2" charset="-122"/>
                          <a:ea typeface="宋体" panose="02010600030101010101" pitchFamily="2" charset="-122"/>
                          <a:cs typeface="+mn-cs"/>
                        </a:rPr>
                        <a:t>地表温度  </a:t>
                      </a:r>
                    </a:p>
                  </a:txBody>
                  <a:tcPr marL="9525" marR="9525" marT="9525" marB="0" anchor="b"/>
                </a:tc>
                <a:tc>
                  <a:txBody>
                    <a:bodyPr/>
                    <a:lstStyle/>
                    <a:p>
                      <a:pPr marL="0" algn="l" defTabSz="544081" rtl="0" eaLnBrk="1" fontAlgn="b" latinLnBrk="0" hangingPunct="1"/>
                      <a:r>
                        <a:rPr lang="en-US" sz="1000" b="0" i="0" u="none" strike="noStrike" kern="1200">
                          <a:solidFill>
                            <a:srgbClr val="000000"/>
                          </a:solidFill>
                          <a:effectLst/>
                          <a:latin typeface="宋体" panose="02010600030101010101" pitchFamily="2" charset="-122"/>
                          <a:ea typeface="宋体" panose="02010600030101010101" pitchFamily="2" charset="-122"/>
                          <a:cs typeface="+mn-cs"/>
                        </a:rPr>
                        <a:t>850mb</a:t>
                      </a:r>
                      <a:r>
                        <a:rPr lang="zh-CN" altLang="en-US" sz="1000" b="0" i="0" u="none" strike="noStrike" kern="1200">
                          <a:solidFill>
                            <a:srgbClr val="000000"/>
                          </a:solidFill>
                          <a:effectLst/>
                          <a:latin typeface="宋体" panose="02010600030101010101" pitchFamily="2" charset="-122"/>
                          <a:ea typeface="宋体" panose="02010600030101010101" pitchFamily="2" charset="-122"/>
                          <a:cs typeface="+mn-cs"/>
                        </a:rPr>
                        <a:t>高度风场  </a:t>
                      </a:r>
                    </a:p>
                  </a:txBody>
                  <a:tcPr marL="9525" marR="9525" marT="9525" marB="0" anchor="b"/>
                </a:tc>
                <a:tc>
                  <a:txBody>
                    <a:bodyPr/>
                    <a:lstStyle/>
                    <a:p>
                      <a:pPr marL="0" algn="l" defTabSz="544081" rtl="0" eaLnBrk="1" fontAlgn="b" latinLnBrk="0" hangingPunct="1"/>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云底高度  </a:t>
                      </a:r>
                    </a:p>
                  </a:txBody>
                  <a:tcPr marL="9525" marR="9525" marT="9525" marB="0" anchor="b"/>
                </a:tc>
                <a:tc>
                  <a:txBody>
                    <a:bodyPr/>
                    <a:lstStyle/>
                    <a:p>
                      <a:pPr marL="0" marR="0" indent="0" algn="l" defTabSz="544081" rtl="0" eaLnBrk="1" fontAlgn="b" latinLnBrk="0" hangingPunct="1">
                        <a:lnSpc>
                          <a:spcPct val="100000"/>
                        </a:lnSpc>
                        <a:spcBef>
                          <a:spcPts val="0"/>
                        </a:spcBef>
                        <a:spcAft>
                          <a:spcPts val="0"/>
                        </a:spcAft>
                        <a:buClrTx/>
                        <a:buSzTx/>
                        <a:buFontTx/>
                        <a:buNone/>
                        <a:tabLst/>
                        <a:defRPr/>
                      </a:pPr>
                      <a:r>
                        <a:rPr lang="zh-CN" altLang="en-US" sz="1000" b="0" i="0" u="none" strike="noStrike" kern="1200" dirty="0" smtClean="0">
                          <a:solidFill>
                            <a:srgbClr val="000000"/>
                          </a:solidFill>
                          <a:effectLst/>
                          <a:latin typeface="宋体" panose="02010600030101010101" pitchFamily="2" charset="-122"/>
                          <a:ea typeface="宋体" panose="02010600030101010101" pitchFamily="2" charset="-122"/>
                          <a:cs typeface="+mn-cs"/>
                        </a:rPr>
                        <a:t>低层云量  </a:t>
                      </a:r>
                    </a:p>
                  </a:txBody>
                  <a:tcPr/>
                </a:tc>
              </a:tr>
              <a:tr h="156245">
                <a:tc>
                  <a:txBody>
                    <a:bodyPr/>
                    <a:lstStyle/>
                    <a:p>
                      <a:pPr marL="0" algn="l" defTabSz="544081" rtl="0" eaLnBrk="1" fontAlgn="b" latinLnBrk="0" hangingPunct="1"/>
                      <a:r>
                        <a:rPr lang="en-US" altLang="zh-CN" sz="1000" b="0" i="0" u="none" strike="noStrike" kern="1200">
                          <a:solidFill>
                            <a:srgbClr val="000000"/>
                          </a:solidFill>
                          <a:effectLst/>
                          <a:latin typeface="宋体" panose="02010600030101010101" pitchFamily="2" charset="-122"/>
                          <a:ea typeface="宋体" panose="02010600030101010101" pitchFamily="2" charset="-122"/>
                          <a:cs typeface="+mn-cs"/>
                        </a:rPr>
                        <a:t>2</a:t>
                      </a:r>
                      <a:r>
                        <a:rPr lang="zh-CN" altLang="en-US" sz="1000" b="0" i="0" u="none" strike="noStrike" kern="1200">
                          <a:solidFill>
                            <a:srgbClr val="000000"/>
                          </a:solidFill>
                          <a:effectLst/>
                          <a:latin typeface="宋体" panose="02010600030101010101" pitchFamily="2" charset="-122"/>
                          <a:ea typeface="宋体" panose="02010600030101010101" pitchFamily="2" charset="-122"/>
                          <a:cs typeface="+mn-cs"/>
                        </a:rPr>
                        <a:t>米温度</a:t>
                      </a:r>
                    </a:p>
                  </a:txBody>
                  <a:tcPr marL="9525" marR="9525" marT="9525" marB="0" anchor="b"/>
                </a:tc>
                <a:tc>
                  <a:txBody>
                    <a:bodyPr/>
                    <a:lstStyle/>
                    <a:p>
                      <a:pPr marL="0" algn="l" defTabSz="544081" rtl="0" eaLnBrk="1" fontAlgn="b" latinLnBrk="0" hangingPunct="1"/>
                      <a:r>
                        <a:rPr lang="en-US" sz="1000" b="0" i="0" u="none" strike="noStrike" kern="1200">
                          <a:solidFill>
                            <a:srgbClr val="000000"/>
                          </a:solidFill>
                          <a:effectLst/>
                          <a:latin typeface="宋体" panose="02010600030101010101" pitchFamily="2" charset="-122"/>
                          <a:ea typeface="宋体" panose="02010600030101010101" pitchFamily="2" charset="-122"/>
                          <a:cs typeface="+mn-cs"/>
                        </a:rPr>
                        <a:t>850mb</a:t>
                      </a:r>
                      <a:r>
                        <a:rPr lang="zh-CN" altLang="en-US" sz="1000" b="0" i="0" u="none" strike="noStrike" kern="1200">
                          <a:solidFill>
                            <a:srgbClr val="000000"/>
                          </a:solidFill>
                          <a:effectLst/>
                          <a:latin typeface="宋体" panose="02010600030101010101" pitchFamily="2" charset="-122"/>
                          <a:ea typeface="宋体" panose="02010600030101010101" pitchFamily="2" charset="-122"/>
                          <a:cs typeface="+mn-cs"/>
                        </a:rPr>
                        <a:t>高度风速  </a:t>
                      </a:r>
                    </a:p>
                  </a:txBody>
                  <a:tcPr marL="9525" marR="9525" marT="9525" marB="0" anchor="b"/>
                </a:tc>
                <a:tc>
                  <a:txBody>
                    <a:bodyPr/>
                    <a:lstStyle/>
                    <a:p>
                      <a:pPr marL="0" algn="l" defTabSz="544081" rtl="0" eaLnBrk="1" fontAlgn="b" latinLnBrk="0" hangingPunct="1"/>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总云量  </a:t>
                      </a:r>
                    </a:p>
                  </a:txBody>
                  <a:tcPr marL="9525" marR="9525" marT="9525" marB="0" anchor="b"/>
                </a:tc>
                <a:tc>
                  <a:txBody>
                    <a:bodyPr/>
                    <a:lstStyle/>
                    <a:p>
                      <a:pPr marL="0" algn="l" defTabSz="544081" rtl="0" eaLnBrk="1" fontAlgn="b" latinLnBrk="0" hangingPunct="1"/>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中层云量  </a:t>
                      </a:r>
                    </a:p>
                  </a:txBody>
                  <a:tcPr marL="9525" marR="9525" marT="9525" marB="0" anchor="b"/>
                </a:tc>
              </a:tr>
              <a:tr h="278523">
                <a:tc>
                  <a:txBody>
                    <a:bodyPr/>
                    <a:lstStyle/>
                    <a:p>
                      <a:pPr marL="0" algn="l" defTabSz="544081" rtl="0" eaLnBrk="1" fontAlgn="b" latinLnBrk="0" hangingPunct="1"/>
                      <a:r>
                        <a:rPr lang="zh-CN" altLang="en-US" sz="1000" b="0" i="0" u="none" strike="noStrike" kern="1200">
                          <a:solidFill>
                            <a:srgbClr val="000000"/>
                          </a:solidFill>
                          <a:effectLst/>
                          <a:latin typeface="宋体" panose="02010600030101010101" pitchFamily="2" charset="-122"/>
                          <a:ea typeface="宋体" panose="02010600030101010101" pitchFamily="2" charset="-122"/>
                          <a:cs typeface="+mn-cs"/>
                        </a:rPr>
                        <a:t>模拟雷达反射率</a:t>
                      </a:r>
                    </a:p>
                  </a:txBody>
                  <a:tcPr marL="9525" marR="9525" marT="9525" marB="0" anchor="b"/>
                </a:tc>
                <a:tc>
                  <a:txBody>
                    <a:bodyPr/>
                    <a:lstStyle/>
                    <a:p>
                      <a:pPr marL="0" algn="l" defTabSz="544081" rtl="0" eaLnBrk="1" fontAlgn="b" latinLnBrk="0" hangingPunct="1"/>
                      <a:r>
                        <a:rPr lang="en-US" altLang="zh-CN" sz="1000" b="0" i="0" u="none" strike="noStrike" kern="1200">
                          <a:solidFill>
                            <a:srgbClr val="000000"/>
                          </a:solidFill>
                          <a:effectLst/>
                          <a:latin typeface="宋体" panose="02010600030101010101" pitchFamily="2" charset="-122"/>
                          <a:ea typeface="宋体" panose="02010600030101010101" pitchFamily="2" charset="-122"/>
                          <a:cs typeface="+mn-cs"/>
                        </a:rPr>
                        <a:t>2</a:t>
                      </a:r>
                      <a:r>
                        <a:rPr lang="zh-CN" altLang="en-US" sz="1000" b="0" i="0" u="none" strike="noStrike" kern="1200">
                          <a:solidFill>
                            <a:srgbClr val="000000"/>
                          </a:solidFill>
                          <a:effectLst/>
                          <a:latin typeface="宋体" panose="02010600030101010101" pitchFamily="2" charset="-122"/>
                          <a:ea typeface="宋体" panose="02010600030101010101" pitchFamily="2" charset="-122"/>
                          <a:cs typeface="+mn-cs"/>
                        </a:rPr>
                        <a:t>米温度 </a:t>
                      </a:r>
                      <a:r>
                        <a:rPr lang="en-US" altLang="zh-CN" sz="1000" b="0" i="0" u="none" strike="noStrike" kern="1200">
                          <a:solidFill>
                            <a:srgbClr val="000000"/>
                          </a:solidFill>
                          <a:effectLst/>
                          <a:latin typeface="宋体" panose="02010600030101010101" pitchFamily="2" charset="-122"/>
                          <a:ea typeface="宋体" panose="02010600030101010101" pitchFamily="2" charset="-122"/>
                          <a:cs typeface="+mn-cs"/>
                        </a:rPr>
                        <a:t>- </a:t>
                      </a:r>
                      <a:r>
                        <a:rPr lang="zh-CN" altLang="en-US" sz="1000" b="0" i="0" u="none" strike="noStrike" kern="1200">
                          <a:solidFill>
                            <a:srgbClr val="000000"/>
                          </a:solidFill>
                          <a:effectLst/>
                          <a:latin typeface="宋体" panose="02010600030101010101" pitchFamily="2" charset="-122"/>
                          <a:ea typeface="宋体" panose="02010600030101010101" pitchFamily="2" charset="-122"/>
                          <a:cs typeface="+mn-cs"/>
                        </a:rPr>
                        <a:t>地表温度  </a:t>
                      </a:r>
                    </a:p>
                  </a:txBody>
                  <a:tcPr marL="9525" marR="9525" marT="9525" marB="0" anchor="b"/>
                </a:tc>
                <a:tc gridSpan="2">
                  <a:txBody>
                    <a:bodyPr/>
                    <a:lstStyle/>
                    <a:p>
                      <a:pPr marL="0" algn="l" defTabSz="544081" rtl="0" eaLnBrk="1" fontAlgn="b" latinLnBrk="0" hangingPunct="1"/>
                      <a:r>
                        <a:rPr lang="en-US" altLang="zh-CN" sz="1000" b="0" i="0" u="none" strike="noStrike" kern="1200" dirty="0">
                          <a:solidFill>
                            <a:srgbClr val="000000"/>
                          </a:solidFill>
                          <a:effectLst/>
                          <a:latin typeface="宋体" panose="02010600030101010101" pitchFamily="2" charset="-122"/>
                          <a:ea typeface="宋体" panose="02010600030101010101" pitchFamily="2" charset="-122"/>
                          <a:cs typeface="+mn-cs"/>
                        </a:rPr>
                        <a:t>850-500mb</a:t>
                      </a:r>
                      <a:r>
                        <a:rPr lang="zh-CN" altLang="en-US" sz="1000" b="0" i="0" u="none" strike="noStrike" kern="1200" dirty="0">
                          <a:solidFill>
                            <a:srgbClr val="000000"/>
                          </a:solidFill>
                          <a:effectLst/>
                          <a:latin typeface="宋体" panose="02010600030101010101" pitchFamily="2" charset="-122"/>
                          <a:ea typeface="宋体" panose="02010600030101010101" pitchFamily="2" charset="-122"/>
                          <a:cs typeface="+mn-cs"/>
                        </a:rPr>
                        <a:t>平均相对湿度  </a:t>
                      </a:r>
                    </a:p>
                  </a:txBody>
                  <a:tcPr marL="9525" marR="9525" marT="9525" marB="0" anchor="b"/>
                </a:tc>
                <a:tc hMerge="1">
                  <a:txBody>
                    <a:bodyPr/>
                    <a:lstStyle/>
                    <a:p>
                      <a:endParaRPr lang="zh-CN" altLang="en-US" dirty="0"/>
                    </a:p>
                  </a:txBody>
                  <a:tcPr marL="9525" marR="9525" marT="9525" marB="0" anchor="b"/>
                </a:tc>
              </a:tr>
            </a:tbl>
          </a:graphicData>
        </a:graphic>
      </p:graphicFrame>
      <p:grpSp>
        <p:nvGrpSpPr>
          <p:cNvPr id="38" name="Group 37"/>
          <p:cNvGrpSpPr/>
          <p:nvPr/>
        </p:nvGrpSpPr>
        <p:grpSpPr>
          <a:xfrm>
            <a:off x="11051673" y="1802131"/>
            <a:ext cx="430886" cy="2862001"/>
            <a:chOff x="407789" y="1968778"/>
            <a:chExt cx="324690" cy="1589817"/>
          </a:xfrm>
        </p:grpSpPr>
        <p:cxnSp>
          <p:nvCxnSpPr>
            <p:cNvPr id="39" name="Straight Arrow Connector 38"/>
            <p:cNvCxnSpPr/>
            <p:nvPr/>
          </p:nvCxnSpPr>
          <p:spPr bwMode="auto">
            <a:xfrm flipH="1">
              <a:off x="723900" y="1968778"/>
              <a:ext cx="8579" cy="1469747"/>
            </a:xfrm>
            <a:prstGeom prst="straightConnector1">
              <a:avLst/>
            </a:prstGeom>
            <a:noFill/>
            <a:ln w="38100" cap="flat" cmpd="sng" algn="ctr">
              <a:solidFill>
                <a:srgbClr val="92D050"/>
              </a:solidFill>
              <a:prstDash val="solid"/>
              <a:round/>
              <a:headEnd type="none" w="med" len="med"/>
              <a:tailEnd type="triangle"/>
            </a:ln>
            <a:effectLst/>
          </p:spPr>
        </p:cxnSp>
        <p:sp>
          <p:nvSpPr>
            <p:cNvPr id="40" name="TextBox 39"/>
            <p:cNvSpPr txBox="1"/>
            <p:nvPr/>
          </p:nvSpPr>
          <p:spPr>
            <a:xfrm>
              <a:off x="407789" y="2088848"/>
              <a:ext cx="324690" cy="1469747"/>
            </a:xfrm>
            <a:prstGeom prst="rect">
              <a:avLst/>
            </a:prstGeom>
            <a:noFill/>
          </p:spPr>
          <p:txBody>
            <a:bodyPr vert="eaVert" wrap="square" rtlCol="0">
              <a:spAutoFit/>
            </a:bodyPr>
            <a:lstStyle/>
            <a:p>
              <a:r>
                <a:rPr lang="zh-CN" altLang="en-US" sz="1600" dirty="0" smtClean="0"/>
                <a:t>高</a:t>
              </a:r>
              <a:r>
                <a:rPr lang="en-US" altLang="zh-CN" sz="1600" dirty="0" smtClean="0"/>
                <a:t>  </a:t>
              </a:r>
              <a:r>
                <a:rPr lang="en-US" altLang="zh-CN" sz="1600" dirty="0"/>
                <a:t>	</a:t>
              </a:r>
              <a:r>
                <a:rPr lang="en-US" altLang="zh-CN" sz="1600" dirty="0" smtClean="0"/>
                <a:t>   	</a:t>
              </a:r>
              <a:r>
                <a:rPr lang="zh-CN" altLang="en-US" sz="1600" dirty="0" smtClean="0"/>
                <a:t>低</a:t>
              </a:r>
              <a:endParaRPr lang="zh-CN" altLang="en-US" sz="1600" dirty="0"/>
            </a:p>
          </p:txBody>
        </p:sp>
      </p:grpSp>
      <p:sp>
        <p:nvSpPr>
          <p:cNvPr id="46" name="TextBox 45"/>
          <p:cNvSpPr txBox="1"/>
          <p:nvPr/>
        </p:nvSpPr>
        <p:spPr>
          <a:xfrm>
            <a:off x="968396" y="3654974"/>
            <a:ext cx="2488019" cy="307777"/>
          </a:xfrm>
          <a:prstGeom prst="rect">
            <a:avLst/>
          </a:prstGeom>
          <a:noFill/>
        </p:spPr>
        <p:txBody>
          <a:bodyPr wrap="square" rtlCol="0">
            <a:spAutoFit/>
          </a:bodyPr>
          <a:lstStyle/>
          <a:p>
            <a:r>
              <a:rPr lang="en-US" altLang="zh-CN" sz="1400" dirty="0" smtClean="0">
                <a:latin typeface="宋体" panose="02010600030101010101" pitchFamily="2" charset="-122"/>
                <a:ea typeface="宋体" panose="02010600030101010101" pitchFamily="2" charset="-122"/>
              </a:rPr>
              <a:t>6-10</a:t>
            </a:r>
            <a:r>
              <a:rPr lang="zh-CN" altLang="en-US" sz="1400" dirty="0" smtClean="0">
                <a:latin typeface="宋体" panose="02010600030101010101" pitchFamily="2" charset="-122"/>
                <a:ea typeface="宋体" panose="02010600030101010101" pitchFamily="2" charset="-122"/>
              </a:rPr>
              <a:t>月历史对流天气标注集</a:t>
            </a:r>
            <a:endParaRPr lang="zh-CN" altLang="en-US" sz="1400" dirty="0">
              <a:latin typeface="宋体" panose="02010600030101010101" pitchFamily="2" charset="-122"/>
              <a:ea typeface="宋体" panose="02010600030101010101" pitchFamily="2" charset="-122"/>
            </a:endParaRPr>
          </a:p>
        </p:txBody>
      </p:sp>
      <p:pic>
        <p:nvPicPr>
          <p:cNvPr id="51" name="Picture 50"/>
          <p:cNvPicPr>
            <a:picLocks noChangeAspect="1"/>
          </p:cNvPicPr>
          <p:nvPr/>
        </p:nvPicPr>
        <p:blipFill>
          <a:blip r:embed="rId3" cstate="print"/>
          <a:stretch>
            <a:fillRect/>
          </a:stretch>
        </p:blipFill>
        <p:spPr>
          <a:xfrm>
            <a:off x="8779379" y="1802131"/>
            <a:ext cx="2262338" cy="2527103"/>
          </a:xfrm>
          <a:prstGeom prst="rect">
            <a:avLst/>
          </a:prstGeom>
        </p:spPr>
      </p:pic>
      <p:pic>
        <p:nvPicPr>
          <p:cNvPr id="53" name="Picture 52"/>
          <p:cNvPicPr>
            <a:picLocks noChangeAspect="1"/>
          </p:cNvPicPr>
          <p:nvPr/>
        </p:nvPicPr>
        <p:blipFill>
          <a:blip r:embed="rId4" cstate="print"/>
          <a:stretch>
            <a:fillRect/>
          </a:stretch>
        </p:blipFill>
        <p:spPr>
          <a:xfrm>
            <a:off x="1315964" y="857332"/>
            <a:ext cx="1590476" cy="2752055"/>
          </a:xfrm>
          <a:prstGeom prst="rect">
            <a:avLst/>
          </a:prstGeom>
        </p:spPr>
      </p:pic>
      <p:cxnSp>
        <p:nvCxnSpPr>
          <p:cNvPr id="55" name="Straight Connector 54"/>
          <p:cNvCxnSpPr/>
          <p:nvPr/>
        </p:nvCxnSpPr>
        <p:spPr bwMode="auto">
          <a:xfrm flipV="1">
            <a:off x="279627" y="4180162"/>
            <a:ext cx="7848373" cy="19698"/>
          </a:xfrm>
          <a:prstGeom prst="line">
            <a:avLst/>
          </a:prstGeom>
          <a:noFill/>
          <a:ln w="25400" cap="flat" cmpd="sng" algn="ctr">
            <a:solidFill>
              <a:schemeClr val="accent1"/>
            </a:solidFill>
            <a:prstDash val="dash"/>
            <a:round/>
            <a:headEnd type="none" w="med" len="med"/>
            <a:tailEnd type="none" w="med" len="med"/>
          </a:ln>
          <a:effectLst/>
        </p:spPr>
      </p:cxnSp>
      <p:cxnSp>
        <p:nvCxnSpPr>
          <p:cNvPr id="57" name="Straight Connector 56"/>
          <p:cNvCxnSpPr/>
          <p:nvPr/>
        </p:nvCxnSpPr>
        <p:spPr bwMode="auto">
          <a:xfrm>
            <a:off x="8277101" y="1063146"/>
            <a:ext cx="33771" cy="5563285"/>
          </a:xfrm>
          <a:prstGeom prst="line">
            <a:avLst/>
          </a:prstGeom>
          <a:noFill/>
          <a:ln w="25400" cap="flat" cmpd="sng" algn="ctr">
            <a:solidFill>
              <a:schemeClr val="accent1"/>
            </a:solidFill>
            <a:prstDash val="dash"/>
            <a:round/>
            <a:headEnd type="none" w="med" len="med"/>
            <a:tailEnd type="none" w="med" len="med"/>
          </a:ln>
          <a:effectLst/>
        </p:spPr>
      </p:cxnSp>
      <p:sp>
        <p:nvSpPr>
          <p:cNvPr id="60" name="TextBox 59"/>
          <p:cNvSpPr txBox="1"/>
          <p:nvPr/>
        </p:nvSpPr>
        <p:spPr>
          <a:xfrm>
            <a:off x="134988" y="1063808"/>
            <a:ext cx="1180976" cy="1815882"/>
          </a:xfrm>
          <a:prstGeom prst="rect">
            <a:avLst/>
          </a:prstGeom>
          <a:noFill/>
        </p:spPr>
        <p:txBody>
          <a:bodyPr wrap="square" rtlCol="0">
            <a:spAutoFit/>
          </a:bodyPr>
          <a:lstStyle/>
          <a:p>
            <a:r>
              <a:rPr lang="zh-CN" altLang="en-US" sz="1400" dirty="0" smtClean="0"/>
              <a:t>① 针对</a:t>
            </a:r>
            <a:r>
              <a:rPr lang="en-US" altLang="zh-CN" sz="1400" dirty="0" smtClean="0"/>
              <a:t>2016</a:t>
            </a:r>
            <a:r>
              <a:rPr lang="zh-CN" altLang="en-US" sz="1400" dirty="0" smtClean="0"/>
              <a:t>年</a:t>
            </a:r>
            <a:r>
              <a:rPr lang="en-US" altLang="zh-CN" sz="1400" dirty="0" smtClean="0"/>
              <a:t>6</a:t>
            </a:r>
            <a:r>
              <a:rPr lang="zh-CN" altLang="en-US" sz="1400" dirty="0" smtClean="0"/>
              <a:t>月</a:t>
            </a:r>
            <a:r>
              <a:rPr lang="en-US" altLang="zh-CN" sz="1400" dirty="0" smtClean="0"/>
              <a:t>-10</a:t>
            </a:r>
            <a:r>
              <a:rPr lang="zh-CN" altLang="en-US" sz="1400" dirty="0" smtClean="0"/>
              <a:t>月间</a:t>
            </a:r>
            <a:r>
              <a:rPr lang="en-US" altLang="zh-CN" sz="1400" dirty="0" smtClean="0"/>
              <a:t>48</a:t>
            </a:r>
            <a:r>
              <a:rPr lang="zh-CN" altLang="en-US" sz="1400" dirty="0" smtClean="0"/>
              <a:t>个对流天气过程，根据其中</a:t>
            </a:r>
            <a:r>
              <a:rPr lang="en-US" altLang="zh-CN" sz="1400" dirty="0" smtClean="0"/>
              <a:t>43</a:t>
            </a:r>
            <a:r>
              <a:rPr lang="zh-CN" altLang="en-US" sz="1400" dirty="0" smtClean="0"/>
              <a:t>个候选气象特征，收集</a:t>
            </a:r>
            <a:r>
              <a:rPr lang="en-US" altLang="zh-CN" sz="1400" dirty="0"/>
              <a:t>10w+</a:t>
            </a:r>
            <a:r>
              <a:rPr lang="zh-CN" altLang="en-US" sz="1400" dirty="0"/>
              <a:t>张</a:t>
            </a:r>
            <a:r>
              <a:rPr lang="zh-CN" altLang="en-US" sz="1400" dirty="0" smtClean="0"/>
              <a:t>图片。</a:t>
            </a:r>
            <a:endParaRPr lang="zh-CN" altLang="en-US" sz="1400" dirty="0"/>
          </a:p>
        </p:txBody>
      </p:sp>
      <p:sp>
        <p:nvSpPr>
          <p:cNvPr id="61" name="TextBox 60"/>
          <p:cNvSpPr txBox="1"/>
          <p:nvPr/>
        </p:nvSpPr>
        <p:spPr>
          <a:xfrm>
            <a:off x="725476" y="6228462"/>
            <a:ext cx="6494721" cy="523220"/>
          </a:xfrm>
          <a:prstGeom prst="rect">
            <a:avLst/>
          </a:prstGeom>
          <a:noFill/>
        </p:spPr>
        <p:txBody>
          <a:bodyPr wrap="square" rtlCol="0">
            <a:spAutoFit/>
          </a:bodyPr>
          <a:lstStyle/>
          <a:p>
            <a:r>
              <a:rPr lang="zh-CN" altLang="en-US" sz="1400" dirty="0"/>
              <a:t>②</a:t>
            </a:r>
            <a:r>
              <a:rPr lang="zh-CN" altLang="en-US" sz="1400" dirty="0" smtClean="0"/>
              <a:t> 针对每个候选特征，应用深度学习中的多层神经网络模型对其预测对流天气过程的能力进行评估。</a:t>
            </a:r>
            <a:endParaRPr lang="en-US" altLang="zh-CN" sz="1400" dirty="0" smtClean="0"/>
          </a:p>
        </p:txBody>
      </p:sp>
      <p:sp>
        <p:nvSpPr>
          <p:cNvPr id="64" name="Rounded Rectangle 63"/>
          <p:cNvSpPr/>
          <p:nvPr/>
        </p:nvSpPr>
        <p:spPr bwMode="auto">
          <a:xfrm>
            <a:off x="8649859" y="1040779"/>
            <a:ext cx="3095425" cy="523220"/>
          </a:xfrm>
          <a:prstGeom prst="roundRect">
            <a:avLst/>
          </a:prstGeom>
          <a:solidFill>
            <a:schemeClr val="accent5">
              <a:lumMod val="9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65" name="TextBox 64"/>
          <p:cNvSpPr txBox="1"/>
          <p:nvPr/>
        </p:nvSpPr>
        <p:spPr>
          <a:xfrm>
            <a:off x="8649859" y="1040779"/>
            <a:ext cx="2955874" cy="523220"/>
          </a:xfrm>
          <a:prstGeom prst="rect">
            <a:avLst/>
          </a:prstGeom>
          <a:noFill/>
        </p:spPr>
        <p:txBody>
          <a:bodyPr wrap="square" rtlCol="0">
            <a:spAutoFit/>
          </a:bodyPr>
          <a:lstStyle/>
          <a:p>
            <a:r>
              <a:rPr lang="zh-CN" altLang="en-US" sz="1400" dirty="0" smtClean="0"/>
              <a:t>③ 根据评估结果，对不同特征按照预测效果进行排序。</a:t>
            </a:r>
            <a:endParaRPr lang="en-US" altLang="zh-CN" sz="1400" dirty="0" smtClean="0"/>
          </a:p>
        </p:txBody>
      </p:sp>
      <p:sp>
        <p:nvSpPr>
          <p:cNvPr id="66" name="Bent-Up Arrow 65"/>
          <p:cNvSpPr/>
          <p:nvPr/>
        </p:nvSpPr>
        <p:spPr bwMode="auto">
          <a:xfrm rot="5400000">
            <a:off x="509532" y="4251673"/>
            <a:ext cx="1532893" cy="1199772"/>
          </a:xfrm>
          <a:prstGeom prst="bentUpArrow">
            <a:avLst>
              <a:gd name="adj1" fmla="val 19792"/>
              <a:gd name="adj2" fmla="val 25000"/>
              <a:gd name="adj3" fmla="val 25000"/>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68" name="Rounded Rectangle 67"/>
          <p:cNvSpPr/>
          <p:nvPr/>
        </p:nvSpPr>
        <p:spPr bwMode="auto">
          <a:xfrm>
            <a:off x="8581170" y="5768743"/>
            <a:ext cx="3095425" cy="738664"/>
          </a:xfrm>
          <a:prstGeom prst="roundRect">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rgbClr val="C00000"/>
              </a:solidFill>
              <a:effectLst/>
              <a:latin typeface="Arial" pitchFamily="-106" charset="0"/>
            </a:endParaRPr>
          </a:p>
        </p:txBody>
      </p:sp>
      <p:sp>
        <p:nvSpPr>
          <p:cNvPr id="69" name="TextBox 68"/>
          <p:cNvSpPr txBox="1"/>
          <p:nvPr/>
        </p:nvSpPr>
        <p:spPr>
          <a:xfrm>
            <a:off x="8581170" y="5768743"/>
            <a:ext cx="2955874" cy="738664"/>
          </a:xfrm>
          <a:prstGeom prst="rect">
            <a:avLst/>
          </a:prstGeom>
          <a:noFill/>
        </p:spPr>
        <p:txBody>
          <a:bodyPr wrap="square" rtlCol="0">
            <a:spAutoFit/>
          </a:bodyPr>
          <a:lstStyle/>
          <a:p>
            <a:r>
              <a:rPr lang="zh-CN" altLang="en-US" sz="1400" dirty="0" smtClean="0">
                <a:solidFill>
                  <a:srgbClr val="C00000"/>
                </a:solidFill>
              </a:rPr>
              <a:t>关键特征的识别与排序旨在从海量数据中提炼有效特征，协助气象专家提升对流天气过程的预报准确率。</a:t>
            </a:r>
            <a:endParaRPr lang="en-US" altLang="zh-CN" sz="1400" dirty="0" smtClean="0">
              <a:solidFill>
                <a:srgbClr val="C00000"/>
              </a:solidFill>
            </a:endParaRPr>
          </a:p>
        </p:txBody>
      </p:sp>
      <p:sp>
        <p:nvSpPr>
          <p:cNvPr id="67" name="Bent-Up Arrow 66"/>
          <p:cNvSpPr/>
          <p:nvPr/>
        </p:nvSpPr>
        <p:spPr bwMode="auto">
          <a:xfrm>
            <a:off x="7643421" y="4447387"/>
            <a:ext cx="1504876" cy="1073829"/>
          </a:xfrm>
          <a:prstGeom prst="bentUpArrow">
            <a:avLst>
              <a:gd name="adj1" fmla="val 20576"/>
              <a:gd name="adj2" fmla="val 25000"/>
              <a:gd name="adj3" fmla="val 26106"/>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grpSp>
        <p:nvGrpSpPr>
          <p:cNvPr id="11" name="Group 10"/>
          <p:cNvGrpSpPr/>
          <p:nvPr/>
        </p:nvGrpSpPr>
        <p:grpSpPr>
          <a:xfrm>
            <a:off x="2295366" y="4310768"/>
            <a:ext cx="4041934" cy="1898178"/>
            <a:chOff x="5900111" y="4406188"/>
            <a:chExt cx="3863443" cy="1898178"/>
          </a:xfrm>
        </p:grpSpPr>
        <p:pic>
          <p:nvPicPr>
            <p:cNvPr id="4" name="Picture 3"/>
            <p:cNvPicPr>
              <a:picLocks noChangeAspect="1"/>
            </p:cNvPicPr>
            <p:nvPr/>
          </p:nvPicPr>
          <p:blipFill>
            <a:blip r:embed="rId5" cstate="print"/>
            <a:stretch>
              <a:fillRect/>
            </a:stretch>
          </p:blipFill>
          <p:spPr>
            <a:xfrm>
              <a:off x="6021389" y="4664132"/>
              <a:ext cx="3244063" cy="1517124"/>
            </a:xfrm>
            <a:prstGeom prst="rect">
              <a:avLst/>
            </a:prstGeom>
          </p:spPr>
        </p:pic>
        <p:sp>
          <p:nvSpPr>
            <p:cNvPr id="5" name="TextBox 4"/>
            <p:cNvSpPr txBox="1"/>
            <p:nvPr/>
          </p:nvSpPr>
          <p:spPr>
            <a:xfrm>
              <a:off x="5900111" y="4474794"/>
              <a:ext cx="769573" cy="276999"/>
            </a:xfrm>
            <a:prstGeom prst="rect">
              <a:avLst/>
            </a:prstGeom>
            <a:noFill/>
          </p:spPr>
          <p:txBody>
            <a:bodyPr wrap="square" rtlCol="0">
              <a:spAutoFit/>
            </a:bodyPr>
            <a:lstStyle>
              <a:defPPr>
                <a:defRPr lang="zh-CN"/>
              </a:defPPr>
              <a:lvl1pPr>
                <a:defRPr sz="1200"/>
              </a:lvl1pPr>
            </a:lstStyle>
            <a:p>
              <a:r>
                <a:rPr lang="zh-CN" altLang="en-US" dirty="0"/>
                <a:t>输入层</a:t>
              </a:r>
            </a:p>
          </p:txBody>
        </p:sp>
        <p:sp>
          <p:nvSpPr>
            <p:cNvPr id="26" name="TextBox 25"/>
            <p:cNvSpPr txBox="1"/>
            <p:nvPr/>
          </p:nvSpPr>
          <p:spPr>
            <a:xfrm>
              <a:off x="8649859" y="4774920"/>
              <a:ext cx="769573" cy="276999"/>
            </a:xfrm>
            <a:prstGeom prst="rect">
              <a:avLst/>
            </a:prstGeom>
            <a:noFill/>
          </p:spPr>
          <p:txBody>
            <a:bodyPr wrap="square" rtlCol="0">
              <a:spAutoFit/>
            </a:bodyPr>
            <a:lstStyle>
              <a:defPPr>
                <a:defRPr lang="zh-CN"/>
              </a:defPPr>
              <a:lvl1pPr>
                <a:defRPr sz="1200"/>
              </a:lvl1pPr>
            </a:lstStyle>
            <a:p>
              <a:r>
                <a:rPr lang="zh-CN" altLang="en-US" dirty="0"/>
                <a:t>输出层</a:t>
              </a:r>
            </a:p>
          </p:txBody>
        </p:sp>
        <p:sp>
          <p:nvSpPr>
            <p:cNvPr id="27" name="TextBox 26"/>
            <p:cNvSpPr txBox="1"/>
            <p:nvPr/>
          </p:nvSpPr>
          <p:spPr>
            <a:xfrm>
              <a:off x="6573281" y="4409701"/>
              <a:ext cx="601633" cy="276999"/>
            </a:xfrm>
            <a:prstGeom prst="rect">
              <a:avLst/>
            </a:prstGeom>
            <a:noFill/>
          </p:spPr>
          <p:txBody>
            <a:bodyPr wrap="square" rtlCol="0">
              <a:spAutoFit/>
            </a:bodyPr>
            <a:lstStyle/>
            <a:p>
              <a:r>
                <a:rPr lang="zh-CN" altLang="en-US" sz="1200" dirty="0" smtClean="0"/>
                <a:t>隐层</a:t>
              </a:r>
              <a:r>
                <a:rPr lang="en-US" altLang="zh-CN" sz="1200" dirty="0" smtClean="0"/>
                <a:t>I</a:t>
              </a:r>
              <a:endParaRPr lang="zh-CN" altLang="en-US" sz="1200" dirty="0"/>
            </a:p>
          </p:txBody>
        </p:sp>
        <p:sp>
          <p:nvSpPr>
            <p:cNvPr id="28" name="TextBox 27"/>
            <p:cNvSpPr txBox="1"/>
            <p:nvPr/>
          </p:nvSpPr>
          <p:spPr>
            <a:xfrm>
              <a:off x="7245952" y="4409701"/>
              <a:ext cx="692162" cy="276999"/>
            </a:xfrm>
            <a:prstGeom prst="rect">
              <a:avLst/>
            </a:prstGeom>
            <a:noFill/>
          </p:spPr>
          <p:txBody>
            <a:bodyPr wrap="square" rtlCol="0">
              <a:spAutoFit/>
            </a:bodyPr>
            <a:lstStyle>
              <a:defPPr>
                <a:defRPr lang="zh-CN"/>
              </a:defPPr>
              <a:lvl1pPr>
                <a:defRPr sz="1200"/>
              </a:lvl1pPr>
            </a:lstStyle>
            <a:p>
              <a:r>
                <a:rPr lang="zh-CN" altLang="en-US" dirty="0"/>
                <a:t>隐层</a:t>
              </a:r>
              <a:r>
                <a:rPr lang="en-US" altLang="zh-CN" dirty="0"/>
                <a:t>II</a:t>
              </a:r>
              <a:endParaRPr lang="zh-CN" altLang="en-US" dirty="0"/>
            </a:p>
          </p:txBody>
        </p:sp>
        <p:sp>
          <p:nvSpPr>
            <p:cNvPr id="29" name="TextBox 28"/>
            <p:cNvSpPr txBox="1"/>
            <p:nvPr/>
          </p:nvSpPr>
          <p:spPr>
            <a:xfrm>
              <a:off x="7905660" y="4406188"/>
              <a:ext cx="692162" cy="276999"/>
            </a:xfrm>
            <a:prstGeom prst="rect">
              <a:avLst/>
            </a:prstGeom>
            <a:noFill/>
          </p:spPr>
          <p:txBody>
            <a:bodyPr wrap="square" rtlCol="0">
              <a:spAutoFit/>
            </a:bodyPr>
            <a:lstStyle>
              <a:defPPr>
                <a:defRPr lang="zh-CN"/>
              </a:defPPr>
              <a:lvl1pPr>
                <a:defRPr sz="1200"/>
              </a:lvl1pPr>
            </a:lstStyle>
            <a:p>
              <a:r>
                <a:rPr lang="zh-CN" altLang="en-US" dirty="0"/>
                <a:t>隐层</a:t>
              </a:r>
              <a:r>
                <a:rPr lang="en-US" altLang="zh-CN" dirty="0"/>
                <a:t>III</a:t>
              </a:r>
              <a:endParaRPr lang="zh-CN" altLang="en-US" dirty="0"/>
            </a:p>
          </p:txBody>
        </p:sp>
        <p:cxnSp>
          <p:nvCxnSpPr>
            <p:cNvPr id="7" name="Straight Arrow Connector 6"/>
            <p:cNvCxnSpPr/>
            <p:nvPr/>
          </p:nvCxnSpPr>
          <p:spPr bwMode="auto">
            <a:xfrm>
              <a:off x="6490920" y="6193244"/>
              <a:ext cx="1930339" cy="0"/>
            </a:xfrm>
            <a:prstGeom prst="straightConnector1">
              <a:avLst/>
            </a:prstGeom>
            <a:noFill/>
            <a:ln w="9525" cap="flat" cmpd="sng" algn="ctr">
              <a:solidFill>
                <a:schemeClr val="tx1"/>
              </a:solidFill>
              <a:prstDash val="solid"/>
              <a:round/>
              <a:headEnd type="none" w="med" len="med"/>
              <a:tailEnd type="triangle"/>
            </a:ln>
            <a:effectLst/>
          </p:spPr>
        </p:cxnSp>
        <p:cxnSp>
          <p:nvCxnSpPr>
            <p:cNvPr id="33" name="Straight Arrow Connector 32"/>
            <p:cNvCxnSpPr/>
            <p:nvPr/>
          </p:nvCxnSpPr>
          <p:spPr bwMode="auto">
            <a:xfrm>
              <a:off x="6513574" y="4683840"/>
              <a:ext cx="1930339" cy="0"/>
            </a:xfrm>
            <a:prstGeom prst="straightConnector1">
              <a:avLst/>
            </a:prstGeom>
            <a:noFill/>
            <a:ln w="9525" cap="flat" cmpd="sng" algn="ctr">
              <a:solidFill>
                <a:schemeClr val="tx1"/>
              </a:solidFill>
              <a:prstDash val="solid"/>
              <a:round/>
              <a:headEnd type="triangle" w="med" len="med"/>
              <a:tailEnd type="none"/>
            </a:ln>
            <a:effectLst/>
          </p:spPr>
        </p:cxnSp>
        <p:sp>
          <p:nvSpPr>
            <p:cNvPr id="34" name="TextBox 33"/>
            <p:cNvSpPr txBox="1"/>
            <p:nvPr/>
          </p:nvSpPr>
          <p:spPr>
            <a:xfrm>
              <a:off x="8462264" y="4517963"/>
              <a:ext cx="1301290" cy="276999"/>
            </a:xfrm>
            <a:prstGeom prst="rect">
              <a:avLst/>
            </a:prstGeom>
            <a:noFill/>
          </p:spPr>
          <p:txBody>
            <a:bodyPr wrap="square" rtlCol="0">
              <a:spAutoFit/>
            </a:bodyPr>
            <a:lstStyle>
              <a:defPPr>
                <a:defRPr lang="zh-CN"/>
              </a:defPPr>
              <a:lvl1pPr>
                <a:defRPr sz="1200"/>
              </a:lvl1pPr>
            </a:lstStyle>
            <a:p>
              <a:r>
                <a:rPr lang="zh-CN" altLang="en-US" dirty="0"/>
                <a:t>误差反向传播</a:t>
              </a:r>
            </a:p>
          </p:txBody>
        </p:sp>
        <p:sp>
          <p:nvSpPr>
            <p:cNvPr id="32" name="TextBox 31"/>
            <p:cNvSpPr txBox="1"/>
            <p:nvPr/>
          </p:nvSpPr>
          <p:spPr>
            <a:xfrm>
              <a:off x="8439610" y="6027367"/>
              <a:ext cx="1301290" cy="276999"/>
            </a:xfrm>
            <a:prstGeom prst="rect">
              <a:avLst/>
            </a:prstGeom>
            <a:noFill/>
          </p:spPr>
          <p:txBody>
            <a:bodyPr wrap="square" rtlCol="0">
              <a:spAutoFit/>
            </a:bodyPr>
            <a:lstStyle>
              <a:defPPr>
                <a:defRPr lang="zh-CN"/>
              </a:defPPr>
              <a:lvl1pPr>
                <a:defRPr sz="1200"/>
              </a:lvl1pPr>
            </a:lstStyle>
            <a:p>
              <a:r>
                <a:rPr lang="zh-CN" altLang="en-US" dirty="0"/>
                <a:t>信息正向传播</a:t>
              </a:r>
            </a:p>
          </p:txBody>
        </p:sp>
      </p:grpSp>
    </p:spTree>
    <p:extLst>
      <p:ext uri="{BB962C8B-B14F-4D97-AF65-F5344CB8AC3E}">
        <p14:creationId xmlns:p14="http://schemas.microsoft.com/office/powerpoint/2010/main" val="23829066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圆角矩形 53"/>
          <p:cNvSpPr/>
          <p:nvPr/>
        </p:nvSpPr>
        <p:spPr bwMode="auto">
          <a:xfrm>
            <a:off x="9639140" y="875109"/>
            <a:ext cx="2038179" cy="2318317"/>
          </a:xfrm>
          <a:prstGeom prst="roundRect">
            <a:avLst/>
          </a:prstGeom>
          <a:ln w="34925">
            <a:solidFill>
              <a:schemeClr val="bg2">
                <a:lumMod val="20000"/>
                <a:lumOff val="80000"/>
              </a:schemeClr>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zh-CN" altLang="en-US" sz="1400" b="0" i="0" u="none" strike="noStrike" cap="none" normalizeH="0" baseline="0" dirty="0" smtClean="0">
                <a:ln>
                  <a:noFill/>
                </a:ln>
                <a:solidFill>
                  <a:srgbClr val="FF911C"/>
                </a:solidFill>
                <a:effectLst/>
                <a:latin typeface="Arial" pitchFamily="-106" charset="0"/>
              </a:rPr>
              <a:t>重点区域</a:t>
            </a:r>
            <a:endParaRPr kumimoji="0" lang="zh-CN" altLang="en-US" sz="1400" b="0" i="0" u="none" strike="noStrike" cap="none" normalizeH="0" baseline="0" dirty="0">
              <a:ln>
                <a:noFill/>
              </a:ln>
              <a:solidFill>
                <a:srgbClr val="FF911C"/>
              </a:solidFill>
              <a:effectLst/>
              <a:latin typeface="Arial" pitchFamily="-106" charset="0"/>
            </a:endParaRPr>
          </a:p>
        </p:txBody>
      </p:sp>
      <p:sp>
        <p:nvSpPr>
          <p:cNvPr id="4" name="Slide Number Placeholder 3"/>
          <p:cNvSpPr>
            <a:spLocks noGrp="1"/>
          </p:cNvSpPr>
          <p:nvPr>
            <p:ph type="sldNum" sz="quarter" idx="12"/>
          </p:nvPr>
        </p:nvSpPr>
        <p:spPr/>
        <p:txBody>
          <a:bodyPr/>
          <a:lstStyle/>
          <a:p>
            <a:fld id="{2DE61EF2-E837-B24C-97CB-58901F405DAD}" type="slidenum">
              <a:rPr kumimoji="1" lang="zh-CN" altLang="en-US" smtClean="0"/>
              <a:t>31</a:t>
            </a:fld>
            <a:endParaRPr kumimoji="1" lang="zh-CN" altLang="en-US"/>
          </a:p>
        </p:txBody>
      </p:sp>
      <p:pic>
        <p:nvPicPr>
          <p:cNvPr id="5" name="Picture 4"/>
          <p:cNvPicPr>
            <a:picLocks noChangeAspect="1"/>
          </p:cNvPicPr>
          <p:nvPr/>
        </p:nvPicPr>
        <p:blipFill>
          <a:blip r:embed="rId3"/>
          <a:stretch>
            <a:fillRect/>
          </a:stretch>
        </p:blipFill>
        <p:spPr>
          <a:xfrm>
            <a:off x="365414" y="3963697"/>
            <a:ext cx="4803933" cy="1936314"/>
          </a:xfrm>
          <a:prstGeom prst="rect">
            <a:avLst/>
          </a:prstGeom>
        </p:spPr>
      </p:pic>
      <p:pic>
        <p:nvPicPr>
          <p:cNvPr id="6" name="Picture 5"/>
          <p:cNvPicPr>
            <a:picLocks noChangeAspect="1"/>
          </p:cNvPicPr>
          <p:nvPr/>
        </p:nvPicPr>
        <p:blipFill>
          <a:blip r:embed="rId4"/>
          <a:stretch>
            <a:fillRect/>
          </a:stretch>
        </p:blipFill>
        <p:spPr>
          <a:xfrm>
            <a:off x="1612848" y="845458"/>
            <a:ext cx="1590476" cy="2428142"/>
          </a:xfrm>
          <a:prstGeom prst="rect">
            <a:avLst/>
          </a:prstGeom>
        </p:spPr>
      </p:pic>
      <p:sp>
        <p:nvSpPr>
          <p:cNvPr id="8" name="Rounded Rectangle 7"/>
          <p:cNvSpPr/>
          <p:nvPr/>
        </p:nvSpPr>
        <p:spPr bwMode="auto">
          <a:xfrm>
            <a:off x="95003" y="1063146"/>
            <a:ext cx="1180976" cy="1385657"/>
          </a:xfrm>
          <a:prstGeom prst="roundRect">
            <a:avLst/>
          </a:prstGeom>
          <a:solidFill>
            <a:schemeClr val="accent5">
              <a:lumMod val="9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9" name="TextBox 8"/>
          <p:cNvSpPr txBox="1"/>
          <p:nvPr/>
        </p:nvSpPr>
        <p:spPr>
          <a:xfrm>
            <a:off x="149028" y="1104006"/>
            <a:ext cx="1180976" cy="1384995"/>
          </a:xfrm>
          <a:prstGeom prst="rect">
            <a:avLst/>
          </a:prstGeom>
          <a:noFill/>
        </p:spPr>
        <p:txBody>
          <a:bodyPr wrap="square" rtlCol="0">
            <a:spAutoFit/>
          </a:bodyPr>
          <a:lstStyle/>
          <a:p>
            <a:r>
              <a:rPr lang="zh-CN" altLang="en-US" sz="1400" dirty="0" smtClean="0"/>
              <a:t>① 针对待分析特征，按照发生对流过程的类型，对图片进行分别标注。</a:t>
            </a:r>
            <a:endParaRPr lang="zh-CN" altLang="en-US" sz="1400" dirty="0"/>
          </a:p>
        </p:txBody>
      </p:sp>
      <p:pic>
        <p:nvPicPr>
          <p:cNvPr id="11" name="Picture 10"/>
          <p:cNvPicPr>
            <a:picLocks noChangeAspect="1"/>
          </p:cNvPicPr>
          <p:nvPr/>
        </p:nvPicPr>
        <p:blipFill>
          <a:blip r:embed="rId5"/>
          <a:stretch>
            <a:fillRect/>
          </a:stretch>
        </p:blipFill>
        <p:spPr>
          <a:xfrm>
            <a:off x="3642272" y="1024108"/>
            <a:ext cx="616836" cy="501179"/>
          </a:xfrm>
          <a:prstGeom prst="rect">
            <a:avLst/>
          </a:prstGeom>
        </p:spPr>
      </p:pic>
      <p:pic>
        <p:nvPicPr>
          <p:cNvPr id="12" name="Picture 11"/>
          <p:cNvPicPr>
            <a:picLocks noChangeAspect="1"/>
          </p:cNvPicPr>
          <p:nvPr/>
        </p:nvPicPr>
        <p:blipFill>
          <a:blip r:embed="rId6"/>
          <a:stretch>
            <a:fillRect/>
          </a:stretch>
        </p:blipFill>
        <p:spPr>
          <a:xfrm>
            <a:off x="4313133" y="1006303"/>
            <a:ext cx="617937" cy="498976"/>
          </a:xfrm>
          <a:prstGeom prst="rect">
            <a:avLst/>
          </a:prstGeom>
        </p:spPr>
      </p:pic>
      <p:pic>
        <p:nvPicPr>
          <p:cNvPr id="13" name="Picture 12"/>
          <p:cNvPicPr>
            <a:picLocks noChangeAspect="1"/>
          </p:cNvPicPr>
          <p:nvPr/>
        </p:nvPicPr>
        <p:blipFill>
          <a:blip r:embed="rId7"/>
          <a:stretch>
            <a:fillRect/>
          </a:stretch>
        </p:blipFill>
        <p:spPr>
          <a:xfrm>
            <a:off x="3642272" y="1579034"/>
            <a:ext cx="615734" cy="500077"/>
          </a:xfrm>
          <a:prstGeom prst="rect">
            <a:avLst/>
          </a:prstGeom>
        </p:spPr>
      </p:pic>
      <p:pic>
        <p:nvPicPr>
          <p:cNvPr id="14" name="Picture 13"/>
          <p:cNvPicPr>
            <a:picLocks noChangeAspect="1"/>
          </p:cNvPicPr>
          <p:nvPr/>
        </p:nvPicPr>
        <p:blipFill>
          <a:blip r:embed="rId8"/>
          <a:stretch>
            <a:fillRect/>
          </a:stretch>
        </p:blipFill>
        <p:spPr>
          <a:xfrm>
            <a:off x="4313133" y="1576830"/>
            <a:ext cx="616836" cy="502281"/>
          </a:xfrm>
          <a:prstGeom prst="rect">
            <a:avLst/>
          </a:prstGeom>
        </p:spPr>
      </p:pic>
      <p:pic>
        <p:nvPicPr>
          <p:cNvPr id="15" name="Picture 14"/>
          <p:cNvPicPr>
            <a:picLocks noChangeAspect="1"/>
          </p:cNvPicPr>
          <p:nvPr/>
        </p:nvPicPr>
        <p:blipFill>
          <a:blip r:embed="rId9"/>
          <a:stretch>
            <a:fillRect/>
          </a:stretch>
        </p:blipFill>
        <p:spPr>
          <a:xfrm>
            <a:off x="3630523" y="2149523"/>
            <a:ext cx="638432" cy="516826"/>
          </a:xfrm>
          <a:prstGeom prst="rect">
            <a:avLst/>
          </a:prstGeom>
        </p:spPr>
      </p:pic>
      <p:pic>
        <p:nvPicPr>
          <p:cNvPr id="16" name="Picture 15"/>
          <p:cNvPicPr>
            <a:picLocks noChangeAspect="1"/>
          </p:cNvPicPr>
          <p:nvPr/>
        </p:nvPicPr>
        <p:blipFill>
          <a:blip r:embed="rId10"/>
          <a:stretch>
            <a:fillRect/>
          </a:stretch>
        </p:blipFill>
        <p:spPr>
          <a:xfrm>
            <a:off x="4313133" y="2169617"/>
            <a:ext cx="632802" cy="516826"/>
          </a:xfrm>
          <a:prstGeom prst="rect">
            <a:avLst/>
          </a:prstGeom>
        </p:spPr>
      </p:pic>
      <p:pic>
        <p:nvPicPr>
          <p:cNvPr id="17" name="Picture 16"/>
          <p:cNvPicPr>
            <a:picLocks noChangeAspect="1"/>
          </p:cNvPicPr>
          <p:nvPr/>
        </p:nvPicPr>
        <p:blipFill>
          <a:blip r:embed="rId11"/>
          <a:stretch>
            <a:fillRect/>
          </a:stretch>
        </p:blipFill>
        <p:spPr>
          <a:xfrm>
            <a:off x="3630523" y="2739563"/>
            <a:ext cx="633928" cy="514574"/>
          </a:xfrm>
          <a:prstGeom prst="rect">
            <a:avLst/>
          </a:prstGeom>
        </p:spPr>
      </p:pic>
      <p:pic>
        <p:nvPicPr>
          <p:cNvPr id="18" name="Picture 17"/>
          <p:cNvPicPr>
            <a:picLocks noChangeAspect="1"/>
          </p:cNvPicPr>
          <p:nvPr/>
        </p:nvPicPr>
        <p:blipFill>
          <a:blip r:embed="rId12"/>
          <a:stretch>
            <a:fillRect/>
          </a:stretch>
        </p:blipFill>
        <p:spPr>
          <a:xfrm>
            <a:off x="4313133" y="2728375"/>
            <a:ext cx="633928" cy="512322"/>
          </a:xfrm>
          <a:prstGeom prst="rect">
            <a:avLst/>
          </a:prstGeom>
        </p:spPr>
      </p:pic>
      <p:sp>
        <p:nvSpPr>
          <p:cNvPr id="24" name="Title 1"/>
          <p:cNvSpPr txBox="1">
            <a:spLocks/>
          </p:cNvSpPr>
          <p:nvPr/>
        </p:nvSpPr>
        <p:spPr bwMode="auto">
          <a:xfrm>
            <a:off x="279627" y="347078"/>
            <a:ext cx="115824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610" tIns="65305" rIns="130610" bIns="65305" numCol="1" anchor="t" anchorCtr="0" compatLnSpc="1">
            <a:prstTxWarp prst="textNoShape">
              <a:avLst/>
            </a:prstTxWarp>
          </a:bodyPr>
          <a:lstStyle>
            <a:lvl1pPr algn="l" rtl="0" eaLnBrk="0" fontAlgn="base" hangingPunct="0">
              <a:lnSpc>
                <a:spcPct val="90000"/>
              </a:lnSpc>
              <a:spcBef>
                <a:spcPct val="0"/>
              </a:spcBef>
              <a:spcAft>
                <a:spcPct val="0"/>
              </a:spcAft>
              <a:defRPr sz="2500">
                <a:solidFill>
                  <a:schemeClr val="hlink"/>
                </a:solidFill>
                <a:latin typeface="Microsoft YaHei" charset="-122"/>
                <a:ea typeface="Microsoft YaHei" charset="-122"/>
                <a:cs typeface="Microsoft YaHei" charset="-122"/>
              </a:defRPr>
            </a:lvl1pPr>
            <a:lvl2pPr algn="l" rtl="0"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2pPr>
            <a:lvl3pPr algn="l" rtl="0"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3pPr>
            <a:lvl4pPr algn="l" rtl="0"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4pPr>
            <a:lvl5pPr algn="l" rtl="0"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5pPr>
            <a:lvl6pPr marL="544081" algn="l" rtl="0" fontAlgn="base">
              <a:lnSpc>
                <a:spcPct val="90000"/>
              </a:lnSpc>
              <a:spcBef>
                <a:spcPct val="0"/>
              </a:spcBef>
              <a:spcAft>
                <a:spcPct val="0"/>
              </a:spcAft>
              <a:defRPr sz="2600">
                <a:solidFill>
                  <a:schemeClr val="hlink"/>
                </a:solidFill>
                <a:latin typeface="Arial" pitchFamily="-106" charset="0"/>
              </a:defRPr>
            </a:lvl6pPr>
            <a:lvl7pPr marL="1088161" algn="l" rtl="0" fontAlgn="base">
              <a:lnSpc>
                <a:spcPct val="90000"/>
              </a:lnSpc>
              <a:spcBef>
                <a:spcPct val="0"/>
              </a:spcBef>
              <a:spcAft>
                <a:spcPct val="0"/>
              </a:spcAft>
              <a:defRPr sz="2600">
                <a:solidFill>
                  <a:schemeClr val="hlink"/>
                </a:solidFill>
                <a:latin typeface="Arial" pitchFamily="-106" charset="0"/>
              </a:defRPr>
            </a:lvl7pPr>
            <a:lvl8pPr marL="1632243" algn="l" rtl="0" fontAlgn="base">
              <a:lnSpc>
                <a:spcPct val="90000"/>
              </a:lnSpc>
              <a:spcBef>
                <a:spcPct val="0"/>
              </a:spcBef>
              <a:spcAft>
                <a:spcPct val="0"/>
              </a:spcAft>
              <a:defRPr sz="2600">
                <a:solidFill>
                  <a:schemeClr val="hlink"/>
                </a:solidFill>
                <a:latin typeface="Arial" pitchFamily="-106" charset="0"/>
              </a:defRPr>
            </a:lvl8pPr>
            <a:lvl9pPr marL="2176323" algn="l" rtl="0" fontAlgn="base">
              <a:lnSpc>
                <a:spcPct val="90000"/>
              </a:lnSpc>
              <a:spcBef>
                <a:spcPct val="0"/>
              </a:spcBef>
              <a:spcAft>
                <a:spcPct val="0"/>
              </a:spcAft>
              <a:defRPr sz="2600">
                <a:solidFill>
                  <a:schemeClr val="hlink"/>
                </a:solidFill>
                <a:latin typeface="Arial" pitchFamily="-106" charset="0"/>
              </a:defRPr>
            </a:lvl9pPr>
          </a:lstStyle>
          <a:p>
            <a:pPr defTabSz="914400"/>
            <a:r>
              <a:rPr lang="zh-CN" altLang="en-US" sz="2800" b="1" dirty="0">
                <a:solidFill>
                  <a:srgbClr val="1E3AF8"/>
                </a:solidFill>
                <a:latin typeface="宋体" pitchFamily="2" charset="-122"/>
              </a:rPr>
              <a:t>关键</a:t>
            </a:r>
            <a:r>
              <a:rPr kumimoji="1" lang="zh-CN" altLang="en-US" sz="2800" b="1" dirty="0">
                <a:solidFill>
                  <a:schemeClr val="accent1">
                    <a:lumMod val="75000"/>
                  </a:schemeClr>
                </a:solidFill>
              </a:rPr>
              <a:t>技</a:t>
            </a:r>
            <a:r>
              <a:rPr kumimoji="1" lang="zh-CN" altLang="en-US" sz="2800" b="1" dirty="0" smtClean="0">
                <a:solidFill>
                  <a:schemeClr val="accent1">
                    <a:lumMod val="75000"/>
                  </a:schemeClr>
                </a:solidFill>
              </a:rPr>
              <a:t>术</a:t>
            </a:r>
            <a:r>
              <a:rPr kumimoji="1" lang="en-US" altLang="zh-CN" sz="2800" b="1" dirty="0" smtClean="0">
                <a:solidFill>
                  <a:schemeClr val="accent1">
                    <a:lumMod val="75000"/>
                  </a:schemeClr>
                </a:solidFill>
              </a:rPr>
              <a:t>2---</a:t>
            </a:r>
            <a:r>
              <a:rPr lang="zh-CN" altLang="en-US" sz="2800" b="1" dirty="0" smtClean="0">
                <a:solidFill>
                  <a:schemeClr val="accent1">
                    <a:lumMod val="75000"/>
                  </a:schemeClr>
                </a:solidFill>
              </a:rPr>
              <a:t>重点区域识别</a:t>
            </a:r>
            <a:endParaRPr lang="zh-CN" altLang="en-US" sz="1800" kern="0" dirty="0"/>
          </a:p>
        </p:txBody>
      </p:sp>
      <p:cxnSp>
        <p:nvCxnSpPr>
          <p:cNvPr id="25" name="Straight Connector 24"/>
          <p:cNvCxnSpPr/>
          <p:nvPr/>
        </p:nvCxnSpPr>
        <p:spPr bwMode="auto">
          <a:xfrm flipV="1">
            <a:off x="397013" y="3706359"/>
            <a:ext cx="5169347" cy="19698"/>
          </a:xfrm>
          <a:prstGeom prst="line">
            <a:avLst/>
          </a:prstGeom>
          <a:noFill/>
          <a:ln w="25400" cap="flat" cmpd="sng" algn="ctr">
            <a:solidFill>
              <a:schemeClr val="accent1"/>
            </a:solidFill>
            <a:prstDash val="dash"/>
            <a:round/>
            <a:headEnd type="none" w="med" len="med"/>
            <a:tailEnd type="none" w="med" len="med"/>
          </a:ln>
          <a:effectLst/>
        </p:spPr>
      </p:cxnSp>
      <p:cxnSp>
        <p:nvCxnSpPr>
          <p:cNvPr id="26" name="Straight Connector 25"/>
          <p:cNvCxnSpPr/>
          <p:nvPr/>
        </p:nvCxnSpPr>
        <p:spPr bwMode="auto">
          <a:xfrm>
            <a:off x="5562878" y="666959"/>
            <a:ext cx="33771" cy="5563285"/>
          </a:xfrm>
          <a:prstGeom prst="line">
            <a:avLst/>
          </a:prstGeom>
          <a:noFill/>
          <a:ln w="25400" cap="flat" cmpd="sng" algn="ctr">
            <a:solidFill>
              <a:schemeClr val="accent1"/>
            </a:solidFill>
            <a:prstDash val="dash"/>
            <a:round/>
            <a:headEnd type="none" w="med" len="med"/>
            <a:tailEnd type="none" w="med" len="med"/>
          </a:ln>
          <a:effectLst/>
        </p:spPr>
      </p:cxnSp>
      <p:sp>
        <p:nvSpPr>
          <p:cNvPr id="31" name="Down Arrow 30"/>
          <p:cNvSpPr/>
          <p:nvPr/>
        </p:nvSpPr>
        <p:spPr bwMode="auto">
          <a:xfrm>
            <a:off x="2612571" y="3443844"/>
            <a:ext cx="320634" cy="519853"/>
          </a:xfrm>
          <a:prstGeom prst="down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33" name="Right Arrow 32"/>
          <p:cNvSpPr/>
          <p:nvPr/>
        </p:nvSpPr>
        <p:spPr bwMode="auto">
          <a:xfrm>
            <a:off x="5296395" y="4215740"/>
            <a:ext cx="505861" cy="320634"/>
          </a:xfrm>
          <a:prstGeom prst="righ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35" name="Rounded Rectangle 34"/>
          <p:cNvSpPr/>
          <p:nvPr/>
        </p:nvSpPr>
        <p:spPr bwMode="auto">
          <a:xfrm>
            <a:off x="127411" y="6147706"/>
            <a:ext cx="5168984" cy="710294"/>
          </a:xfrm>
          <a:prstGeom prst="roundRect">
            <a:avLst/>
          </a:prstGeom>
          <a:solidFill>
            <a:schemeClr val="accent5">
              <a:lumMod val="9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36" name="TextBox 35"/>
          <p:cNvSpPr txBox="1"/>
          <p:nvPr/>
        </p:nvSpPr>
        <p:spPr>
          <a:xfrm>
            <a:off x="149029" y="6147707"/>
            <a:ext cx="5237744" cy="738664"/>
          </a:xfrm>
          <a:prstGeom prst="rect">
            <a:avLst/>
          </a:prstGeom>
          <a:noFill/>
        </p:spPr>
        <p:txBody>
          <a:bodyPr wrap="square" rtlCol="0">
            <a:spAutoFit/>
          </a:bodyPr>
          <a:lstStyle/>
          <a:p>
            <a:r>
              <a:rPr lang="zh-CN" altLang="en-US" sz="1400" dirty="0"/>
              <a:t>②</a:t>
            </a:r>
            <a:r>
              <a:rPr lang="zh-CN" altLang="en-US" sz="1400" dirty="0" smtClean="0"/>
              <a:t> 根据对流过程的类型，应用</a:t>
            </a:r>
            <a:r>
              <a:rPr lang="en-US" altLang="zh-CN" sz="1400" dirty="0" err="1" smtClean="0"/>
              <a:t>softmax</a:t>
            </a:r>
            <a:r>
              <a:rPr lang="zh-CN" altLang="en-US" sz="1400" dirty="0" smtClean="0"/>
              <a:t>线性模型对不同位置网格点（</a:t>
            </a:r>
            <a:r>
              <a:rPr lang="en-US" altLang="zh-CN" sz="1400" dirty="0" smtClean="0"/>
              <a:t>RGB</a:t>
            </a:r>
            <a:r>
              <a:rPr lang="zh-CN" altLang="en-US" sz="1400" dirty="0" smtClean="0"/>
              <a:t>取值）的重要性</a:t>
            </a:r>
            <a:r>
              <a:rPr lang="en-US" altLang="zh-CN" sz="1400" dirty="0" smtClean="0"/>
              <a:t>(</a:t>
            </a:r>
            <a:r>
              <a:rPr lang="zh-CN" altLang="en-US" sz="1400" dirty="0" smtClean="0"/>
              <a:t>权重</a:t>
            </a:r>
            <a:r>
              <a:rPr lang="en-US" altLang="zh-CN" sz="1400" dirty="0" smtClean="0"/>
              <a:t>)</a:t>
            </a:r>
            <a:r>
              <a:rPr lang="zh-CN" altLang="en-US" sz="1400" dirty="0" smtClean="0"/>
              <a:t>进行评估，进而识别出不同类型天气的重点区域，如右图所示。</a:t>
            </a:r>
            <a:endParaRPr lang="en-US" altLang="zh-CN" sz="1400" dirty="0" smtClean="0"/>
          </a:p>
        </p:txBody>
      </p:sp>
      <p:sp>
        <p:nvSpPr>
          <p:cNvPr id="44" name="Slide Number Placeholder 3"/>
          <p:cNvSpPr txBox="1">
            <a:spLocks/>
          </p:cNvSpPr>
          <p:nvPr/>
        </p:nvSpPr>
        <p:spPr bwMode="black">
          <a:xfrm>
            <a:off x="6797726" y="6484142"/>
            <a:ext cx="490537" cy="184150"/>
          </a:xfrm>
          <a:prstGeom prst="rect">
            <a:avLst/>
          </a:prstGeom>
          <a:noFill/>
          <a:ln w="9525">
            <a:noFill/>
            <a:miter lim="800000"/>
            <a:headEnd/>
            <a:tailEnd/>
          </a:ln>
          <a:effectLst/>
        </p:spPr>
        <p:txBody>
          <a:bodyPr vert="horz" wrap="square" lIns="131518" tIns="65759" rIns="131518" bIns="65759" numCol="1" anchor="t" anchorCtr="0" compatLnSpc="1">
            <a:prstTxWarp prst="textNoShape">
              <a:avLst/>
            </a:prstTxWarp>
          </a:bodyPr>
          <a:lstStyle>
            <a:defPPr>
              <a:defRPr lang="zh-CN"/>
            </a:defPPr>
            <a:lvl1pPr marL="0" algn="l" defTabSz="914190" rtl="0" eaLnBrk="1" latinLnBrk="0" hangingPunct="1">
              <a:defRPr sz="900" kern="1200">
                <a:solidFill>
                  <a:srgbClr val="000000"/>
                </a:solidFill>
                <a:latin typeface="+mn-lt"/>
                <a:ea typeface="MS PGothic" pitchFamily="34" charset="-128"/>
                <a:cs typeface="+mn-cs"/>
              </a:defRPr>
            </a:lvl1pPr>
            <a:lvl2pPr marL="457095" algn="l" defTabSz="914190" rtl="0" eaLnBrk="1" latinLnBrk="0" hangingPunct="1">
              <a:defRPr sz="1800" kern="1200">
                <a:solidFill>
                  <a:schemeClr val="tx1"/>
                </a:solidFill>
                <a:latin typeface="+mn-lt"/>
                <a:ea typeface="+mn-ea"/>
                <a:cs typeface="+mn-cs"/>
              </a:defRPr>
            </a:lvl2pPr>
            <a:lvl3pPr marL="914190" algn="l" defTabSz="914190" rtl="0" eaLnBrk="1" latinLnBrk="0" hangingPunct="1">
              <a:defRPr sz="1800" kern="1200">
                <a:solidFill>
                  <a:schemeClr val="tx1"/>
                </a:solidFill>
                <a:latin typeface="+mn-lt"/>
                <a:ea typeface="+mn-ea"/>
                <a:cs typeface="+mn-cs"/>
              </a:defRPr>
            </a:lvl3pPr>
            <a:lvl4pPr marL="1371285" algn="l" defTabSz="914190" rtl="0" eaLnBrk="1" latinLnBrk="0" hangingPunct="1">
              <a:defRPr sz="1800" kern="1200">
                <a:solidFill>
                  <a:schemeClr val="tx1"/>
                </a:solidFill>
                <a:latin typeface="+mn-lt"/>
                <a:ea typeface="+mn-ea"/>
                <a:cs typeface="+mn-cs"/>
              </a:defRPr>
            </a:lvl4pPr>
            <a:lvl5pPr marL="1828380" algn="l" defTabSz="914190" rtl="0" eaLnBrk="1" latinLnBrk="0" hangingPunct="1">
              <a:defRPr sz="1800" kern="1200">
                <a:solidFill>
                  <a:schemeClr val="tx1"/>
                </a:solidFill>
                <a:latin typeface="+mn-lt"/>
                <a:ea typeface="+mn-ea"/>
                <a:cs typeface="+mn-cs"/>
              </a:defRPr>
            </a:lvl5pPr>
            <a:lvl6pPr marL="2285475" algn="l" defTabSz="914190" rtl="0" eaLnBrk="1" latinLnBrk="0" hangingPunct="1">
              <a:defRPr sz="1800" kern="1200">
                <a:solidFill>
                  <a:schemeClr val="tx1"/>
                </a:solidFill>
                <a:latin typeface="+mn-lt"/>
                <a:ea typeface="+mn-ea"/>
                <a:cs typeface="+mn-cs"/>
              </a:defRPr>
            </a:lvl6pPr>
            <a:lvl7pPr marL="2742569" algn="l" defTabSz="914190" rtl="0" eaLnBrk="1" latinLnBrk="0" hangingPunct="1">
              <a:defRPr sz="1800" kern="1200">
                <a:solidFill>
                  <a:schemeClr val="tx1"/>
                </a:solidFill>
                <a:latin typeface="+mn-lt"/>
                <a:ea typeface="+mn-ea"/>
                <a:cs typeface="+mn-cs"/>
              </a:defRPr>
            </a:lvl7pPr>
            <a:lvl8pPr marL="3199665" algn="l" defTabSz="914190" rtl="0" eaLnBrk="1" latinLnBrk="0" hangingPunct="1">
              <a:defRPr sz="1800" kern="1200">
                <a:solidFill>
                  <a:schemeClr val="tx1"/>
                </a:solidFill>
                <a:latin typeface="+mn-lt"/>
                <a:ea typeface="+mn-ea"/>
                <a:cs typeface="+mn-cs"/>
              </a:defRPr>
            </a:lvl8pPr>
            <a:lvl9pPr marL="3656760" algn="l" defTabSz="914190" rtl="0" eaLnBrk="1" latinLnBrk="0" hangingPunct="1">
              <a:defRPr sz="1800" kern="1200">
                <a:solidFill>
                  <a:schemeClr val="tx1"/>
                </a:solidFill>
                <a:latin typeface="+mn-lt"/>
                <a:ea typeface="+mn-ea"/>
                <a:cs typeface="+mn-cs"/>
              </a:defRPr>
            </a:lvl9pPr>
          </a:lstStyle>
          <a:p>
            <a:fld id="{2DE61EF2-E837-B24C-97CB-58901F405DAD}" type="slidenum">
              <a:rPr kumimoji="1" lang="zh-CN" altLang="en-US" smtClean="0"/>
              <a:pPr/>
              <a:t>31</a:t>
            </a:fld>
            <a:endParaRPr kumimoji="1" lang="zh-CN" altLang="en-US"/>
          </a:p>
        </p:txBody>
      </p:sp>
      <p:sp>
        <p:nvSpPr>
          <p:cNvPr id="45" name="Rounded Rectangle 44"/>
          <p:cNvSpPr/>
          <p:nvPr/>
        </p:nvSpPr>
        <p:spPr bwMode="auto">
          <a:xfrm>
            <a:off x="5638825" y="6238404"/>
            <a:ext cx="1927038" cy="373145"/>
          </a:xfrm>
          <a:prstGeom prst="roundRect">
            <a:avLst/>
          </a:prstGeom>
          <a:solidFill>
            <a:schemeClr val="accent5">
              <a:lumMod val="9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zh-CN" altLang="en-US" sz="1400" dirty="0"/>
              <a:t>③ 网格点权重可视化。</a:t>
            </a:r>
            <a:endParaRPr lang="en-US" altLang="zh-CN" sz="1400" dirty="0"/>
          </a:p>
        </p:txBody>
      </p:sp>
      <p:sp>
        <p:nvSpPr>
          <p:cNvPr id="52" name="TextBox 51"/>
          <p:cNvSpPr txBox="1"/>
          <p:nvPr/>
        </p:nvSpPr>
        <p:spPr>
          <a:xfrm>
            <a:off x="7241906" y="875110"/>
            <a:ext cx="3286331" cy="276999"/>
          </a:xfrm>
          <a:prstGeom prst="rect">
            <a:avLst/>
          </a:prstGeom>
          <a:noFill/>
        </p:spPr>
        <p:txBody>
          <a:bodyPr wrap="square" rtlCol="0">
            <a:spAutoFit/>
          </a:bodyPr>
          <a:lstStyle/>
          <a:p>
            <a:r>
              <a:rPr lang="zh-CN" altLang="en-US" sz="1200" b="1" dirty="0" smtClean="0">
                <a:solidFill>
                  <a:srgbClr val="00B050"/>
                </a:solidFill>
              </a:rPr>
              <a:t>示例  </a:t>
            </a:r>
            <a:r>
              <a:rPr lang="en-US" altLang="zh-CN" sz="1200" b="1" dirty="0" smtClean="0">
                <a:solidFill>
                  <a:srgbClr val="00B050"/>
                </a:solidFill>
              </a:rPr>
              <a:t>250mb</a:t>
            </a:r>
            <a:r>
              <a:rPr lang="zh-CN" altLang="en-US" sz="1200" b="1" dirty="0" smtClean="0">
                <a:solidFill>
                  <a:srgbClr val="00B050"/>
                </a:solidFill>
              </a:rPr>
              <a:t>高度风场</a:t>
            </a:r>
            <a:endParaRPr lang="zh-CN" altLang="en-US" sz="1200" b="1" dirty="0">
              <a:solidFill>
                <a:srgbClr val="00B050"/>
              </a:solidFill>
            </a:endParaRPr>
          </a:p>
        </p:txBody>
      </p:sp>
      <p:sp>
        <p:nvSpPr>
          <p:cNvPr id="59" name="TextBox 58"/>
          <p:cNvSpPr txBox="1"/>
          <p:nvPr/>
        </p:nvSpPr>
        <p:spPr>
          <a:xfrm>
            <a:off x="6073627" y="5961442"/>
            <a:ext cx="2014213" cy="246221"/>
          </a:xfrm>
          <a:prstGeom prst="rect">
            <a:avLst/>
          </a:prstGeom>
          <a:noFill/>
        </p:spPr>
        <p:txBody>
          <a:bodyPr wrap="square" rtlCol="0">
            <a:spAutoFit/>
          </a:bodyPr>
          <a:lstStyle/>
          <a:p>
            <a:r>
              <a:rPr lang="zh-CN" altLang="en-US" sz="1000" dirty="0" smtClean="0"/>
              <a:t>（</a:t>
            </a:r>
            <a:r>
              <a:rPr lang="en-US" altLang="zh-CN" sz="1000" dirty="0"/>
              <a:t>b</a:t>
            </a:r>
            <a:r>
              <a:rPr lang="zh-CN" altLang="en-US" sz="1000" dirty="0" smtClean="0"/>
              <a:t>）待分析图片</a:t>
            </a:r>
            <a:endParaRPr lang="zh-CN" altLang="en-US" sz="1000" dirty="0"/>
          </a:p>
        </p:txBody>
      </p:sp>
      <p:grpSp>
        <p:nvGrpSpPr>
          <p:cNvPr id="32" name="Group 31"/>
          <p:cNvGrpSpPr/>
          <p:nvPr/>
        </p:nvGrpSpPr>
        <p:grpSpPr>
          <a:xfrm>
            <a:off x="7680960" y="6239890"/>
            <a:ext cx="4511040" cy="538893"/>
            <a:chOff x="553040" y="6615181"/>
            <a:chExt cx="8778998" cy="336079"/>
          </a:xfrm>
        </p:grpSpPr>
        <p:sp>
          <p:nvSpPr>
            <p:cNvPr id="61" name="Rounded Rectangle 60"/>
            <p:cNvSpPr/>
            <p:nvPr/>
          </p:nvSpPr>
          <p:spPr bwMode="auto">
            <a:xfrm>
              <a:off x="553040" y="6615181"/>
              <a:ext cx="8704613" cy="336075"/>
            </a:xfrm>
            <a:prstGeom prst="roundRect">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endParaRPr lang="zh-CN" altLang="en-US" sz="2200">
                <a:solidFill>
                  <a:srgbClr val="C00000"/>
                </a:solidFill>
                <a:latin typeface="Arial" pitchFamily="-106" charset="0"/>
              </a:endParaRPr>
            </a:p>
          </p:txBody>
        </p:sp>
        <p:sp>
          <p:nvSpPr>
            <p:cNvPr id="62" name="TextBox 61"/>
            <p:cNvSpPr txBox="1"/>
            <p:nvPr/>
          </p:nvSpPr>
          <p:spPr>
            <a:xfrm>
              <a:off x="631589" y="6643483"/>
              <a:ext cx="8700449" cy="307777"/>
            </a:xfrm>
            <a:prstGeom prst="rect">
              <a:avLst/>
            </a:prstGeom>
            <a:noFill/>
          </p:spPr>
          <p:txBody>
            <a:bodyPr wrap="square" rtlCol="0">
              <a:spAutoFit/>
            </a:bodyPr>
            <a:lstStyle/>
            <a:p>
              <a:r>
                <a:rPr lang="zh-CN" altLang="en-US" sz="1400" dirty="0" smtClean="0">
                  <a:solidFill>
                    <a:srgbClr val="C00000"/>
                  </a:solidFill>
                </a:rPr>
                <a:t>重点区域可视化旨在从海量地理气象数据中快速发现重要区域，辅助气象专家提升对流天气过程的预报精度。</a:t>
              </a:r>
              <a:endParaRPr lang="en-US" altLang="zh-CN" sz="1400" dirty="0" smtClean="0">
                <a:solidFill>
                  <a:srgbClr val="C00000"/>
                </a:solidFill>
              </a:endParaRPr>
            </a:p>
          </p:txBody>
        </p:sp>
      </p:grpSp>
      <p:sp>
        <p:nvSpPr>
          <p:cNvPr id="67" name="TextBox 66"/>
          <p:cNvSpPr txBox="1"/>
          <p:nvPr/>
        </p:nvSpPr>
        <p:spPr>
          <a:xfrm>
            <a:off x="8786254" y="4199829"/>
            <a:ext cx="2877577" cy="1444370"/>
          </a:xfrm>
          <a:prstGeom prst="rect">
            <a:avLst/>
          </a:prstGeom>
          <a:solidFill>
            <a:schemeClr val="bg1"/>
          </a:solidFill>
        </p:spPr>
        <p:txBody>
          <a:bodyPr wrap="square" rtlCol="0">
            <a:spAutoFit/>
          </a:bodyPr>
          <a:lstStyle/>
          <a:p>
            <a:pPr>
              <a:lnSpc>
                <a:spcPct val="150000"/>
              </a:lnSpc>
            </a:pPr>
            <a:r>
              <a:rPr lang="zh-CN" altLang="en-US" sz="1200" dirty="0" smtClean="0">
                <a:solidFill>
                  <a:schemeClr val="accent1">
                    <a:lumMod val="75000"/>
                  </a:schemeClr>
                </a:solidFill>
              </a:rPr>
              <a:t>如上图</a:t>
            </a:r>
            <a:r>
              <a:rPr lang="zh-CN" altLang="en-US" sz="1200" dirty="0">
                <a:solidFill>
                  <a:schemeClr val="accent1">
                    <a:lumMod val="75000"/>
                  </a:schemeClr>
                </a:solidFill>
              </a:rPr>
              <a:t>所示，通过比较待分析图片和标准模</a:t>
            </a:r>
            <a:r>
              <a:rPr lang="zh-CN" altLang="en-US" sz="1200" dirty="0" smtClean="0">
                <a:solidFill>
                  <a:schemeClr val="accent1">
                    <a:lumMod val="75000"/>
                  </a:schemeClr>
                </a:solidFill>
              </a:rPr>
              <a:t>板，可以计算对</a:t>
            </a:r>
            <a:r>
              <a:rPr lang="zh-CN" altLang="en-US" sz="1200" dirty="0">
                <a:solidFill>
                  <a:schemeClr val="accent1">
                    <a:lumMod val="75000"/>
                  </a:schemeClr>
                </a:solidFill>
              </a:rPr>
              <a:t>应区域的偏</a:t>
            </a:r>
            <a:r>
              <a:rPr lang="zh-CN" altLang="en-US" sz="1200" dirty="0" smtClean="0">
                <a:solidFill>
                  <a:schemeClr val="accent1">
                    <a:lumMod val="75000"/>
                  </a:schemeClr>
                </a:solidFill>
              </a:rPr>
              <a:t>差。</a:t>
            </a:r>
            <a:endParaRPr lang="en-US" altLang="zh-CN" sz="1200" dirty="0" smtClean="0">
              <a:solidFill>
                <a:schemeClr val="accent1">
                  <a:lumMod val="75000"/>
                </a:schemeClr>
              </a:solidFill>
            </a:endParaRPr>
          </a:p>
          <a:p>
            <a:pPr>
              <a:lnSpc>
                <a:spcPct val="150000"/>
              </a:lnSpc>
            </a:pPr>
            <a:r>
              <a:rPr lang="zh-CN" altLang="en-US" sz="1200" dirty="0" smtClean="0">
                <a:solidFill>
                  <a:schemeClr val="accent1">
                    <a:lumMod val="75000"/>
                  </a:schemeClr>
                </a:solidFill>
              </a:rPr>
              <a:t>通</a:t>
            </a:r>
            <a:r>
              <a:rPr lang="zh-CN" altLang="en-US" sz="1200" dirty="0">
                <a:solidFill>
                  <a:schemeClr val="accent1">
                    <a:lumMod val="75000"/>
                  </a:schemeClr>
                </a:solidFill>
              </a:rPr>
              <a:t>过对偏差的分析比较，可以准确地识别出待分析图片未来</a:t>
            </a:r>
            <a:r>
              <a:rPr lang="en-US" altLang="zh-CN" sz="1200" dirty="0">
                <a:solidFill>
                  <a:schemeClr val="accent1">
                    <a:lumMod val="75000"/>
                  </a:schemeClr>
                </a:solidFill>
              </a:rPr>
              <a:t>1-3h</a:t>
            </a:r>
            <a:r>
              <a:rPr lang="zh-CN" altLang="en-US" sz="1200" dirty="0">
                <a:solidFill>
                  <a:schemeClr val="accent1">
                    <a:lumMod val="75000"/>
                  </a:schemeClr>
                </a:solidFill>
              </a:rPr>
              <a:t>内可能发生的天气过程的类型</a:t>
            </a:r>
            <a:r>
              <a:rPr lang="zh-CN" altLang="en-US" sz="1200" dirty="0" smtClean="0">
                <a:solidFill>
                  <a:schemeClr val="accent1">
                    <a:lumMod val="75000"/>
                  </a:schemeClr>
                </a:solidFill>
              </a:rPr>
              <a:t>。</a:t>
            </a:r>
            <a:endParaRPr lang="zh-CN" altLang="en-US" sz="1200" dirty="0">
              <a:solidFill>
                <a:schemeClr val="accent1">
                  <a:lumMod val="75000"/>
                </a:schemeClr>
              </a:solidFill>
            </a:endParaRPr>
          </a:p>
        </p:txBody>
      </p:sp>
      <p:pic>
        <p:nvPicPr>
          <p:cNvPr id="3" name="Picture 2"/>
          <p:cNvPicPr>
            <a:picLocks noChangeAspect="1"/>
          </p:cNvPicPr>
          <p:nvPr/>
        </p:nvPicPr>
        <p:blipFill>
          <a:blip r:embed="rId13"/>
          <a:stretch>
            <a:fillRect/>
          </a:stretch>
        </p:blipFill>
        <p:spPr>
          <a:xfrm>
            <a:off x="5811618" y="3862885"/>
            <a:ext cx="2611694" cy="1896530"/>
          </a:xfrm>
          <a:prstGeom prst="rect">
            <a:avLst/>
          </a:prstGeom>
        </p:spPr>
      </p:pic>
      <p:pic>
        <p:nvPicPr>
          <p:cNvPr id="7" name="Picture 6"/>
          <p:cNvPicPr>
            <a:picLocks noChangeAspect="1"/>
          </p:cNvPicPr>
          <p:nvPr/>
        </p:nvPicPr>
        <p:blipFill>
          <a:blip r:embed="rId14"/>
          <a:stretch>
            <a:fillRect/>
          </a:stretch>
        </p:blipFill>
        <p:spPr>
          <a:xfrm>
            <a:off x="5811617" y="1275940"/>
            <a:ext cx="2611695" cy="1989863"/>
          </a:xfrm>
          <a:prstGeom prst="rect">
            <a:avLst/>
          </a:prstGeom>
        </p:spPr>
      </p:pic>
      <p:sp>
        <p:nvSpPr>
          <p:cNvPr id="82" name="TextBox 81"/>
          <p:cNvSpPr txBox="1"/>
          <p:nvPr/>
        </p:nvSpPr>
        <p:spPr>
          <a:xfrm>
            <a:off x="6233008" y="3221148"/>
            <a:ext cx="1821195" cy="246221"/>
          </a:xfrm>
          <a:prstGeom prst="rect">
            <a:avLst/>
          </a:prstGeom>
          <a:noFill/>
        </p:spPr>
        <p:txBody>
          <a:bodyPr wrap="square" rtlCol="0">
            <a:spAutoFit/>
          </a:bodyPr>
          <a:lstStyle/>
          <a:p>
            <a:r>
              <a:rPr lang="zh-CN" altLang="en-US" sz="1000" dirty="0" smtClean="0"/>
              <a:t>（</a:t>
            </a:r>
            <a:r>
              <a:rPr lang="en-US" altLang="zh-CN" sz="1000" dirty="0"/>
              <a:t>a</a:t>
            </a:r>
            <a:r>
              <a:rPr lang="zh-CN" altLang="en-US" sz="1000" dirty="0" smtClean="0"/>
              <a:t>）</a:t>
            </a:r>
            <a:r>
              <a:rPr lang="zh-CN" altLang="en-US" sz="1000" dirty="0"/>
              <a:t>无对</a:t>
            </a:r>
            <a:r>
              <a:rPr lang="zh-CN" altLang="en-US" sz="1000" dirty="0" smtClean="0"/>
              <a:t>流过程标准模板</a:t>
            </a:r>
            <a:endParaRPr lang="zh-CN" altLang="en-US" sz="1000" dirty="0"/>
          </a:p>
        </p:txBody>
      </p:sp>
      <p:sp>
        <p:nvSpPr>
          <p:cNvPr id="83" name="Rounded Rectangle 82"/>
          <p:cNvSpPr/>
          <p:nvPr/>
        </p:nvSpPr>
        <p:spPr bwMode="auto">
          <a:xfrm>
            <a:off x="6358301" y="4376057"/>
            <a:ext cx="415379" cy="320634"/>
          </a:xfrm>
          <a:prstGeom prst="roundRect">
            <a:avLst/>
          </a:prstGeom>
          <a:solidFill>
            <a:srgbClr val="FF0000">
              <a:alpha val="0"/>
            </a:srgbClr>
          </a:solid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84" name="Rounded Rectangle 83"/>
          <p:cNvSpPr/>
          <p:nvPr/>
        </p:nvSpPr>
        <p:spPr bwMode="auto">
          <a:xfrm>
            <a:off x="7284940" y="1365231"/>
            <a:ext cx="436382" cy="320634"/>
          </a:xfrm>
          <a:prstGeom prst="roundRect">
            <a:avLst/>
          </a:prstGeom>
          <a:solidFill>
            <a:srgbClr val="FF0000">
              <a:alpha val="0"/>
            </a:srgbClr>
          </a:solid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pic>
        <p:nvPicPr>
          <p:cNvPr id="2" name="Picture 1"/>
          <p:cNvPicPr>
            <a:picLocks noChangeAspect="1"/>
          </p:cNvPicPr>
          <p:nvPr/>
        </p:nvPicPr>
        <p:blipFill>
          <a:blip r:embed="rId15"/>
          <a:stretch>
            <a:fillRect/>
          </a:stretch>
        </p:blipFill>
        <p:spPr>
          <a:xfrm>
            <a:off x="5831463" y="1194844"/>
            <a:ext cx="2525423" cy="2039148"/>
          </a:xfrm>
          <a:prstGeom prst="rect">
            <a:avLst/>
          </a:prstGeom>
        </p:spPr>
      </p:pic>
      <p:sp>
        <p:nvSpPr>
          <p:cNvPr id="48" name="Rounded Rectangle 47"/>
          <p:cNvSpPr/>
          <p:nvPr/>
        </p:nvSpPr>
        <p:spPr bwMode="auto">
          <a:xfrm>
            <a:off x="6869390" y="2356008"/>
            <a:ext cx="404047" cy="278296"/>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50" name="Rounded Rectangle 49"/>
          <p:cNvSpPr/>
          <p:nvPr/>
        </p:nvSpPr>
        <p:spPr bwMode="auto">
          <a:xfrm>
            <a:off x="6577822" y="2056663"/>
            <a:ext cx="404047" cy="278296"/>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51" name="Rounded Rectangle 50"/>
          <p:cNvSpPr/>
          <p:nvPr/>
        </p:nvSpPr>
        <p:spPr bwMode="auto">
          <a:xfrm>
            <a:off x="7315741" y="2632017"/>
            <a:ext cx="404047" cy="278296"/>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53" name="Rounded Rectangle 52"/>
          <p:cNvSpPr/>
          <p:nvPr/>
        </p:nvSpPr>
        <p:spPr bwMode="auto">
          <a:xfrm>
            <a:off x="7515157" y="1728783"/>
            <a:ext cx="404047" cy="278296"/>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pic>
        <p:nvPicPr>
          <p:cNvPr id="54" name="Picture 53"/>
          <p:cNvPicPr>
            <a:picLocks noChangeAspect="1"/>
          </p:cNvPicPr>
          <p:nvPr/>
        </p:nvPicPr>
        <p:blipFill>
          <a:blip r:embed="rId16"/>
          <a:stretch>
            <a:fillRect/>
          </a:stretch>
        </p:blipFill>
        <p:spPr>
          <a:xfrm>
            <a:off x="5818554" y="3720650"/>
            <a:ext cx="2525423" cy="2227279"/>
          </a:xfrm>
          <a:prstGeom prst="rect">
            <a:avLst/>
          </a:prstGeom>
        </p:spPr>
      </p:pic>
      <p:sp>
        <p:nvSpPr>
          <p:cNvPr id="57" name="Rounded Rectangle 56"/>
          <p:cNvSpPr/>
          <p:nvPr/>
        </p:nvSpPr>
        <p:spPr bwMode="auto">
          <a:xfrm>
            <a:off x="6880893" y="5040555"/>
            <a:ext cx="404047" cy="278296"/>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58" name="Rounded Rectangle 57"/>
          <p:cNvSpPr/>
          <p:nvPr/>
        </p:nvSpPr>
        <p:spPr bwMode="auto">
          <a:xfrm>
            <a:off x="6571656" y="4764324"/>
            <a:ext cx="404047" cy="278296"/>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60" name="Rounded Rectangle 59"/>
          <p:cNvSpPr/>
          <p:nvPr/>
        </p:nvSpPr>
        <p:spPr bwMode="auto">
          <a:xfrm>
            <a:off x="7518904" y="4439931"/>
            <a:ext cx="404047" cy="278296"/>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63" name="Rounded Rectangle 62"/>
          <p:cNvSpPr/>
          <p:nvPr/>
        </p:nvSpPr>
        <p:spPr bwMode="auto">
          <a:xfrm>
            <a:off x="7268947" y="5325683"/>
            <a:ext cx="404047" cy="278296"/>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65" name="圆角矩形 11"/>
          <p:cNvSpPr/>
          <p:nvPr/>
        </p:nvSpPr>
        <p:spPr bwMode="auto">
          <a:xfrm>
            <a:off x="9681781" y="1271749"/>
            <a:ext cx="1843138" cy="312314"/>
          </a:xfrm>
          <a:prstGeom prst="roundRect">
            <a:avLst/>
          </a:prstGeom>
          <a:ln w="34925">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r>
              <a:rPr kumimoji="0" lang="zh-CN" altLang="en-US" sz="1400" b="0" i="0" u="none" strike="noStrike" cap="none" normalizeH="0" baseline="0" dirty="0" smtClean="0">
                <a:ln>
                  <a:noFill/>
                </a:ln>
                <a:solidFill>
                  <a:srgbClr val="FF0000"/>
                </a:solidFill>
                <a:effectLst/>
                <a:latin typeface="Arial" pitchFamily="-106" charset="0"/>
              </a:rPr>
              <a:t>无对流过程</a:t>
            </a:r>
            <a:endParaRPr kumimoji="0" lang="zh-CN" altLang="en-US" sz="1400" b="0" i="0" u="none" strike="noStrike" cap="none" normalizeH="0" baseline="0" dirty="0">
              <a:ln>
                <a:noFill/>
              </a:ln>
              <a:solidFill>
                <a:srgbClr val="FF0000"/>
              </a:solidFill>
              <a:effectLst/>
              <a:latin typeface="Arial" pitchFamily="-106" charset="0"/>
            </a:endParaRPr>
          </a:p>
        </p:txBody>
      </p:sp>
      <p:sp>
        <p:nvSpPr>
          <p:cNvPr id="66" name="圆角矩形 53"/>
          <p:cNvSpPr/>
          <p:nvPr/>
        </p:nvSpPr>
        <p:spPr bwMode="auto">
          <a:xfrm>
            <a:off x="9681781" y="2729139"/>
            <a:ext cx="1843138" cy="311888"/>
          </a:xfrm>
          <a:prstGeom prst="roundRect">
            <a:avLst/>
          </a:prstGeom>
          <a:ln w="34925">
            <a:solidFill>
              <a:srgbClr val="FFC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r>
              <a:rPr kumimoji="0" lang="zh-CN" altLang="en-US" sz="1400" b="0" i="0" u="none" strike="noStrike" cap="none" normalizeH="0" baseline="0" dirty="0" smtClean="0">
                <a:ln>
                  <a:noFill/>
                </a:ln>
                <a:solidFill>
                  <a:srgbClr val="FF911C"/>
                </a:solidFill>
                <a:effectLst/>
                <a:latin typeface="Arial" pitchFamily="-106" charset="0"/>
              </a:rPr>
              <a:t>台风过程</a:t>
            </a:r>
            <a:endParaRPr kumimoji="0" lang="zh-CN" altLang="en-US" sz="1400" b="0" i="0" u="none" strike="noStrike" cap="none" normalizeH="0" baseline="0" dirty="0">
              <a:ln>
                <a:noFill/>
              </a:ln>
              <a:solidFill>
                <a:srgbClr val="FF911C"/>
              </a:solidFill>
              <a:effectLst/>
              <a:latin typeface="Arial" pitchFamily="-106" charset="0"/>
            </a:endParaRPr>
          </a:p>
        </p:txBody>
      </p:sp>
      <p:sp>
        <p:nvSpPr>
          <p:cNvPr id="70" name="圆角矩形 54"/>
          <p:cNvSpPr/>
          <p:nvPr/>
        </p:nvSpPr>
        <p:spPr bwMode="auto">
          <a:xfrm>
            <a:off x="9693187" y="2132772"/>
            <a:ext cx="1842476" cy="496217"/>
          </a:xfrm>
          <a:prstGeom prst="roundRect">
            <a:avLst/>
          </a:prstGeom>
          <a:ln w="34925">
            <a:solidFill>
              <a:srgbClr val="7030A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r>
              <a:rPr kumimoji="0" lang="zh-CN" altLang="en-US" sz="1400" i="0" u="none" strike="noStrike" normalizeH="0" baseline="0" dirty="0" smtClean="0">
                <a:ln w="0"/>
                <a:solidFill>
                  <a:srgbClr val="7030A0"/>
                </a:solidFill>
                <a:latin typeface="Arial" pitchFamily="-106" charset="0"/>
              </a:rPr>
              <a:t>大尺度天气系统降水过程</a:t>
            </a:r>
            <a:endParaRPr kumimoji="0" lang="zh-CN" altLang="en-US" sz="1400" i="0" u="none" strike="noStrike" normalizeH="0" baseline="0" dirty="0">
              <a:ln w="0"/>
              <a:solidFill>
                <a:srgbClr val="7030A0"/>
              </a:solidFill>
              <a:latin typeface="Arial" pitchFamily="-106" charset="0"/>
            </a:endParaRPr>
          </a:p>
        </p:txBody>
      </p:sp>
      <p:cxnSp>
        <p:nvCxnSpPr>
          <p:cNvPr id="71" name="直线箭头连接符 7"/>
          <p:cNvCxnSpPr>
            <a:stCxn id="50" idx="3"/>
            <a:endCxn id="70" idx="1"/>
          </p:cNvCxnSpPr>
          <p:nvPr/>
        </p:nvCxnSpPr>
        <p:spPr bwMode="auto">
          <a:xfrm>
            <a:off x="6981869" y="2195811"/>
            <a:ext cx="2711318" cy="185070"/>
          </a:xfrm>
          <a:prstGeom prst="straightConnector1">
            <a:avLst/>
          </a:prstGeom>
          <a:ln w="34925">
            <a:solidFill>
              <a:srgbClr val="7030A0"/>
            </a:solidFill>
            <a:prstDash val="sysDot"/>
            <a:headEnd type="none" w="med" len="med"/>
            <a:tailEnd type="triangle"/>
          </a:ln>
        </p:spPr>
        <p:style>
          <a:lnRef idx="2">
            <a:schemeClr val="accent2"/>
          </a:lnRef>
          <a:fillRef idx="0">
            <a:schemeClr val="accent2"/>
          </a:fillRef>
          <a:effectRef idx="1">
            <a:schemeClr val="accent2"/>
          </a:effectRef>
          <a:fontRef idx="minor">
            <a:schemeClr val="tx1"/>
          </a:fontRef>
        </p:style>
      </p:cxnSp>
      <p:cxnSp>
        <p:nvCxnSpPr>
          <p:cNvPr id="72" name="直线箭头连接符 31"/>
          <p:cNvCxnSpPr>
            <a:endCxn id="65" idx="1"/>
          </p:cNvCxnSpPr>
          <p:nvPr/>
        </p:nvCxnSpPr>
        <p:spPr bwMode="auto">
          <a:xfrm flipV="1">
            <a:off x="7919204" y="1427906"/>
            <a:ext cx="1762577" cy="405439"/>
          </a:xfrm>
          <a:prstGeom prst="straightConnector1">
            <a:avLst/>
          </a:prstGeom>
          <a:ln w="34925">
            <a:solidFill>
              <a:srgbClr val="FF0000"/>
            </a:solidFill>
            <a:prstDash val="sysDot"/>
            <a:headEnd type="none" w="med" len="med"/>
            <a:tailEnd type="triangle"/>
          </a:ln>
        </p:spPr>
        <p:style>
          <a:lnRef idx="2">
            <a:schemeClr val="accent2"/>
          </a:lnRef>
          <a:fillRef idx="0">
            <a:schemeClr val="accent2"/>
          </a:fillRef>
          <a:effectRef idx="1">
            <a:schemeClr val="accent2"/>
          </a:effectRef>
          <a:fontRef idx="minor">
            <a:schemeClr val="tx1"/>
          </a:fontRef>
        </p:style>
      </p:cxnSp>
      <p:cxnSp>
        <p:nvCxnSpPr>
          <p:cNvPr id="73" name="直线箭头连接符 43"/>
          <p:cNvCxnSpPr>
            <a:stCxn id="51" idx="3"/>
            <a:endCxn id="66" idx="1"/>
          </p:cNvCxnSpPr>
          <p:nvPr/>
        </p:nvCxnSpPr>
        <p:spPr bwMode="auto">
          <a:xfrm>
            <a:off x="7719788" y="2771165"/>
            <a:ext cx="1961993" cy="113918"/>
          </a:xfrm>
          <a:prstGeom prst="straightConnector1">
            <a:avLst/>
          </a:prstGeom>
          <a:ln w="34925">
            <a:solidFill>
              <a:srgbClr val="FF911C"/>
            </a:solidFill>
            <a:prstDash val="sysDot"/>
            <a:headEnd type="none" w="med" len="med"/>
            <a:tailEnd type="triangle"/>
          </a:ln>
        </p:spPr>
        <p:style>
          <a:lnRef idx="2">
            <a:schemeClr val="accent2"/>
          </a:lnRef>
          <a:fillRef idx="0">
            <a:schemeClr val="accent2"/>
          </a:fillRef>
          <a:effectRef idx="1">
            <a:schemeClr val="accent2"/>
          </a:effectRef>
          <a:fontRef idx="minor">
            <a:schemeClr val="tx1"/>
          </a:fontRef>
        </p:style>
      </p:cxnSp>
      <p:sp>
        <p:nvSpPr>
          <p:cNvPr id="74" name="圆角矩形 49"/>
          <p:cNvSpPr/>
          <p:nvPr/>
        </p:nvSpPr>
        <p:spPr bwMode="auto">
          <a:xfrm>
            <a:off x="9681781" y="1694841"/>
            <a:ext cx="1843138" cy="277007"/>
          </a:xfrm>
          <a:prstGeom prst="roundRect">
            <a:avLst/>
          </a:prstGeom>
          <a:ln w="34925">
            <a:solidFill>
              <a:srgbClr val="FA3EF7"/>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r>
              <a:rPr kumimoji="0" lang="zh-CN" altLang="en-US" sz="1400" b="0" i="0" u="none" strike="noStrike" cap="none" normalizeH="0" baseline="0" dirty="0" smtClean="0">
                <a:ln>
                  <a:noFill/>
                </a:ln>
                <a:solidFill>
                  <a:srgbClr val="FA3EF7"/>
                </a:solidFill>
                <a:effectLst/>
                <a:latin typeface="Arial" pitchFamily="-106" charset="0"/>
              </a:rPr>
              <a:t>局地对流天气过程</a:t>
            </a:r>
            <a:endParaRPr kumimoji="0" lang="zh-CN" altLang="en-US" sz="1400" b="0" i="0" u="none" strike="noStrike" cap="none" normalizeH="0" baseline="0" dirty="0">
              <a:ln>
                <a:noFill/>
              </a:ln>
              <a:solidFill>
                <a:srgbClr val="FA3EF7"/>
              </a:solidFill>
              <a:effectLst/>
              <a:latin typeface="Arial" pitchFamily="-106" charset="0"/>
            </a:endParaRPr>
          </a:p>
        </p:txBody>
      </p:sp>
      <p:cxnSp>
        <p:nvCxnSpPr>
          <p:cNvPr id="75" name="直线箭头连接符 50"/>
          <p:cNvCxnSpPr>
            <a:stCxn id="48" idx="3"/>
            <a:endCxn id="74" idx="1"/>
          </p:cNvCxnSpPr>
          <p:nvPr/>
        </p:nvCxnSpPr>
        <p:spPr bwMode="auto">
          <a:xfrm flipV="1">
            <a:off x="7273437" y="1833345"/>
            <a:ext cx="2408344" cy="661811"/>
          </a:xfrm>
          <a:prstGeom prst="straightConnector1">
            <a:avLst/>
          </a:prstGeom>
          <a:ln w="34925">
            <a:solidFill>
              <a:srgbClr val="FA3EF7"/>
            </a:solidFill>
            <a:prstDash val="sysDot"/>
            <a:headEnd type="none" w="med" len="med"/>
            <a:tailEnd type="triangle"/>
          </a:ln>
        </p:spPr>
        <p:style>
          <a:lnRef idx="2">
            <a:schemeClr val="accent2"/>
          </a:lnRef>
          <a:fillRef idx="0">
            <a:schemeClr val="accent2"/>
          </a:fillRef>
          <a:effectRef idx="1">
            <a:schemeClr val="accent2"/>
          </a:effectRef>
          <a:fontRef idx="minor">
            <a:schemeClr val="tx1"/>
          </a:fontRef>
        </p:style>
      </p:cxnSp>
      <p:sp>
        <p:nvSpPr>
          <p:cNvPr id="107" name="Up-Down Arrow 106"/>
          <p:cNvSpPr/>
          <p:nvPr/>
        </p:nvSpPr>
        <p:spPr bwMode="auto">
          <a:xfrm>
            <a:off x="7805999" y="3244667"/>
            <a:ext cx="284901" cy="485211"/>
          </a:xfrm>
          <a:prstGeom prst="upDown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Tree>
    <p:extLst>
      <p:ext uri="{BB962C8B-B14F-4D97-AF65-F5344CB8AC3E}">
        <p14:creationId xmlns:p14="http://schemas.microsoft.com/office/powerpoint/2010/main" val="31949284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089266FB-6FED-4517-A430-DFB81F2B22F3}" type="slidenum">
              <a:rPr lang="zh-CN" altLang="en-US" smtClean="0"/>
              <a:pPr>
                <a:defRPr/>
              </a:pPr>
              <a:t>32</a:t>
            </a:fld>
            <a:endParaRPr lang="en-US" altLang="zh-CN">
              <a:cs typeface="Arial" pitchFamily="34" charset="0"/>
            </a:endParaRPr>
          </a:p>
        </p:txBody>
      </p:sp>
      <p:sp>
        <p:nvSpPr>
          <p:cNvPr id="8" name="文本框 8"/>
          <p:cNvSpPr txBox="1"/>
          <p:nvPr/>
        </p:nvSpPr>
        <p:spPr>
          <a:xfrm>
            <a:off x="385976" y="295916"/>
            <a:ext cx="7521611" cy="523220"/>
          </a:xfrm>
          <a:prstGeom prst="rect">
            <a:avLst/>
          </a:prstGeom>
          <a:noFill/>
        </p:spPr>
        <p:txBody>
          <a:bodyPr wrap="none" rtlCol="0">
            <a:spAutoFit/>
          </a:bodyPr>
          <a:lstStyle/>
          <a:p>
            <a:pPr algn="just"/>
            <a:r>
              <a:rPr kumimoji="1" lang="zh-CN" altLang="en-US" sz="2800" b="1" dirty="0">
                <a:solidFill>
                  <a:schemeClr val="accent1">
                    <a:lumMod val="75000"/>
                  </a:schemeClr>
                </a:solidFill>
              </a:rPr>
              <a:t>重点区域识别结果验证</a:t>
            </a:r>
            <a:r>
              <a:rPr kumimoji="1" lang="zh-CN" altLang="en-US" sz="2400" b="1" dirty="0">
                <a:solidFill>
                  <a:schemeClr val="accent1">
                    <a:lumMod val="75000"/>
                  </a:schemeClr>
                </a:solidFill>
              </a:rPr>
              <a:t>（示</a:t>
            </a:r>
            <a:r>
              <a:rPr kumimoji="1" lang="zh-CN" altLang="en-US" sz="2400" b="1" dirty="0" smtClean="0">
                <a:solidFill>
                  <a:schemeClr val="accent1">
                    <a:lumMod val="75000"/>
                  </a:schemeClr>
                </a:solidFill>
              </a:rPr>
              <a:t>例：</a:t>
            </a:r>
            <a:r>
              <a:rPr kumimoji="1" lang="en-US" altLang="zh-CN" sz="2400" b="1" dirty="0">
                <a:solidFill>
                  <a:schemeClr val="accent1">
                    <a:lumMod val="75000"/>
                  </a:schemeClr>
                </a:solidFill>
              </a:rPr>
              <a:t>250mb</a:t>
            </a:r>
            <a:r>
              <a:rPr kumimoji="1" lang="zh-CN" altLang="en-US" sz="2400" b="1" dirty="0">
                <a:solidFill>
                  <a:schemeClr val="accent1">
                    <a:lumMod val="75000"/>
                  </a:schemeClr>
                </a:solidFill>
              </a:rPr>
              <a:t>高度风场）</a:t>
            </a:r>
            <a:endParaRPr kumimoji="1" lang="zh-CN" altLang="en-US" b="1" dirty="0">
              <a:solidFill>
                <a:schemeClr val="accent1">
                  <a:lumMod val="75000"/>
                </a:schemeClr>
              </a:solidFill>
              <a:latin typeface="Microsoft YaHei" charset="-122"/>
              <a:ea typeface="Microsoft YaHei" charset="-122"/>
              <a:cs typeface="Microsoft YaHei" charset="-122"/>
            </a:endParaRPr>
          </a:p>
        </p:txBody>
      </p:sp>
      <p:sp>
        <p:nvSpPr>
          <p:cNvPr id="10" name="Rectangle 9"/>
          <p:cNvSpPr/>
          <p:nvPr/>
        </p:nvSpPr>
        <p:spPr>
          <a:xfrm>
            <a:off x="-3728" y="4149408"/>
            <a:ext cx="1932330" cy="830997"/>
          </a:xfrm>
          <a:prstGeom prst="rect">
            <a:avLst/>
          </a:prstGeom>
        </p:spPr>
        <p:txBody>
          <a:bodyPr wrap="square">
            <a:spAutoFit/>
          </a:bodyPr>
          <a:lstStyle/>
          <a:p>
            <a:pPr algn="ctr"/>
            <a:r>
              <a:rPr kumimoji="1" lang="zh-CN" altLang="en-US" sz="1600" b="1" dirty="0"/>
              <a:t>局地对流天气</a:t>
            </a:r>
            <a:endParaRPr kumimoji="1" lang="en-US" altLang="zh-CN" sz="1600" b="1" dirty="0"/>
          </a:p>
          <a:p>
            <a:pPr algn="ctr"/>
            <a:r>
              <a:rPr kumimoji="1" lang="en-US" altLang="zh-CN" sz="1600" dirty="0" smtClean="0"/>
              <a:t>2016</a:t>
            </a:r>
            <a:r>
              <a:rPr kumimoji="1" lang="zh-CN" altLang="en-US" sz="1600" dirty="0" smtClean="0"/>
              <a:t>年</a:t>
            </a:r>
            <a:r>
              <a:rPr kumimoji="1" lang="en-US" altLang="zh-CN" sz="1600" dirty="0" smtClean="0"/>
              <a:t>10</a:t>
            </a:r>
            <a:r>
              <a:rPr kumimoji="1" lang="zh-CN" altLang="en-US" sz="1600" dirty="0" smtClean="0"/>
              <a:t>月</a:t>
            </a:r>
            <a:r>
              <a:rPr kumimoji="1" lang="en-US" altLang="zh-CN" sz="1600" dirty="0" smtClean="0"/>
              <a:t>04</a:t>
            </a:r>
            <a:r>
              <a:rPr kumimoji="1" lang="zh-CN" altLang="en-US" sz="1600" dirty="0" smtClean="0"/>
              <a:t>日</a:t>
            </a:r>
            <a:endParaRPr kumimoji="1" lang="en-US" altLang="zh-CN" sz="1600" dirty="0"/>
          </a:p>
          <a:p>
            <a:pPr algn="ctr"/>
            <a:r>
              <a:rPr kumimoji="1" lang="en-US" altLang="zh-CN" sz="1600" dirty="0" smtClean="0"/>
              <a:t>14:00~</a:t>
            </a:r>
            <a:r>
              <a:rPr kumimoji="1" lang="en-US" altLang="zh-CN" sz="1600" dirty="0" smtClean="0">
                <a:solidFill>
                  <a:srgbClr val="C00000"/>
                </a:solidFill>
              </a:rPr>
              <a:t>17:00</a:t>
            </a:r>
          </a:p>
        </p:txBody>
      </p:sp>
      <p:pic>
        <p:nvPicPr>
          <p:cNvPr id="42" name="Picture 41"/>
          <p:cNvPicPr>
            <a:picLocks noChangeAspect="1"/>
          </p:cNvPicPr>
          <p:nvPr/>
        </p:nvPicPr>
        <p:blipFill>
          <a:blip r:embed="rId2"/>
          <a:stretch>
            <a:fillRect/>
          </a:stretch>
        </p:blipFill>
        <p:spPr>
          <a:xfrm>
            <a:off x="1854046" y="3698177"/>
            <a:ext cx="2062789" cy="1689448"/>
          </a:xfrm>
          <a:prstGeom prst="rect">
            <a:avLst/>
          </a:prstGeom>
        </p:spPr>
      </p:pic>
      <p:pic>
        <p:nvPicPr>
          <p:cNvPr id="43" name="Picture 42"/>
          <p:cNvPicPr>
            <a:picLocks noChangeAspect="1"/>
          </p:cNvPicPr>
          <p:nvPr/>
        </p:nvPicPr>
        <p:blipFill>
          <a:blip r:embed="rId3"/>
          <a:stretch>
            <a:fillRect/>
          </a:stretch>
        </p:blipFill>
        <p:spPr>
          <a:xfrm>
            <a:off x="4369243" y="3698177"/>
            <a:ext cx="2101350" cy="1689447"/>
          </a:xfrm>
          <a:prstGeom prst="rect">
            <a:avLst/>
          </a:prstGeom>
        </p:spPr>
      </p:pic>
      <p:pic>
        <p:nvPicPr>
          <p:cNvPr id="44" name="Picture 43"/>
          <p:cNvPicPr>
            <a:picLocks noChangeAspect="1"/>
          </p:cNvPicPr>
          <p:nvPr/>
        </p:nvPicPr>
        <p:blipFill>
          <a:blip r:embed="rId4"/>
          <a:stretch>
            <a:fillRect/>
          </a:stretch>
        </p:blipFill>
        <p:spPr>
          <a:xfrm>
            <a:off x="6942213" y="3698177"/>
            <a:ext cx="2022418" cy="1704203"/>
          </a:xfrm>
          <a:prstGeom prst="rect">
            <a:avLst/>
          </a:prstGeom>
        </p:spPr>
      </p:pic>
      <p:pic>
        <p:nvPicPr>
          <p:cNvPr id="45" name="Picture 44"/>
          <p:cNvPicPr>
            <a:picLocks noChangeAspect="1"/>
          </p:cNvPicPr>
          <p:nvPr/>
        </p:nvPicPr>
        <p:blipFill>
          <a:blip r:embed="rId5"/>
          <a:stretch>
            <a:fillRect/>
          </a:stretch>
        </p:blipFill>
        <p:spPr>
          <a:xfrm>
            <a:off x="9436251" y="3698177"/>
            <a:ext cx="1949175" cy="1733460"/>
          </a:xfrm>
          <a:prstGeom prst="rect">
            <a:avLst/>
          </a:prstGeom>
        </p:spPr>
      </p:pic>
      <p:sp>
        <p:nvSpPr>
          <p:cNvPr id="47" name="Rounded Rectangle 46"/>
          <p:cNvSpPr/>
          <p:nvPr/>
        </p:nvSpPr>
        <p:spPr bwMode="auto">
          <a:xfrm>
            <a:off x="5178460" y="4714503"/>
            <a:ext cx="353952" cy="238125"/>
          </a:xfrm>
          <a:prstGeom prst="roundRect">
            <a:avLst/>
          </a:prstGeom>
          <a:solidFill>
            <a:schemeClr val="bg1">
              <a:alpha val="0"/>
            </a:schemeClr>
          </a:solid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48" name="Rounded Rectangle 47"/>
          <p:cNvSpPr/>
          <p:nvPr/>
        </p:nvSpPr>
        <p:spPr bwMode="auto">
          <a:xfrm>
            <a:off x="7719070" y="4700214"/>
            <a:ext cx="353952" cy="238125"/>
          </a:xfrm>
          <a:prstGeom prst="roundRect">
            <a:avLst/>
          </a:prstGeom>
          <a:solidFill>
            <a:schemeClr val="bg1">
              <a:alpha val="0"/>
            </a:schemeClr>
          </a:solid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rgbClr val="C00000"/>
              </a:solidFill>
              <a:effectLst/>
              <a:latin typeface="Arial" pitchFamily="-106" charset="0"/>
            </a:endParaRPr>
          </a:p>
        </p:txBody>
      </p:sp>
      <p:sp>
        <p:nvSpPr>
          <p:cNvPr id="49" name="Rounded Rectangle 48"/>
          <p:cNvSpPr/>
          <p:nvPr/>
        </p:nvSpPr>
        <p:spPr bwMode="auto">
          <a:xfrm>
            <a:off x="10226568" y="4721171"/>
            <a:ext cx="353952" cy="238125"/>
          </a:xfrm>
          <a:prstGeom prst="roundRect">
            <a:avLst/>
          </a:prstGeom>
          <a:solidFill>
            <a:schemeClr val="bg1">
              <a:alpha val="0"/>
            </a:schemeClr>
          </a:solid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rgbClr val="C00000"/>
              </a:solidFill>
              <a:effectLst/>
              <a:latin typeface="Arial" pitchFamily="-106" charset="0"/>
            </a:endParaRPr>
          </a:p>
        </p:txBody>
      </p:sp>
      <p:sp>
        <p:nvSpPr>
          <p:cNvPr id="50" name="Rounded Rectangle 49"/>
          <p:cNvSpPr/>
          <p:nvPr/>
        </p:nvSpPr>
        <p:spPr bwMode="auto">
          <a:xfrm>
            <a:off x="2661237" y="4700214"/>
            <a:ext cx="341933" cy="215560"/>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pic>
        <p:nvPicPr>
          <p:cNvPr id="35" name="Picture 34"/>
          <p:cNvPicPr>
            <a:picLocks noChangeAspect="1"/>
          </p:cNvPicPr>
          <p:nvPr/>
        </p:nvPicPr>
        <p:blipFill>
          <a:blip r:embed="rId6"/>
          <a:stretch>
            <a:fillRect/>
          </a:stretch>
        </p:blipFill>
        <p:spPr>
          <a:xfrm>
            <a:off x="4216191" y="1289463"/>
            <a:ext cx="2525423" cy="2039148"/>
          </a:xfrm>
          <a:prstGeom prst="rect">
            <a:avLst/>
          </a:prstGeom>
        </p:spPr>
      </p:pic>
      <p:sp>
        <p:nvSpPr>
          <p:cNvPr id="36" name="Rounded Rectangle 35"/>
          <p:cNvSpPr/>
          <p:nvPr/>
        </p:nvSpPr>
        <p:spPr bwMode="auto">
          <a:xfrm>
            <a:off x="5254118" y="2450627"/>
            <a:ext cx="404047" cy="278296"/>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46" name="Rounded Rectangle 45"/>
          <p:cNvSpPr/>
          <p:nvPr/>
        </p:nvSpPr>
        <p:spPr bwMode="auto">
          <a:xfrm>
            <a:off x="4962550" y="2151282"/>
            <a:ext cx="404047" cy="278296"/>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55" name="Rounded Rectangle 54"/>
          <p:cNvSpPr/>
          <p:nvPr/>
        </p:nvSpPr>
        <p:spPr bwMode="auto">
          <a:xfrm>
            <a:off x="5700469" y="2726636"/>
            <a:ext cx="404047" cy="278296"/>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56" name="Rounded Rectangle 55"/>
          <p:cNvSpPr/>
          <p:nvPr/>
        </p:nvSpPr>
        <p:spPr bwMode="auto">
          <a:xfrm>
            <a:off x="5899885" y="1823402"/>
            <a:ext cx="404047" cy="278296"/>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59" name="Rounded Rectangle 58"/>
          <p:cNvSpPr/>
          <p:nvPr/>
        </p:nvSpPr>
        <p:spPr bwMode="auto">
          <a:xfrm>
            <a:off x="3048346" y="4915774"/>
            <a:ext cx="341933" cy="215560"/>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60" name="Rounded Rectangle 59"/>
          <p:cNvSpPr/>
          <p:nvPr/>
        </p:nvSpPr>
        <p:spPr bwMode="auto">
          <a:xfrm>
            <a:off x="2409819" y="4457126"/>
            <a:ext cx="341933" cy="215560"/>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61" name="Rounded Rectangle 60"/>
          <p:cNvSpPr/>
          <p:nvPr/>
        </p:nvSpPr>
        <p:spPr bwMode="auto">
          <a:xfrm>
            <a:off x="3177009" y="4244894"/>
            <a:ext cx="341933" cy="215560"/>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65" name="Rounded Rectangle 64"/>
          <p:cNvSpPr/>
          <p:nvPr/>
        </p:nvSpPr>
        <p:spPr bwMode="auto">
          <a:xfrm>
            <a:off x="5557952" y="4915774"/>
            <a:ext cx="341933" cy="215560"/>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66" name="Rounded Rectangle 65"/>
          <p:cNvSpPr/>
          <p:nvPr/>
        </p:nvSpPr>
        <p:spPr bwMode="auto">
          <a:xfrm>
            <a:off x="4919425" y="4457126"/>
            <a:ext cx="341933" cy="215560"/>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67" name="Rounded Rectangle 66"/>
          <p:cNvSpPr/>
          <p:nvPr/>
        </p:nvSpPr>
        <p:spPr bwMode="auto">
          <a:xfrm>
            <a:off x="5686615" y="4244894"/>
            <a:ext cx="341933" cy="215560"/>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68" name="Rounded Rectangle 67"/>
          <p:cNvSpPr/>
          <p:nvPr/>
        </p:nvSpPr>
        <p:spPr bwMode="auto">
          <a:xfrm>
            <a:off x="8110054" y="4915774"/>
            <a:ext cx="341933" cy="215560"/>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69" name="Rounded Rectangle 68"/>
          <p:cNvSpPr/>
          <p:nvPr/>
        </p:nvSpPr>
        <p:spPr bwMode="auto">
          <a:xfrm>
            <a:off x="7471527" y="4457126"/>
            <a:ext cx="341933" cy="215560"/>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70" name="Rounded Rectangle 69"/>
          <p:cNvSpPr/>
          <p:nvPr/>
        </p:nvSpPr>
        <p:spPr bwMode="auto">
          <a:xfrm>
            <a:off x="8238717" y="4244894"/>
            <a:ext cx="341933" cy="215560"/>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71" name="Rounded Rectangle 70"/>
          <p:cNvSpPr/>
          <p:nvPr/>
        </p:nvSpPr>
        <p:spPr bwMode="auto">
          <a:xfrm>
            <a:off x="10601794" y="4938634"/>
            <a:ext cx="341933" cy="215560"/>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72" name="Rounded Rectangle 71"/>
          <p:cNvSpPr/>
          <p:nvPr/>
        </p:nvSpPr>
        <p:spPr bwMode="auto">
          <a:xfrm>
            <a:off x="9963267" y="4479986"/>
            <a:ext cx="341933" cy="215560"/>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sp>
        <p:nvSpPr>
          <p:cNvPr id="73" name="Rounded Rectangle 72"/>
          <p:cNvSpPr/>
          <p:nvPr/>
        </p:nvSpPr>
        <p:spPr bwMode="auto">
          <a:xfrm>
            <a:off x="10730457" y="4267754"/>
            <a:ext cx="341933" cy="215560"/>
          </a:xfrm>
          <a:prstGeom prst="roundRect">
            <a:avLst/>
          </a:prstGeom>
          <a:solidFill>
            <a:schemeClr val="bg1">
              <a:alpha val="0"/>
            </a:schemeClr>
          </a:solidFill>
          <a:ln w="25400" cap="flat" cmpd="sng" algn="ctr">
            <a:solidFill>
              <a:srgbClr val="0CFD6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dirty="0">
              <a:ln>
                <a:noFill/>
              </a:ln>
              <a:solidFill>
                <a:schemeClr val="hlink"/>
              </a:solidFill>
              <a:effectLst/>
              <a:latin typeface="Arial" pitchFamily="-106" charset="0"/>
            </a:endParaRPr>
          </a:p>
        </p:txBody>
      </p:sp>
      <p:cxnSp>
        <p:nvCxnSpPr>
          <p:cNvPr id="74" name="直线箭头连接符 50"/>
          <p:cNvCxnSpPr/>
          <p:nvPr/>
        </p:nvCxnSpPr>
        <p:spPr bwMode="auto">
          <a:xfrm flipV="1">
            <a:off x="3132130" y="3328612"/>
            <a:ext cx="1640592" cy="369565"/>
          </a:xfrm>
          <a:prstGeom prst="straightConnector1">
            <a:avLst/>
          </a:prstGeom>
          <a:ln w="34925">
            <a:solidFill>
              <a:schemeClr val="accent1">
                <a:lumMod val="75000"/>
              </a:schemeClr>
            </a:solidFill>
            <a:prstDash val="sysDot"/>
            <a:headEnd type="triangle" w="med" len="med"/>
            <a:tailEnd type="triangle"/>
          </a:ln>
        </p:spPr>
        <p:style>
          <a:lnRef idx="2">
            <a:schemeClr val="accent2"/>
          </a:lnRef>
          <a:fillRef idx="0">
            <a:schemeClr val="accent2"/>
          </a:fillRef>
          <a:effectRef idx="1">
            <a:schemeClr val="accent2"/>
          </a:effectRef>
          <a:fontRef idx="minor">
            <a:schemeClr val="tx1"/>
          </a:fontRef>
        </p:style>
      </p:cxnSp>
      <p:cxnSp>
        <p:nvCxnSpPr>
          <p:cNvPr id="75" name="直线箭头连接符 50"/>
          <p:cNvCxnSpPr>
            <a:stCxn id="43" idx="0"/>
          </p:cNvCxnSpPr>
          <p:nvPr/>
        </p:nvCxnSpPr>
        <p:spPr bwMode="auto">
          <a:xfrm flipH="1" flipV="1">
            <a:off x="5261358" y="3328612"/>
            <a:ext cx="158560" cy="369565"/>
          </a:xfrm>
          <a:prstGeom prst="straightConnector1">
            <a:avLst/>
          </a:prstGeom>
          <a:ln w="34925">
            <a:solidFill>
              <a:schemeClr val="accent1">
                <a:lumMod val="75000"/>
              </a:schemeClr>
            </a:solidFill>
            <a:prstDash val="sysDot"/>
            <a:headEnd type="triangle" w="med" len="med"/>
            <a:tailEnd type="triangle"/>
          </a:ln>
        </p:spPr>
        <p:style>
          <a:lnRef idx="2">
            <a:schemeClr val="accent2"/>
          </a:lnRef>
          <a:fillRef idx="0">
            <a:schemeClr val="accent2"/>
          </a:fillRef>
          <a:effectRef idx="1">
            <a:schemeClr val="accent2"/>
          </a:effectRef>
          <a:fontRef idx="minor">
            <a:schemeClr val="tx1"/>
          </a:fontRef>
        </p:style>
      </p:cxnSp>
      <p:cxnSp>
        <p:nvCxnSpPr>
          <p:cNvPr id="76" name="直线箭头连接符 50"/>
          <p:cNvCxnSpPr>
            <a:stCxn id="44" idx="0"/>
          </p:cNvCxnSpPr>
          <p:nvPr/>
        </p:nvCxnSpPr>
        <p:spPr bwMode="auto">
          <a:xfrm flipH="1" flipV="1">
            <a:off x="5700469" y="3328612"/>
            <a:ext cx="2252953" cy="369565"/>
          </a:xfrm>
          <a:prstGeom prst="straightConnector1">
            <a:avLst/>
          </a:prstGeom>
          <a:ln w="34925">
            <a:solidFill>
              <a:schemeClr val="accent1">
                <a:lumMod val="75000"/>
              </a:schemeClr>
            </a:solidFill>
            <a:prstDash val="sysDot"/>
            <a:headEnd type="triangle" w="med" len="med"/>
            <a:tailEnd type="triangle"/>
          </a:ln>
        </p:spPr>
        <p:style>
          <a:lnRef idx="2">
            <a:schemeClr val="accent2"/>
          </a:lnRef>
          <a:fillRef idx="0">
            <a:schemeClr val="accent2"/>
          </a:fillRef>
          <a:effectRef idx="1">
            <a:schemeClr val="accent2"/>
          </a:effectRef>
          <a:fontRef idx="minor">
            <a:schemeClr val="tx1"/>
          </a:fontRef>
        </p:style>
      </p:cxnSp>
      <p:cxnSp>
        <p:nvCxnSpPr>
          <p:cNvPr id="77" name="直线箭头连接符 50"/>
          <p:cNvCxnSpPr>
            <a:stCxn id="45" idx="0"/>
          </p:cNvCxnSpPr>
          <p:nvPr/>
        </p:nvCxnSpPr>
        <p:spPr bwMode="auto">
          <a:xfrm flipH="1" flipV="1">
            <a:off x="6642467" y="3279352"/>
            <a:ext cx="3768372" cy="418825"/>
          </a:xfrm>
          <a:prstGeom prst="straightConnector1">
            <a:avLst/>
          </a:prstGeom>
          <a:ln w="34925">
            <a:solidFill>
              <a:schemeClr val="accent1">
                <a:lumMod val="75000"/>
              </a:schemeClr>
            </a:solidFill>
            <a:prstDash val="sysDot"/>
            <a:headEnd type="triangle" w="med" len="med"/>
            <a:tailEnd type="triangle"/>
          </a:ln>
        </p:spPr>
        <p:style>
          <a:lnRef idx="2">
            <a:schemeClr val="accent2"/>
          </a:lnRef>
          <a:fillRef idx="0">
            <a:schemeClr val="accent2"/>
          </a:fillRef>
          <a:effectRef idx="1">
            <a:schemeClr val="accent2"/>
          </a:effectRef>
          <a:fontRef idx="minor">
            <a:schemeClr val="tx1"/>
          </a:fontRef>
        </p:style>
      </p:cxnSp>
      <p:sp>
        <p:nvSpPr>
          <p:cNvPr id="96" name="圆角矩形 53"/>
          <p:cNvSpPr/>
          <p:nvPr/>
        </p:nvSpPr>
        <p:spPr bwMode="auto">
          <a:xfrm>
            <a:off x="9313824" y="5718773"/>
            <a:ext cx="2258154" cy="372723"/>
          </a:xfrm>
          <a:prstGeom prst="roundRect">
            <a:avLst/>
          </a:prstGeom>
          <a:ln w="34925">
            <a:solidFill>
              <a:schemeClr val="bg2">
                <a:lumMod val="20000"/>
                <a:lumOff val="80000"/>
              </a:schemeClr>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90000"/>
              </a:lnSpc>
              <a:spcBef>
                <a:spcPct val="0"/>
              </a:spcBef>
              <a:spcAft>
                <a:spcPct val="0"/>
              </a:spcAft>
              <a:buClrTx/>
              <a:buSzTx/>
              <a:buFontTx/>
              <a:buNone/>
              <a:tabLst/>
            </a:pPr>
            <a:r>
              <a:rPr kumimoji="0" lang="zh-CN" altLang="en-US" sz="1400" b="0" i="0" u="none" strike="noStrike" cap="none" normalizeH="0" baseline="0" dirty="0" smtClean="0">
                <a:ln>
                  <a:noFill/>
                </a:ln>
                <a:solidFill>
                  <a:schemeClr val="tx1"/>
                </a:solidFill>
                <a:effectLst/>
                <a:latin typeface="Arial" pitchFamily="-106" charset="0"/>
              </a:rPr>
              <a:t>偏差</a:t>
            </a:r>
            <a:endParaRPr kumimoji="0" lang="zh-CN" altLang="en-US" sz="1400" b="0" i="0" u="none" strike="noStrike" cap="none" normalizeH="0" baseline="0" dirty="0">
              <a:ln>
                <a:noFill/>
              </a:ln>
              <a:solidFill>
                <a:schemeClr val="tx1"/>
              </a:solidFill>
              <a:effectLst/>
              <a:latin typeface="Arial" pitchFamily="-106" charset="0"/>
            </a:endParaRPr>
          </a:p>
        </p:txBody>
      </p:sp>
      <p:sp>
        <p:nvSpPr>
          <p:cNvPr id="97" name="圆角矩形 11"/>
          <p:cNvSpPr/>
          <p:nvPr/>
        </p:nvSpPr>
        <p:spPr bwMode="auto">
          <a:xfrm>
            <a:off x="9837373" y="5782428"/>
            <a:ext cx="384369" cy="225996"/>
          </a:xfrm>
          <a:prstGeom prst="roundRect">
            <a:avLst/>
          </a:prstGeom>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defTabSz="914400" fontAlgn="base">
              <a:lnSpc>
                <a:spcPct val="90000"/>
              </a:lnSpc>
              <a:spcBef>
                <a:spcPct val="0"/>
              </a:spcBef>
              <a:spcAft>
                <a:spcPct val="0"/>
              </a:spcAft>
            </a:pPr>
            <a:r>
              <a:rPr lang="en-US" altLang="zh-CN" sz="700" dirty="0" smtClean="0">
                <a:solidFill>
                  <a:schemeClr val="tx1"/>
                </a:solidFill>
                <a:latin typeface="Arial" pitchFamily="-106" charset="0"/>
              </a:rPr>
              <a:t>0.03</a:t>
            </a:r>
            <a:endParaRPr lang="zh-CN" altLang="en-US" sz="700" dirty="0">
              <a:solidFill>
                <a:schemeClr val="tx1"/>
              </a:solidFill>
              <a:latin typeface="Arial" pitchFamily="-106" charset="0"/>
            </a:endParaRPr>
          </a:p>
        </p:txBody>
      </p:sp>
      <p:sp>
        <p:nvSpPr>
          <p:cNvPr id="98" name="圆角矩形 11"/>
          <p:cNvSpPr/>
          <p:nvPr/>
        </p:nvSpPr>
        <p:spPr bwMode="auto">
          <a:xfrm>
            <a:off x="10262697" y="5782428"/>
            <a:ext cx="384369" cy="225996"/>
          </a:xfrm>
          <a:prstGeom prst="roundRect">
            <a:avLst/>
          </a:prstGeom>
          <a:ln w="12700">
            <a:solidFill>
              <a:srgbClr val="C0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defTabSz="914400" fontAlgn="base">
              <a:lnSpc>
                <a:spcPct val="90000"/>
              </a:lnSpc>
              <a:spcBef>
                <a:spcPct val="0"/>
              </a:spcBef>
              <a:spcAft>
                <a:spcPct val="0"/>
              </a:spcAft>
            </a:pPr>
            <a:r>
              <a:rPr lang="en-US" altLang="zh-CN" sz="700" dirty="0" smtClean="0">
                <a:solidFill>
                  <a:srgbClr val="C00000"/>
                </a:solidFill>
                <a:latin typeface="Arial" pitchFamily="-106" charset="0"/>
              </a:rPr>
              <a:t>0.41</a:t>
            </a:r>
            <a:endParaRPr lang="zh-CN" altLang="en-US" sz="700" dirty="0">
              <a:solidFill>
                <a:srgbClr val="C00000"/>
              </a:solidFill>
              <a:latin typeface="Arial" pitchFamily="-106" charset="0"/>
            </a:endParaRPr>
          </a:p>
        </p:txBody>
      </p:sp>
      <p:sp>
        <p:nvSpPr>
          <p:cNvPr id="99" name="圆角矩形 11"/>
          <p:cNvSpPr/>
          <p:nvPr/>
        </p:nvSpPr>
        <p:spPr bwMode="auto">
          <a:xfrm>
            <a:off x="10688021" y="5782428"/>
            <a:ext cx="384369" cy="225996"/>
          </a:xfrm>
          <a:prstGeom prst="roundRect">
            <a:avLst/>
          </a:prstGeom>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defTabSz="914400" fontAlgn="base">
              <a:lnSpc>
                <a:spcPct val="90000"/>
              </a:lnSpc>
              <a:spcBef>
                <a:spcPct val="0"/>
              </a:spcBef>
              <a:spcAft>
                <a:spcPct val="0"/>
              </a:spcAft>
            </a:pPr>
            <a:r>
              <a:rPr lang="en-US" altLang="zh-CN" sz="700" dirty="0" smtClean="0">
                <a:solidFill>
                  <a:schemeClr val="tx1"/>
                </a:solidFill>
                <a:latin typeface="Arial" pitchFamily="-106" charset="0"/>
              </a:rPr>
              <a:t>0.21</a:t>
            </a:r>
            <a:endParaRPr lang="zh-CN" altLang="en-US" sz="700" dirty="0">
              <a:solidFill>
                <a:schemeClr val="tx1"/>
              </a:solidFill>
              <a:latin typeface="Arial" pitchFamily="-106" charset="0"/>
            </a:endParaRPr>
          </a:p>
        </p:txBody>
      </p:sp>
      <p:sp>
        <p:nvSpPr>
          <p:cNvPr id="100" name="圆角矩形 11"/>
          <p:cNvSpPr/>
          <p:nvPr/>
        </p:nvSpPr>
        <p:spPr bwMode="auto">
          <a:xfrm>
            <a:off x="11111461" y="5782428"/>
            <a:ext cx="384369" cy="225996"/>
          </a:xfrm>
          <a:prstGeom prst="roundRect">
            <a:avLst/>
          </a:prstGeom>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defTabSz="914400" fontAlgn="base">
              <a:lnSpc>
                <a:spcPct val="90000"/>
              </a:lnSpc>
              <a:spcBef>
                <a:spcPct val="0"/>
              </a:spcBef>
              <a:spcAft>
                <a:spcPct val="0"/>
              </a:spcAft>
            </a:pPr>
            <a:r>
              <a:rPr lang="en-US" altLang="zh-CN" sz="700" dirty="0" smtClean="0">
                <a:solidFill>
                  <a:schemeClr val="tx1"/>
                </a:solidFill>
                <a:latin typeface="Arial" pitchFamily="-106" charset="0"/>
              </a:rPr>
              <a:t>0.09</a:t>
            </a:r>
            <a:endParaRPr lang="zh-CN" altLang="en-US" sz="700" dirty="0">
              <a:solidFill>
                <a:schemeClr val="tx1"/>
              </a:solidFill>
              <a:latin typeface="Arial" pitchFamily="-106" charset="0"/>
            </a:endParaRPr>
          </a:p>
        </p:txBody>
      </p:sp>
      <p:sp>
        <p:nvSpPr>
          <p:cNvPr id="120" name="圆角矩形 53"/>
          <p:cNvSpPr/>
          <p:nvPr/>
        </p:nvSpPr>
        <p:spPr bwMode="auto">
          <a:xfrm>
            <a:off x="6793896" y="5718773"/>
            <a:ext cx="2258154" cy="372723"/>
          </a:xfrm>
          <a:prstGeom prst="roundRect">
            <a:avLst/>
          </a:prstGeom>
          <a:ln w="34925">
            <a:solidFill>
              <a:schemeClr val="bg2">
                <a:lumMod val="20000"/>
                <a:lumOff val="80000"/>
              </a:schemeClr>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90000"/>
              </a:lnSpc>
              <a:spcBef>
                <a:spcPct val="0"/>
              </a:spcBef>
              <a:spcAft>
                <a:spcPct val="0"/>
              </a:spcAft>
              <a:buClrTx/>
              <a:buSzTx/>
              <a:buFontTx/>
              <a:buNone/>
              <a:tabLst/>
            </a:pPr>
            <a:r>
              <a:rPr kumimoji="0" lang="zh-CN" altLang="en-US" sz="1400" b="0" i="0" u="none" strike="noStrike" cap="none" normalizeH="0" baseline="0" dirty="0" smtClean="0">
                <a:ln>
                  <a:noFill/>
                </a:ln>
                <a:solidFill>
                  <a:schemeClr val="tx1"/>
                </a:solidFill>
                <a:effectLst/>
                <a:latin typeface="Arial" pitchFamily="-106" charset="0"/>
              </a:rPr>
              <a:t>偏差</a:t>
            </a:r>
            <a:endParaRPr kumimoji="0" lang="zh-CN" altLang="en-US" sz="1400" b="0" i="0" u="none" strike="noStrike" cap="none" normalizeH="0" baseline="0" dirty="0">
              <a:ln>
                <a:noFill/>
              </a:ln>
              <a:solidFill>
                <a:schemeClr val="tx1"/>
              </a:solidFill>
              <a:effectLst/>
              <a:latin typeface="Arial" pitchFamily="-106" charset="0"/>
            </a:endParaRPr>
          </a:p>
        </p:txBody>
      </p:sp>
      <p:sp>
        <p:nvSpPr>
          <p:cNvPr id="121" name="圆角矩形 11"/>
          <p:cNvSpPr/>
          <p:nvPr/>
        </p:nvSpPr>
        <p:spPr bwMode="auto">
          <a:xfrm>
            <a:off x="7317445" y="5782428"/>
            <a:ext cx="384369" cy="225996"/>
          </a:xfrm>
          <a:prstGeom prst="roundRect">
            <a:avLst/>
          </a:prstGeom>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defTabSz="914400" fontAlgn="base">
              <a:lnSpc>
                <a:spcPct val="90000"/>
              </a:lnSpc>
              <a:spcBef>
                <a:spcPct val="0"/>
              </a:spcBef>
              <a:spcAft>
                <a:spcPct val="0"/>
              </a:spcAft>
            </a:pPr>
            <a:r>
              <a:rPr lang="en-US" altLang="zh-CN" sz="700" dirty="0" smtClean="0">
                <a:solidFill>
                  <a:schemeClr val="tx1"/>
                </a:solidFill>
                <a:latin typeface="Arial" pitchFamily="-106" charset="0"/>
              </a:rPr>
              <a:t>0.03</a:t>
            </a:r>
            <a:endParaRPr lang="zh-CN" altLang="en-US" sz="700" dirty="0">
              <a:solidFill>
                <a:schemeClr val="tx1"/>
              </a:solidFill>
              <a:latin typeface="Arial" pitchFamily="-106" charset="0"/>
            </a:endParaRPr>
          </a:p>
        </p:txBody>
      </p:sp>
      <p:sp>
        <p:nvSpPr>
          <p:cNvPr id="122" name="圆角矩形 11"/>
          <p:cNvSpPr/>
          <p:nvPr/>
        </p:nvSpPr>
        <p:spPr bwMode="auto">
          <a:xfrm>
            <a:off x="7742769" y="5782428"/>
            <a:ext cx="384369" cy="225996"/>
          </a:xfrm>
          <a:prstGeom prst="roundRect">
            <a:avLst/>
          </a:prstGeom>
          <a:ln w="12700">
            <a:solidFill>
              <a:srgbClr val="C0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defTabSz="914400" fontAlgn="base">
              <a:lnSpc>
                <a:spcPct val="90000"/>
              </a:lnSpc>
              <a:spcBef>
                <a:spcPct val="0"/>
              </a:spcBef>
              <a:spcAft>
                <a:spcPct val="0"/>
              </a:spcAft>
            </a:pPr>
            <a:r>
              <a:rPr lang="en-US" altLang="zh-CN" sz="700" dirty="0" smtClean="0">
                <a:solidFill>
                  <a:srgbClr val="C00000"/>
                </a:solidFill>
                <a:latin typeface="Arial" pitchFamily="-106" charset="0"/>
              </a:rPr>
              <a:t>0.33</a:t>
            </a:r>
            <a:endParaRPr lang="zh-CN" altLang="en-US" sz="700" dirty="0">
              <a:solidFill>
                <a:srgbClr val="C00000"/>
              </a:solidFill>
              <a:latin typeface="Arial" pitchFamily="-106" charset="0"/>
            </a:endParaRPr>
          </a:p>
        </p:txBody>
      </p:sp>
      <p:sp>
        <p:nvSpPr>
          <p:cNvPr id="123" name="圆角矩形 11"/>
          <p:cNvSpPr/>
          <p:nvPr/>
        </p:nvSpPr>
        <p:spPr bwMode="auto">
          <a:xfrm>
            <a:off x="8168093" y="5782428"/>
            <a:ext cx="384369" cy="225996"/>
          </a:xfrm>
          <a:prstGeom prst="roundRect">
            <a:avLst/>
          </a:prstGeom>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defTabSz="914400" fontAlgn="base">
              <a:lnSpc>
                <a:spcPct val="90000"/>
              </a:lnSpc>
              <a:spcBef>
                <a:spcPct val="0"/>
              </a:spcBef>
              <a:spcAft>
                <a:spcPct val="0"/>
              </a:spcAft>
            </a:pPr>
            <a:r>
              <a:rPr lang="en-US" altLang="zh-CN" sz="700" dirty="0" smtClean="0">
                <a:solidFill>
                  <a:schemeClr val="tx1"/>
                </a:solidFill>
                <a:latin typeface="Arial" pitchFamily="-106" charset="0"/>
              </a:rPr>
              <a:t>0.19</a:t>
            </a:r>
            <a:endParaRPr lang="zh-CN" altLang="en-US" sz="700" dirty="0">
              <a:solidFill>
                <a:schemeClr val="tx1"/>
              </a:solidFill>
              <a:latin typeface="Arial" pitchFamily="-106" charset="0"/>
            </a:endParaRPr>
          </a:p>
        </p:txBody>
      </p:sp>
      <p:sp>
        <p:nvSpPr>
          <p:cNvPr id="124" name="圆角矩形 11"/>
          <p:cNvSpPr/>
          <p:nvPr/>
        </p:nvSpPr>
        <p:spPr bwMode="auto">
          <a:xfrm>
            <a:off x="8591533" y="5782428"/>
            <a:ext cx="384369" cy="225996"/>
          </a:xfrm>
          <a:prstGeom prst="roundRect">
            <a:avLst/>
          </a:prstGeom>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defTabSz="914400" fontAlgn="base">
              <a:lnSpc>
                <a:spcPct val="90000"/>
              </a:lnSpc>
              <a:spcBef>
                <a:spcPct val="0"/>
              </a:spcBef>
              <a:spcAft>
                <a:spcPct val="0"/>
              </a:spcAft>
            </a:pPr>
            <a:r>
              <a:rPr lang="en-US" altLang="zh-CN" sz="700" dirty="0" smtClean="0">
                <a:solidFill>
                  <a:schemeClr val="tx1"/>
                </a:solidFill>
                <a:latin typeface="Arial" pitchFamily="-106" charset="0"/>
              </a:rPr>
              <a:t>0.11</a:t>
            </a:r>
            <a:endParaRPr lang="zh-CN" altLang="en-US" sz="700" dirty="0">
              <a:solidFill>
                <a:schemeClr val="tx1"/>
              </a:solidFill>
              <a:latin typeface="Arial" pitchFamily="-106" charset="0"/>
            </a:endParaRPr>
          </a:p>
        </p:txBody>
      </p:sp>
      <p:sp>
        <p:nvSpPr>
          <p:cNvPr id="125" name="圆角矩形 53"/>
          <p:cNvSpPr/>
          <p:nvPr/>
        </p:nvSpPr>
        <p:spPr bwMode="auto">
          <a:xfrm>
            <a:off x="4298130" y="5718773"/>
            <a:ext cx="2258154" cy="372723"/>
          </a:xfrm>
          <a:prstGeom prst="roundRect">
            <a:avLst/>
          </a:prstGeom>
          <a:ln w="34925">
            <a:solidFill>
              <a:schemeClr val="bg2">
                <a:lumMod val="20000"/>
                <a:lumOff val="80000"/>
              </a:schemeClr>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90000"/>
              </a:lnSpc>
              <a:spcBef>
                <a:spcPct val="0"/>
              </a:spcBef>
              <a:spcAft>
                <a:spcPct val="0"/>
              </a:spcAft>
              <a:buClrTx/>
              <a:buSzTx/>
              <a:buFontTx/>
              <a:buNone/>
              <a:tabLst/>
            </a:pPr>
            <a:r>
              <a:rPr kumimoji="0" lang="zh-CN" altLang="en-US" sz="1400" b="0" i="0" u="none" strike="noStrike" cap="none" normalizeH="0" baseline="0" dirty="0" smtClean="0">
                <a:ln>
                  <a:noFill/>
                </a:ln>
                <a:solidFill>
                  <a:schemeClr val="tx1"/>
                </a:solidFill>
                <a:effectLst/>
                <a:latin typeface="Arial" pitchFamily="-106" charset="0"/>
              </a:rPr>
              <a:t>偏差</a:t>
            </a:r>
            <a:endParaRPr kumimoji="0" lang="zh-CN" altLang="en-US" sz="1400" b="0" i="0" u="none" strike="noStrike" cap="none" normalizeH="0" baseline="0" dirty="0">
              <a:ln>
                <a:noFill/>
              </a:ln>
              <a:solidFill>
                <a:schemeClr val="tx1"/>
              </a:solidFill>
              <a:effectLst/>
              <a:latin typeface="Arial" pitchFamily="-106" charset="0"/>
            </a:endParaRPr>
          </a:p>
        </p:txBody>
      </p:sp>
      <p:sp>
        <p:nvSpPr>
          <p:cNvPr id="126" name="圆角矩形 11"/>
          <p:cNvSpPr/>
          <p:nvPr/>
        </p:nvSpPr>
        <p:spPr bwMode="auto">
          <a:xfrm>
            <a:off x="4821679" y="5782428"/>
            <a:ext cx="384369" cy="225996"/>
          </a:xfrm>
          <a:prstGeom prst="roundRect">
            <a:avLst/>
          </a:prstGeom>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lang="en-US" altLang="zh-CN" sz="700" dirty="0" smtClean="0">
                <a:solidFill>
                  <a:schemeClr val="tx1"/>
                </a:solidFill>
                <a:latin typeface="Arial" pitchFamily="-106" charset="0"/>
              </a:rPr>
              <a:t>0.05</a:t>
            </a:r>
            <a:endParaRPr lang="zh-CN" altLang="en-US" sz="700" dirty="0">
              <a:solidFill>
                <a:schemeClr val="tx1"/>
              </a:solidFill>
              <a:latin typeface="Arial" pitchFamily="-106" charset="0"/>
            </a:endParaRPr>
          </a:p>
        </p:txBody>
      </p:sp>
      <p:sp>
        <p:nvSpPr>
          <p:cNvPr id="127" name="圆角矩形 11"/>
          <p:cNvSpPr/>
          <p:nvPr/>
        </p:nvSpPr>
        <p:spPr bwMode="auto">
          <a:xfrm>
            <a:off x="5247003" y="5782428"/>
            <a:ext cx="384369" cy="225996"/>
          </a:xfrm>
          <a:prstGeom prst="roundRect">
            <a:avLst/>
          </a:prstGeom>
          <a:ln w="12700">
            <a:solidFill>
              <a:srgbClr val="C0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defTabSz="914400" fontAlgn="base">
              <a:lnSpc>
                <a:spcPct val="90000"/>
              </a:lnSpc>
              <a:spcBef>
                <a:spcPct val="0"/>
              </a:spcBef>
              <a:spcAft>
                <a:spcPct val="0"/>
              </a:spcAft>
            </a:pPr>
            <a:r>
              <a:rPr lang="en-US" altLang="zh-CN" sz="700" dirty="0" smtClean="0">
                <a:solidFill>
                  <a:srgbClr val="C00000"/>
                </a:solidFill>
                <a:latin typeface="Arial" pitchFamily="-106" charset="0"/>
              </a:rPr>
              <a:t>0.21</a:t>
            </a:r>
            <a:endParaRPr lang="zh-CN" altLang="en-US" sz="700" dirty="0">
              <a:solidFill>
                <a:srgbClr val="C00000"/>
              </a:solidFill>
              <a:latin typeface="Arial" pitchFamily="-106" charset="0"/>
            </a:endParaRPr>
          </a:p>
        </p:txBody>
      </p:sp>
      <p:sp>
        <p:nvSpPr>
          <p:cNvPr id="128" name="圆角矩形 11"/>
          <p:cNvSpPr/>
          <p:nvPr/>
        </p:nvSpPr>
        <p:spPr bwMode="auto">
          <a:xfrm>
            <a:off x="5672327" y="5782428"/>
            <a:ext cx="384369" cy="225996"/>
          </a:xfrm>
          <a:prstGeom prst="roundRect">
            <a:avLst/>
          </a:prstGeom>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defTabSz="914400" fontAlgn="base">
              <a:lnSpc>
                <a:spcPct val="90000"/>
              </a:lnSpc>
              <a:spcBef>
                <a:spcPct val="0"/>
              </a:spcBef>
              <a:spcAft>
                <a:spcPct val="0"/>
              </a:spcAft>
            </a:pPr>
            <a:r>
              <a:rPr lang="en-US" altLang="zh-CN" sz="700" dirty="0" smtClean="0">
                <a:solidFill>
                  <a:schemeClr val="tx1"/>
                </a:solidFill>
                <a:latin typeface="Arial" pitchFamily="-106" charset="0"/>
              </a:rPr>
              <a:t>0.07</a:t>
            </a:r>
            <a:endParaRPr lang="zh-CN" altLang="en-US" sz="700" dirty="0">
              <a:solidFill>
                <a:schemeClr val="tx1"/>
              </a:solidFill>
              <a:latin typeface="Arial" pitchFamily="-106" charset="0"/>
            </a:endParaRPr>
          </a:p>
        </p:txBody>
      </p:sp>
      <p:sp>
        <p:nvSpPr>
          <p:cNvPr id="129" name="圆角矩形 11"/>
          <p:cNvSpPr/>
          <p:nvPr/>
        </p:nvSpPr>
        <p:spPr bwMode="auto">
          <a:xfrm>
            <a:off x="6095767" y="5782428"/>
            <a:ext cx="384369" cy="225996"/>
          </a:xfrm>
          <a:prstGeom prst="roundRect">
            <a:avLst/>
          </a:prstGeom>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defTabSz="914400" fontAlgn="base">
              <a:lnSpc>
                <a:spcPct val="90000"/>
              </a:lnSpc>
              <a:spcBef>
                <a:spcPct val="0"/>
              </a:spcBef>
              <a:spcAft>
                <a:spcPct val="0"/>
              </a:spcAft>
            </a:pPr>
            <a:r>
              <a:rPr lang="en-US" altLang="zh-CN" sz="700" dirty="0" smtClean="0">
                <a:solidFill>
                  <a:schemeClr val="tx1"/>
                </a:solidFill>
                <a:latin typeface="Arial" pitchFamily="-106" charset="0"/>
              </a:rPr>
              <a:t>0.14</a:t>
            </a:r>
            <a:endParaRPr lang="zh-CN" altLang="en-US" sz="700" dirty="0">
              <a:solidFill>
                <a:schemeClr val="tx1"/>
              </a:solidFill>
              <a:latin typeface="Arial" pitchFamily="-106" charset="0"/>
            </a:endParaRPr>
          </a:p>
        </p:txBody>
      </p:sp>
      <p:sp>
        <p:nvSpPr>
          <p:cNvPr id="130" name="圆角矩形 53"/>
          <p:cNvSpPr/>
          <p:nvPr/>
        </p:nvSpPr>
        <p:spPr bwMode="auto">
          <a:xfrm>
            <a:off x="1802364" y="5729560"/>
            <a:ext cx="2258154" cy="372723"/>
          </a:xfrm>
          <a:prstGeom prst="roundRect">
            <a:avLst/>
          </a:prstGeom>
          <a:ln w="34925">
            <a:solidFill>
              <a:schemeClr val="bg2">
                <a:lumMod val="20000"/>
                <a:lumOff val="80000"/>
              </a:schemeClr>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90000"/>
              </a:lnSpc>
              <a:spcBef>
                <a:spcPct val="0"/>
              </a:spcBef>
              <a:spcAft>
                <a:spcPct val="0"/>
              </a:spcAft>
              <a:buClrTx/>
              <a:buSzTx/>
              <a:buFontTx/>
              <a:buNone/>
              <a:tabLst/>
            </a:pPr>
            <a:r>
              <a:rPr kumimoji="0" lang="zh-CN" altLang="en-US" sz="1400" b="0" i="0" u="none" strike="noStrike" cap="none" normalizeH="0" baseline="0" dirty="0" smtClean="0">
                <a:ln>
                  <a:noFill/>
                </a:ln>
                <a:solidFill>
                  <a:schemeClr val="tx1"/>
                </a:solidFill>
                <a:effectLst/>
                <a:latin typeface="Arial" pitchFamily="-106" charset="0"/>
              </a:rPr>
              <a:t>偏差</a:t>
            </a:r>
            <a:endParaRPr kumimoji="0" lang="zh-CN" altLang="en-US" sz="1400" b="0" i="0" u="none" strike="noStrike" cap="none" normalizeH="0" baseline="0" dirty="0">
              <a:ln>
                <a:noFill/>
              </a:ln>
              <a:solidFill>
                <a:schemeClr val="tx1"/>
              </a:solidFill>
              <a:effectLst/>
              <a:latin typeface="Arial" pitchFamily="-106" charset="0"/>
            </a:endParaRPr>
          </a:p>
        </p:txBody>
      </p:sp>
      <p:sp>
        <p:nvSpPr>
          <p:cNvPr id="131" name="圆角矩形 11"/>
          <p:cNvSpPr/>
          <p:nvPr/>
        </p:nvSpPr>
        <p:spPr bwMode="auto">
          <a:xfrm>
            <a:off x="2325913" y="5793215"/>
            <a:ext cx="384369" cy="225996"/>
          </a:xfrm>
          <a:prstGeom prst="roundRect">
            <a:avLst/>
          </a:prstGeom>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lang="en-US" altLang="zh-CN" sz="700" dirty="0" smtClean="0">
                <a:solidFill>
                  <a:schemeClr val="tx1"/>
                </a:solidFill>
                <a:latin typeface="Arial" pitchFamily="-106" charset="0"/>
              </a:rPr>
              <a:t>0.01</a:t>
            </a:r>
            <a:endParaRPr lang="zh-CN" altLang="en-US" sz="700" dirty="0">
              <a:solidFill>
                <a:schemeClr val="tx1"/>
              </a:solidFill>
              <a:latin typeface="Arial" pitchFamily="-106" charset="0"/>
            </a:endParaRPr>
          </a:p>
        </p:txBody>
      </p:sp>
      <p:sp>
        <p:nvSpPr>
          <p:cNvPr id="132" name="圆角矩形 11"/>
          <p:cNvSpPr/>
          <p:nvPr/>
        </p:nvSpPr>
        <p:spPr bwMode="auto">
          <a:xfrm>
            <a:off x="2751237" y="5793215"/>
            <a:ext cx="384369" cy="225996"/>
          </a:xfrm>
          <a:prstGeom prst="roundRect">
            <a:avLst/>
          </a:prstGeom>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lang="en-US" altLang="zh-CN" sz="700" dirty="0" smtClean="0">
                <a:solidFill>
                  <a:schemeClr val="tx1"/>
                </a:solidFill>
                <a:latin typeface="Arial" pitchFamily="-106" charset="0"/>
              </a:rPr>
              <a:t>0.01</a:t>
            </a:r>
            <a:endParaRPr lang="zh-CN" altLang="en-US" sz="700" dirty="0">
              <a:solidFill>
                <a:schemeClr val="tx1"/>
              </a:solidFill>
              <a:latin typeface="Arial" pitchFamily="-106" charset="0"/>
            </a:endParaRPr>
          </a:p>
        </p:txBody>
      </p:sp>
      <p:sp>
        <p:nvSpPr>
          <p:cNvPr id="133" name="圆角矩形 11"/>
          <p:cNvSpPr/>
          <p:nvPr/>
        </p:nvSpPr>
        <p:spPr bwMode="auto">
          <a:xfrm>
            <a:off x="3176561" y="5793215"/>
            <a:ext cx="384369" cy="225996"/>
          </a:xfrm>
          <a:prstGeom prst="roundRect">
            <a:avLst/>
          </a:prstGeom>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altLang="zh-CN" sz="700" b="0" i="0" u="none" strike="noStrike" cap="none" normalizeH="0" baseline="0" dirty="0" smtClean="0">
                <a:ln>
                  <a:noFill/>
                </a:ln>
                <a:solidFill>
                  <a:schemeClr val="tx1"/>
                </a:solidFill>
                <a:effectLst/>
                <a:latin typeface="Arial" pitchFamily="-106" charset="0"/>
              </a:rPr>
              <a:t>0.1</a:t>
            </a:r>
            <a:endParaRPr kumimoji="0" lang="zh-CN" altLang="en-US" sz="700" b="0" i="0" u="none" strike="noStrike" cap="none" normalizeH="0" baseline="0" dirty="0">
              <a:ln>
                <a:noFill/>
              </a:ln>
              <a:solidFill>
                <a:schemeClr val="tx1"/>
              </a:solidFill>
              <a:effectLst/>
              <a:latin typeface="Arial" pitchFamily="-106" charset="0"/>
            </a:endParaRPr>
          </a:p>
        </p:txBody>
      </p:sp>
      <p:sp>
        <p:nvSpPr>
          <p:cNvPr id="134" name="圆角矩形 11"/>
          <p:cNvSpPr/>
          <p:nvPr/>
        </p:nvSpPr>
        <p:spPr bwMode="auto">
          <a:xfrm>
            <a:off x="3600001" y="5793215"/>
            <a:ext cx="384369" cy="225996"/>
          </a:xfrm>
          <a:prstGeom prst="roundRect">
            <a:avLst/>
          </a:prstGeom>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lang="en-US" altLang="zh-CN" sz="700" dirty="0" smtClean="0">
                <a:solidFill>
                  <a:schemeClr val="tx1"/>
                </a:solidFill>
                <a:latin typeface="Arial" pitchFamily="-106" charset="0"/>
              </a:rPr>
              <a:t>0.12</a:t>
            </a:r>
            <a:endParaRPr kumimoji="0" lang="zh-CN" altLang="en-US" sz="700" b="0" i="0" u="none" strike="noStrike" cap="none" normalizeH="0" baseline="0" dirty="0">
              <a:ln>
                <a:noFill/>
              </a:ln>
              <a:solidFill>
                <a:schemeClr val="tx1"/>
              </a:solidFill>
              <a:effectLst/>
              <a:latin typeface="Arial" pitchFamily="-106" charset="0"/>
            </a:endParaRPr>
          </a:p>
        </p:txBody>
      </p:sp>
      <p:cxnSp>
        <p:nvCxnSpPr>
          <p:cNvPr id="101" name="直线箭头连接符 50"/>
          <p:cNvCxnSpPr>
            <a:stCxn id="131" idx="0"/>
            <a:endCxn id="60" idx="2"/>
          </p:cNvCxnSpPr>
          <p:nvPr/>
        </p:nvCxnSpPr>
        <p:spPr bwMode="auto">
          <a:xfrm flipV="1">
            <a:off x="2518098" y="4672686"/>
            <a:ext cx="62688" cy="1120529"/>
          </a:xfrm>
          <a:prstGeom prst="straightConnector1">
            <a:avLst/>
          </a:prstGeom>
          <a:ln w="12700">
            <a:solidFill>
              <a:schemeClr val="tx1"/>
            </a:solidFill>
            <a:prstDash val="solid"/>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02" name="直线箭头连接符 50"/>
          <p:cNvCxnSpPr>
            <a:stCxn id="132" idx="0"/>
            <a:endCxn id="50" idx="2"/>
          </p:cNvCxnSpPr>
          <p:nvPr/>
        </p:nvCxnSpPr>
        <p:spPr bwMode="auto">
          <a:xfrm flipH="1" flipV="1">
            <a:off x="2832204" y="4915774"/>
            <a:ext cx="111218" cy="877441"/>
          </a:xfrm>
          <a:prstGeom prst="straightConnector1">
            <a:avLst/>
          </a:prstGeom>
          <a:ln w="12700">
            <a:solidFill>
              <a:schemeClr val="tx1"/>
            </a:solidFill>
            <a:prstDash val="solid"/>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03" name="直线箭头连接符 50"/>
          <p:cNvCxnSpPr>
            <a:stCxn id="133" idx="0"/>
            <a:endCxn id="59" idx="2"/>
          </p:cNvCxnSpPr>
          <p:nvPr/>
        </p:nvCxnSpPr>
        <p:spPr bwMode="auto">
          <a:xfrm flipH="1" flipV="1">
            <a:off x="3219313" y="5131334"/>
            <a:ext cx="149433" cy="661881"/>
          </a:xfrm>
          <a:prstGeom prst="straightConnector1">
            <a:avLst/>
          </a:prstGeom>
          <a:ln w="12700">
            <a:solidFill>
              <a:schemeClr val="tx1"/>
            </a:solidFill>
            <a:prstDash val="solid"/>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04" name="直线箭头连接符 50"/>
          <p:cNvCxnSpPr>
            <a:stCxn id="134" idx="0"/>
            <a:endCxn id="61" idx="2"/>
          </p:cNvCxnSpPr>
          <p:nvPr/>
        </p:nvCxnSpPr>
        <p:spPr bwMode="auto">
          <a:xfrm flipH="1" flipV="1">
            <a:off x="3347976" y="4460454"/>
            <a:ext cx="444210" cy="1332761"/>
          </a:xfrm>
          <a:prstGeom prst="straightConnector1">
            <a:avLst/>
          </a:prstGeom>
          <a:ln w="12700">
            <a:solidFill>
              <a:schemeClr val="tx1"/>
            </a:solidFill>
            <a:prstDash val="solid"/>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35" name="直线箭头连接符 50"/>
          <p:cNvCxnSpPr/>
          <p:nvPr/>
        </p:nvCxnSpPr>
        <p:spPr bwMode="auto">
          <a:xfrm flipV="1">
            <a:off x="5055593" y="4681989"/>
            <a:ext cx="62688" cy="1120529"/>
          </a:xfrm>
          <a:prstGeom prst="straightConnector1">
            <a:avLst/>
          </a:prstGeom>
          <a:ln w="12700">
            <a:solidFill>
              <a:schemeClr val="tx1"/>
            </a:solidFill>
            <a:prstDash val="solid"/>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36" name="直线箭头连接符 50"/>
          <p:cNvCxnSpPr/>
          <p:nvPr/>
        </p:nvCxnSpPr>
        <p:spPr bwMode="auto">
          <a:xfrm flipH="1" flipV="1">
            <a:off x="5369699" y="4925077"/>
            <a:ext cx="111218" cy="877441"/>
          </a:xfrm>
          <a:prstGeom prst="straightConnector1">
            <a:avLst/>
          </a:prstGeom>
          <a:ln w="12700">
            <a:solidFill>
              <a:srgbClr val="C00000"/>
            </a:solidFill>
            <a:prstDash val="solid"/>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37" name="直线箭头连接符 50"/>
          <p:cNvCxnSpPr/>
          <p:nvPr/>
        </p:nvCxnSpPr>
        <p:spPr bwMode="auto">
          <a:xfrm flipH="1" flipV="1">
            <a:off x="5756808" y="5140637"/>
            <a:ext cx="149433" cy="661881"/>
          </a:xfrm>
          <a:prstGeom prst="straightConnector1">
            <a:avLst/>
          </a:prstGeom>
          <a:ln w="12700">
            <a:solidFill>
              <a:schemeClr val="tx1"/>
            </a:solidFill>
            <a:prstDash val="solid"/>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38" name="直线箭头连接符 50"/>
          <p:cNvCxnSpPr/>
          <p:nvPr/>
        </p:nvCxnSpPr>
        <p:spPr bwMode="auto">
          <a:xfrm flipH="1" flipV="1">
            <a:off x="5885471" y="4469757"/>
            <a:ext cx="444210" cy="1332761"/>
          </a:xfrm>
          <a:prstGeom prst="straightConnector1">
            <a:avLst/>
          </a:prstGeom>
          <a:ln w="12700">
            <a:solidFill>
              <a:schemeClr val="tx1"/>
            </a:solidFill>
            <a:prstDash val="solid"/>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39" name="直线箭头连接符 50"/>
          <p:cNvCxnSpPr/>
          <p:nvPr/>
        </p:nvCxnSpPr>
        <p:spPr bwMode="auto">
          <a:xfrm flipV="1">
            <a:off x="7551794" y="4669358"/>
            <a:ext cx="62688" cy="1120529"/>
          </a:xfrm>
          <a:prstGeom prst="straightConnector1">
            <a:avLst/>
          </a:prstGeom>
          <a:ln w="12700">
            <a:solidFill>
              <a:schemeClr val="tx1"/>
            </a:solidFill>
            <a:prstDash val="solid"/>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40" name="直线箭头连接符 50"/>
          <p:cNvCxnSpPr/>
          <p:nvPr/>
        </p:nvCxnSpPr>
        <p:spPr bwMode="auto">
          <a:xfrm flipH="1" flipV="1">
            <a:off x="7865900" y="4912446"/>
            <a:ext cx="111218" cy="877441"/>
          </a:xfrm>
          <a:prstGeom prst="straightConnector1">
            <a:avLst/>
          </a:prstGeom>
          <a:ln w="12700">
            <a:solidFill>
              <a:srgbClr val="C00000"/>
            </a:solidFill>
            <a:prstDash val="solid"/>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41" name="直线箭头连接符 50"/>
          <p:cNvCxnSpPr/>
          <p:nvPr/>
        </p:nvCxnSpPr>
        <p:spPr bwMode="auto">
          <a:xfrm flipH="1" flipV="1">
            <a:off x="8253009" y="5128006"/>
            <a:ext cx="149433" cy="661881"/>
          </a:xfrm>
          <a:prstGeom prst="straightConnector1">
            <a:avLst/>
          </a:prstGeom>
          <a:ln w="12700">
            <a:solidFill>
              <a:schemeClr val="tx1"/>
            </a:solidFill>
            <a:prstDash val="solid"/>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42" name="直线箭头连接符 50"/>
          <p:cNvCxnSpPr/>
          <p:nvPr/>
        </p:nvCxnSpPr>
        <p:spPr bwMode="auto">
          <a:xfrm flipH="1" flipV="1">
            <a:off x="8381672" y="4457126"/>
            <a:ext cx="444210" cy="1332761"/>
          </a:xfrm>
          <a:prstGeom prst="straightConnector1">
            <a:avLst/>
          </a:prstGeom>
          <a:ln w="12700">
            <a:solidFill>
              <a:schemeClr val="tx1"/>
            </a:solidFill>
            <a:prstDash val="solid"/>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43" name="直线箭头连接符 50"/>
          <p:cNvCxnSpPr/>
          <p:nvPr/>
        </p:nvCxnSpPr>
        <p:spPr bwMode="auto">
          <a:xfrm flipV="1">
            <a:off x="10059478" y="4673857"/>
            <a:ext cx="62688" cy="1120529"/>
          </a:xfrm>
          <a:prstGeom prst="straightConnector1">
            <a:avLst/>
          </a:prstGeom>
          <a:ln w="12700">
            <a:solidFill>
              <a:schemeClr val="tx1"/>
            </a:solidFill>
            <a:prstDash val="solid"/>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44" name="直线箭头连接符 50"/>
          <p:cNvCxnSpPr/>
          <p:nvPr/>
        </p:nvCxnSpPr>
        <p:spPr bwMode="auto">
          <a:xfrm flipH="1" flipV="1">
            <a:off x="10373584" y="4916945"/>
            <a:ext cx="111218" cy="877441"/>
          </a:xfrm>
          <a:prstGeom prst="straightConnector1">
            <a:avLst/>
          </a:prstGeom>
          <a:ln w="12700">
            <a:solidFill>
              <a:srgbClr val="C00000"/>
            </a:solidFill>
            <a:prstDash val="solid"/>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45" name="直线箭头连接符 50"/>
          <p:cNvCxnSpPr/>
          <p:nvPr/>
        </p:nvCxnSpPr>
        <p:spPr bwMode="auto">
          <a:xfrm flipH="1" flipV="1">
            <a:off x="10760693" y="5132505"/>
            <a:ext cx="149433" cy="661881"/>
          </a:xfrm>
          <a:prstGeom prst="straightConnector1">
            <a:avLst/>
          </a:prstGeom>
          <a:ln w="12700">
            <a:solidFill>
              <a:schemeClr val="tx1"/>
            </a:solidFill>
            <a:prstDash val="solid"/>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46" name="直线箭头连接符 50"/>
          <p:cNvCxnSpPr/>
          <p:nvPr/>
        </p:nvCxnSpPr>
        <p:spPr bwMode="auto">
          <a:xfrm flipH="1" flipV="1">
            <a:off x="10889356" y="4461625"/>
            <a:ext cx="444210" cy="1332761"/>
          </a:xfrm>
          <a:prstGeom prst="straightConnector1">
            <a:avLst/>
          </a:prstGeom>
          <a:ln w="12700">
            <a:solidFill>
              <a:schemeClr val="tx1"/>
            </a:solidFill>
            <a:prstDash val="solid"/>
            <a:headEnd type="none" w="med" len="med"/>
            <a:tailEnd type="none"/>
          </a:ln>
        </p:spPr>
        <p:style>
          <a:lnRef idx="2">
            <a:schemeClr val="accent2"/>
          </a:lnRef>
          <a:fillRef idx="0">
            <a:schemeClr val="accent2"/>
          </a:fillRef>
          <a:effectRef idx="1">
            <a:schemeClr val="accent2"/>
          </a:effectRef>
          <a:fontRef idx="minor">
            <a:schemeClr val="tx1"/>
          </a:fontRef>
        </p:style>
      </p:cxnSp>
      <p:sp>
        <p:nvSpPr>
          <p:cNvPr id="147" name="圆角矩形 53"/>
          <p:cNvSpPr/>
          <p:nvPr/>
        </p:nvSpPr>
        <p:spPr bwMode="auto">
          <a:xfrm>
            <a:off x="8005049" y="1009369"/>
            <a:ext cx="2368535" cy="2186912"/>
          </a:xfrm>
          <a:prstGeom prst="roundRect">
            <a:avLst/>
          </a:prstGeom>
          <a:ln w="34925">
            <a:solidFill>
              <a:schemeClr val="bg2">
                <a:lumMod val="20000"/>
                <a:lumOff val="80000"/>
              </a:schemeClr>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zh-CN" altLang="en-US" sz="1400" b="0" i="0" u="none" strike="noStrike" cap="none" normalizeH="0" baseline="0" dirty="0" smtClean="0">
                <a:ln>
                  <a:noFill/>
                </a:ln>
                <a:solidFill>
                  <a:srgbClr val="FF911C"/>
                </a:solidFill>
                <a:effectLst/>
                <a:latin typeface="Arial" pitchFamily="-106" charset="0"/>
              </a:rPr>
              <a:t>重点区域</a:t>
            </a:r>
            <a:endParaRPr kumimoji="0" lang="zh-CN" altLang="en-US" sz="1400" b="0" i="0" u="none" strike="noStrike" cap="none" normalizeH="0" baseline="0" dirty="0">
              <a:ln>
                <a:noFill/>
              </a:ln>
              <a:solidFill>
                <a:srgbClr val="FF911C"/>
              </a:solidFill>
              <a:effectLst/>
              <a:latin typeface="Arial" pitchFamily="-106" charset="0"/>
            </a:endParaRPr>
          </a:p>
        </p:txBody>
      </p:sp>
      <p:sp>
        <p:nvSpPr>
          <p:cNvPr id="148" name="圆角矩形 11"/>
          <p:cNvSpPr/>
          <p:nvPr/>
        </p:nvSpPr>
        <p:spPr bwMode="auto">
          <a:xfrm>
            <a:off x="8092293" y="1406008"/>
            <a:ext cx="2202291" cy="312314"/>
          </a:xfrm>
          <a:prstGeom prst="roundRect">
            <a:avLst/>
          </a:prstGeom>
          <a:ln w="34925">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r>
              <a:rPr kumimoji="0" lang="zh-CN" altLang="en-US" sz="1400" b="0" i="0" u="none" strike="noStrike" cap="none" normalizeH="0" baseline="0" dirty="0" smtClean="0">
                <a:ln>
                  <a:noFill/>
                </a:ln>
                <a:solidFill>
                  <a:srgbClr val="FF0000"/>
                </a:solidFill>
                <a:effectLst/>
                <a:latin typeface="Arial" pitchFamily="-106" charset="0"/>
              </a:rPr>
              <a:t>无对流过程</a:t>
            </a:r>
            <a:endParaRPr kumimoji="0" lang="zh-CN" altLang="en-US" sz="1400" b="0" i="0" u="none" strike="noStrike" cap="none" normalizeH="0" baseline="0" dirty="0">
              <a:ln>
                <a:noFill/>
              </a:ln>
              <a:solidFill>
                <a:srgbClr val="FF0000"/>
              </a:solidFill>
              <a:effectLst/>
              <a:latin typeface="Arial" pitchFamily="-106" charset="0"/>
            </a:endParaRPr>
          </a:p>
        </p:txBody>
      </p:sp>
      <p:sp>
        <p:nvSpPr>
          <p:cNvPr id="149" name="圆角矩形 53"/>
          <p:cNvSpPr/>
          <p:nvPr/>
        </p:nvSpPr>
        <p:spPr bwMode="auto">
          <a:xfrm>
            <a:off x="8103700" y="2707454"/>
            <a:ext cx="2202291" cy="311888"/>
          </a:xfrm>
          <a:prstGeom prst="roundRect">
            <a:avLst/>
          </a:prstGeom>
          <a:ln w="34925">
            <a:solidFill>
              <a:srgbClr val="FFC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r>
              <a:rPr kumimoji="0" lang="zh-CN" altLang="en-US" sz="1400" b="0" i="0" u="none" strike="noStrike" cap="none" normalizeH="0" baseline="0" dirty="0" smtClean="0">
                <a:ln>
                  <a:noFill/>
                </a:ln>
                <a:solidFill>
                  <a:srgbClr val="FF911C"/>
                </a:solidFill>
                <a:effectLst/>
                <a:latin typeface="Arial" pitchFamily="-106" charset="0"/>
              </a:rPr>
              <a:t>台风过程</a:t>
            </a:r>
            <a:endParaRPr kumimoji="0" lang="zh-CN" altLang="en-US" sz="1400" b="0" i="0" u="none" strike="noStrike" cap="none" normalizeH="0" baseline="0" dirty="0">
              <a:ln>
                <a:noFill/>
              </a:ln>
              <a:solidFill>
                <a:srgbClr val="FF911C"/>
              </a:solidFill>
              <a:effectLst/>
              <a:latin typeface="Arial" pitchFamily="-106" charset="0"/>
            </a:endParaRPr>
          </a:p>
        </p:txBody>
      </p:sp>
      <p:sp>
        <p:nvSpPr>
          <p:cNvPr id="150" name="圆角矩形 54"/>
          <p:cNvSpPr/>
          <p:nvPr/>
        </p:nvSpPr>
        <p:spPr bwMode="auto">
          <a:xfrm>
            <a:off x="8103700" y="2267031"/>
            <a:ext cx="2201500" cy="309231"/>
          </a:xfrm>
          <a:prstGeom prst="roundRect">
            <a:avLst/>
          </a:prstGeom>
          <a:ln w="34925">
            <a:solidFill>
              <a:srgbClr val="7030A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r>
              <a:rPr kumimoji="0" lang="zh-CN" altLang="en-US" sz="1400" i="0" u="none" strike="noStrike" normalizeH="0" baseline="0" dirty="0" smtClean="0">
                <a:ln w="0"/>
                <a:solidFill>
                  <a:srgbClr val="7030A0"/>
                </a:solidFill>
                <a:latin typeface="Arial" pitchFamily="-106" charset="0"/>
              </a:rPr>
              <a:t>大尺度天气系统降水过程</a:t>
            </a:r>
            <a:endParaRPr kumimoji="0" lang="zh-CN" altLang="en-US" sz="1400" i="0" u="none" strike="noStrike" normalizeH="0" baseline="0" dirty="0">
              <a:ln w="0"/>
              <a:solidFill>
                <a:srgbClr val="7030A0"/>
              </a:solidFill>
              <a:latin typeface="Arial" pitchFamily="-106" charset="0"/>
            </a:endParaRPr>
          </a:p>
        </p:txBody>
      </p:sp>
      <p:cxnSp>
        <p:nvCxnSpPr>
          <p:cNvPr id="151" name="直线箭头连接符 7"/>
          <p:cNvCxnSpPr>
            <a:endCxn id="150" idx="1"/>
          </p:cNvCxnSpPr>
          <p:nvPr/>
        </p:nvCxnSpPr>
        <p:spPr bwMode="auto">
          <a:xfrm>
            <a:off x="5392382" y="2330070"/>
            <a:ext cx="2711318" cy="91577"/>
          </a:xfrm>
          <a:prstGeom prst="straightConnector1">
            <a:avLst/>
          </a:prstGeom>
          <a:ln w="34925">
            <a:solidFill>
              <a:srgbClr val="7030A0"/>
            </a:solidFill>
            <a:prstDash val="sysDot"/>
            <a:headEnd type="none" w="med" len="med"/>
            <a:tailEnd type="triangle"/>
          </a:ln>
        </p:spPr>
        <p:style>
          <a:lnRef idx="2">
            <a:schemeClr val="accent2"/>
          </a:lnRef>
          <a:fillRef idx="0">
            <a:schemeClr val="accent2"/>
          </a:fillRef>
          <a:effectRef idx="1">
            <a:schemeClr val="accent2"/>
          </a:effectRef>
          <a:fontRef idx="minor">
            <a:schemeClr val="tx1"/>
          </a:fontRef>
        </p:style>
      </p:cxnSp>
      <p:cxnSp>
        <p:nvCxnSpPr>
          <p:cNvPr id="152" name="直线箭头连接符 31"/>
          <p:cNvCxnSpPr>
            <a:endCxn id="148" idx="1"/>
          </p:cNvCxnSpPr>
          <p:nvPr/>
        </p:nvCxnSpPr>
        <p:spPr bwMode="auto">
          <a:xfrm flipV="1">
            <a:off x="6329717" y="1562165"/>
            <a:ext cx="1762576" cy="405440"/>
          </a:xfrm>
          <a:prstGeom prst="straightConnector1">
            <a:avLst/>
          </a:prstGeom>
          <a:ln w="34925">
            <a:solidFill>
              <a:srgbClr val="FF0000"/>
            </a:solidFill>
            <a:prstDash val="sysDot"/>
            <a:headEnd type="none" w="med" len="med"/>
            <a:tailEnd type="triangle"/>
          </a:ln>
        </p:spPr>
        <p:style>
          <a:lnRef idx="2">
            <a:schemeClr val="accent2"/>
          </a:lnRef>
          <a:fillRef idx="0">
            <a:schemeClr val="accent2"/>
          </a:fillRef>
          <a:effectRef idx="1">
            <a:schemeClr val="accent2"/>
          </a:effectRef>
          <a:fontRef idx="minor">
            <a:schemeClr val="tx1"/>
          </a:fontRef>
        </p:style>
      </p:cxnSp>
      <p:cxnSp>
        <p:nvCxnSpPr>
          <p:cNvPr id="153" name="直线箭头连接符 43"/>
          <p:cNvCxnSpPr>
            <a:endCxn id="149" idx="1"/>
          </p:cNvCxnSpPr>
          <p:nvPr/>
        </p:nvCxnSpPr>
        <p:spPr bwMode="auto">
          <a:xfrm>
            <a:off x="6104516" y="2840472"/>
            <a:ext cx="1999184" cy="22926"/>
          </a:xfrm>
          <a:prstGeom prst="straightConnector1">
            <a:avLst/>
          </a:prstGeom>
          <a:ln w="34925">
            <a:solidFill>
              <a:srgbClr val="FF911C"/>
            </a:solidFill>
            <a:prstDash val="sysDot"/>
            <a:headEnd type="none" w="med" len="med"/>
            <a:tailEnd type="triangle"/>
          </a:ln>
        </p:spPr>
        <p:style>
          <a:lnRef idx="2">
            <a:schemeClr val="accent2"/>
          </a:lnRef>
          <a:fillRef idx="0">
            <a:schemeClr val="accent2"/>
          </a:fillRef>
          <a:effectRef idx="1">
            <a:schemeClr val="accent2"/>
          </a:effectRef>
          <a:fontRef idx="minor">
            <a:schemeClr val="tx1"/>
          </a:fontRef>
        </p:style>
      </p:cxnSp>
      <p:sp>
        <p:nvSpPr>
          <p:cNvPr id="154" name="圆角矩形 49"/>
          <p:cNvSpPr/>
          <p:nvPr/>
        </p:nvSpPr>
        <p:spPr bwMode="auto">
          <a:xfrm>
            <a:off x="8092293" y="1829100"/>
            <a:ext cx="2202291" cy="277007"/>
          </a:xfrm>
          <a:prstGeom prst="roundRect">
            <a:avLst/>
          </a:prstGeom>
          <a:ln w="34925">
            <a:solidFill>
              <a:srgbClr val="FA3EF7"/>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r>
              <a:rPr kumimoji="0" lang="zh-CN" altLang="en-US" sz="1400" b="0" i="0" u="none" strike="noStrike" cap="none" normalizeH="0" baseline="0" dirty="0" smtClean="0">
                <a:ln>
                  <a:noFill/>
                </a:ln>
                <a:solidFill>
                  <a:srgbClr val="FA3EF7"/>
                </a:solidFill>
                <a:effectLst/>
                <a:latin typeface="Arial" pitchFamily="-106" charset="0"/>
              </a:rPr>
              <a:t>局地对流天气过程</a:t>
            </a:r>
            <a:endParaRPr kumimoji="0" lang="zh-CN" altLang="en-US" sz="1400" b="0" i="0" u="none" strike="noStrike" cap="none" normalizeH="0" baseline="0" dirty="0">
              <a:ln>
                <a:noFill/>
              </a:ln>
              <a:solidFill>
                <a:srgbClr val="FA3EF7"/>
              </a:solidFill>
              <a:effectLst/>
              <a:latin typeface="Arial" pitchFamily="-106" charset="0"/>
            </a:endParaRPr>
          </a:p>
        </p:txBody>
      </p:sp>
      <p:cxnSp>
        <p:nvCxnSpPr>
          <p:cNvPr id="155" name="直线箭头连接符 50"/>
          <p:cNvCxnSpPr>
            <a:endCxn id="154" idx="1"/>
          </p:cNvCxnSpPr>
          <p:nvPr/>
        </p:nvCxnSpPr>
        <p:spPr bwMode="auto">
          <a:xfrm flipV="1">
            <a:off x="5683950" y="1967604"/>
            <a:ext cx="2408343" cy="661812"/>
          </a:xfrm>
          <a:prstGeom prst="straightConnector1">
            <a:avLst/>
          </a:prstGeom>
          <a:ln w="34925">
            <a:solidFill>
              <a:srgbClr val="FA3EF7"/>
            </a:solidFill>
            <a:prstDash val="sysDot"/>
            <a:headEnd type="none" w="med" len="med"/>
            <a:tailEnd type="triangle"/>
          </a:ln>
        </p:spPr>
        <p:style>
          <a:lnRef idx="2">
            <a:schemeClr val="accent2"/>
          </a:lnRef>
          <a:fillRef idx="0">
            <a:schemeClr val="accent2"/>
          </a:fillRef>
          <a:effectRef idx="1">
            <a:schemeClr val="accent2"/>
          </a:effectRef>
          <a:fontRef idx="minor">
            <a:schemeClr val="tx1"/>
          </a:fontRef>
        </p:style>
      </p:cxnSp>
      <p:grpSp>
        <p:nvGrpSpPr>
          <p:cNvPr id="162" name="Group 161"/>
          <p:cNvGrpSpPr/>
          <p:nvPr/>
        </p:nvGrpSpPr>
        <p:grpSpPr>
          <a:xfrm>
            <a:off x="7551794" y="6253039"/>
            <a:ext cx="4511040" cy="573345"/>
            <a:chOff x="553040" y="6615181"/>
            <a:chExt cx="8778998" cy="336075"/>
          </a:xfrm>
        </p:grpSpPr>
        <p:sp>
          <p:nvSpPr>
            <p:cNvPr id="163" name="Rounded Rectangle 162"/>
            <p:cNvSpPr/>
            <p:nvPr/>
          </p:nvSpPr>
          <p:spPr bwMode="auto">
            <a:xfrm>
              <a:off x="553040" y="6615181"/>
              <a:ext cx="8704613" cy="336075"/>
            </a:xfrm>
            <a:prstGeom prst="roundRect">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endParaRPr lang="zh-CN" altLang="en-US" sz="2200">
                <a:solidFill>
                  <a:srgbClr val="C00000"/>
                </a:solidFill>
                <a:latin typeface="Arial" pitchFamily="-106" charset="0"/>
              </a:endParaRPr>
            </a:p>
          </p:txBody>
        </p:sp>
        <p:sp>
          <p:nvSpPr>
            <p:cNvPr id="164" name="TextBox 163"/>
            <p:cNvSpPr txBox="1"/>
            <p:nvPr/>
          </p:nvSpPr>
          <p:spPr>
            <a:xfrm>
              <a:off x="631589" y="6643483"/>
              <a:ext cx="8700449" cy="306693"/>
            </a:xfrm>
            <a:prstGeom prst="rect">
              <a:avLst/>
            </a:prstGeom>
            <a:noFill/>
          </p:spPr>
          <p:txBody>
            <a:bodyPr wrap="square" rtlCol="0">
              <a:spAutoFit/>
            </a:bodyPr>
            <a:lstStyle/>
            <a:p>
              <a:r>
                <a:rPr lang="zh-CN" altLang="en-US" sz="1400" dirty="0" smtClean="0">
                  <a:solidFill>
                    <a:srgbClr val="C00000"/>
                  </a:solidFill>
                </a:rPr>
                <a:t>根据重点区域的分析结果，可以分析出未来出现不同天气类型的概率。</a:t>
              </a:r>
              <a:endParaRPr lang="en-US" altLang="zh-CN" sz="1400" dirty="0" smtClean="0">
                <a:solidFill>
                  <a:srgbClr val="C00000"/>
                </a:solidFill>
              </a:endParaRPr>
            </a:p>
          </p:txBody>
        </p:sp>
      </p:grpSp>
      <p:sp>
        <p:nvSpPr>
          <p:cNvPr id="166" name="Rectangle 3"/>
          <p:cNvSpPr txBox="1">
            <a:spLocks noChangeArrowheads="1"/>
          </p:cNvSpPr>
          <p:nvPr/>
        </p:nvSpPr>
        <p:spPr bwMode="auto">
          <a:xfrm>
            <a:off x="393710" y="806613"/>
            <a:ext cx="3776959" cy="2665568"/>
          </a:xfrm>
          <a:prstGeom prst="rect">
            <a:avLst/>
          </a:prstGeom>
          <a:noFill/>
          <a:ln>
            <a:noFill/>
          </a:ln>
          <a:extLst/>
        </p:spPr>
        <p:txBody>
          <a:bodyPr lIns="45720" rIns="45720"/>
          <a:lstStyle>
            <a:lvl1pPr marL="192088" indent="-192088" algn="l" rtl="0" eaLnBrk="0" fontAlgn="base" hangingPunct="0">
              <a:lnSpc>
                <a:spcPct val="104000"/>
              </a:lnSpc>
              <a:spcBef>
                <a:spcPct val="20000"/>
              </a:spcBef>
              <a:spcAft>
                <a:spcPct val="0"/>
              </a:spcAft>
              <a:buClr>
                <a:schemeClr val="accent1"/>
              </a:buClr>
              <a:buFont typeface="Wingdings" pitchFamily="2" charset="2"/>
              <a:buChar char="§"/>
              <a:defRPr>
                <a:solidFill>
                  <a:schemeClr val="tx1"/>
                </a:solidFill>
                <a:latin typeface="+mn-lt"/>
                <a:ea typeface="宋体" pitchFamily="2" charset="-122"/>
                <a:cs typeface="+mn-cs"/>
              </a:defRPr>
            </a:lvl1pPr>
            <a:lvl2pPr marL="463550" indent="-185738" algn="l" rtl="0" eaLnBrk="0" fontAlgn="base" hangingPunct="0">
              <a:lnSpc>
                <a:spcPct val="104000"/>
              </a:lnSpc>
              <a:spcBef>
                <a:spcPct val="20000"/>
              </a:spcBef>
              <a:spcAft>
                <a:spcPct val="0"/>
              </a:spcAft>
              <a:buClr>
                <a:schemeClr val="accent1"/>
              </a:buClr>
              <a:buSzPct val="70000"/>
              <a:buFont typeface="宋体" pitchFamily="2" charset="-122"/>
              <a:buChar char="-"/>
              <a:defRPr sz="1600">
                <a:solidFill>
                  <a:schemeClr val="tx1"/>
                </a:solidFill>
                <a:latin typeface="+mn-lt"/>
                <a:ea typeface="宋体" pitchFamily="2" charset="-122"/>
              </a:defRPr>
            </a:lvl2pPr>
            <a:lvl3pPr marL="768350" indent="-193675" algn="l" rtl="0" eaLnBrk="0" fontAlgn="base" hangingPunct="0">
              <a:lnSpc>
                <a:spcPct val="104000"/>
              </a:lnSpc>
              <a:spcBef>
                <a:spcPct val="20000"/>
              </a:spcBef>
              <a:spcAft>
                <a:spcPct val="0"/>
              </a:spcAft>
              <a:buClr>
                <a:schemeClr val="accent1"/>
              </a:buClr>
              <a:buFont typeface="Wingdings" pitchFamily="2" charset="2"/>
              <a:buChar char="§"/>
              <a:defRPr sz="1400">
                <a:solidFill>
                  <a:schemeClr val="tx1"/>
                </a:solidFill>
                <a:latin typeface="+mn-lt"/>
                <a:ea typeface="宋体" pitchFamily="2" charset="-122"/>
              </a:defRPr>
            </a:lvl3pPr>
            <a:lvl4pPr marL="1052513" indent="-180975" algn="l" rtl="0" eaLnBrk="0" fontAlgn="base" hangingPunct="0">
              <a:lnSpc>
                <a:spcPct val="104000"/>
              </a:lnSpc>
              <a:spcBef>
                <a:spcPct val="20000"/>
              </a:spcBef>
              <a:spcAft>
                <a:spcPct val="0"/>
              </a:spcAft>
              <a:buClr>
                <a:schemeClr val="accent1"/>
              </a:buClr>
              <a:buFont typeface="宋体" pitchFamily="2" charset="-122"/>
              <a:buChar char="-"/>
              <a:defRPr sz="1200">
                <a:solidFill>
                  <a:schemeClr val="tx1"/>
                </a:solidFill>
                <a:latin typeface="+mn-lt"/>
                <a:ea typeface="宋体" pitchFamily="2" charset="-122"/>
              </a:defRPr>
            </a:lvl4pPr>
            <a:lvl5pPr marL="1381125" indent="-146050" algn="l" rtl="0" eaLnBrk="0" fontAlgn="base" hangingPunct="0">
              <a:lnSpc>
                <a:spcPct val="104000"/>
              </a:lnSpc>
              <a:spcBef>
                <a:spcPct val="20000"/>
              </a:spcBef>
              <a:spcAft>
                <a:spcPct val="0"/>
              </a:spcAft>
              <a:buClr>
                <a:schemeClr val="accent1"/>
              </a:buClr>
              <a:buFont typeface="Wingdings" pitchFamily="2" charset="2"/>
              <a:buChar char="§"/>
              <a:defRPr sz="1000">
                <a:solidFill>
                  <a:schemeClr val="tx1"/>
                </a:solidFill>
                <a:latin typeface="+mn-lt"/>
                <a:ea typeface="宋体" pitchFamily="2" charset="-122"/>
              </a:defRPr>
            </a:lvl5pPr>
            <a:lvl6pPr marL="18383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6pPr>
            <a:lvl7pPr marL="22955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7pPr>
            <a:lvl8pPr marL="27527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8pPr>
            <a:lvl9pPr marL="32099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9pPr>
          </a:lstStyle>
          <a:p>
            <a:pPr>
              <a:lnSpc>
                <a:spcPct val="150000"/>
              </a:lnSpc>
              <a:defRPr/>
            </a:pPr>
            <a:r>
              <a:rPr lang="zh-CN" altLang="en-US" sz="1600" b="1" dirty="0" smtClean="0">
                <a:solidFill>
                  <a:schemeClr val="accent1">
                    <a:lumMod val="75000"/>
                  </a:schemeClr>
                </a:solidFill>
                <a:latin typeface="+mn-ea"/>
                <a:ea typeface="+mn-ea"/>
              </a:rPr>
              <a:t>结果验证：</a:t>
            </a:r>
          </a:p>
          <a:p>
            <a:pPr lvl="1" algn="just">
              <a:lnSpc>
                <a:spcPct val="150000"/>
              </a:lnSpc>
              <a:buFont typeface="Wingdings" pitchFamily="2" charset="2"/>
              <a:buChar char="ü"/>
              <a:defRPr/>
            </a:pPr>
            <a:r>
              <a:rPr lang="zh-CN" altLang="en-US" sz="1400" dirty="0" smtClean="0">
                <a:latin typeface="+mn-ea"/>
                <a:ea typeface="+mn-ea"/>
              </a:rPr>
              <a:t>系统为预</a:t>
            </a:r>
            <a:r>
              <a:rPr lang="zh-CN" altLang="en-US" sz="1400" dirty="0">
                <a:latin typeface="+mn-ea"/>
                <a:ea typeface="+mn-ea"/>
              </a:rPr>
              <a:t>报</a:t>
            </a:r>
            <a:r>
              <a:rPr lang="zh-CN" altLang="en-US" sz="1400" dirty="0" smtClean="0">
                <a:latin typeface="+mn-ea"/>
                <a:ea typeface="+mn-ea"/>
              </a:rPr>
              <a:t>员提供无对流天气过程模板和重点区域具体位置。预报员可以通过比较重点区域的偏差情况，分析未来</a:t>
            </a:r>
            <a:r>
              <a:rPr lang="en-US" altLang="zh-CN" sz="1400" dirty="0" smtClean="0">
                <a:latin typeface="+mn-ea"/>
                <a:ea typeface="+mn-ea"/>
              </a:rPr>
              <a:t>0-3h</a:t>
            </a:r>
            <a:r>
              <a:rPr lang="zh-CN" altLang="en-US" sz="1400" dirty="0" smtClean="0">
                <a:latin typeface="+mn-ea"/>
                <a:ea typeface="+mn-ea"/>
              </a:rPr>
              <a:t>出现的天气类型。</a:t>
            </a:r>
            <a:endParaRPr lang="en-US" altLang="zh-CN" sz="1400" dirty="0" smtClean="0">
              <a:latin typeface="+mn-ea"/>
              <a:ea typeface="+mn-ea"/>
            </a:endParaRPr>
          </a:p>
        </p:txBody>
      </p:sp>
      <p:sp>
        <p:nvSpPr>
          <p:cNvPr id="167" name="Rectangle 166"/>
          <p:cNvSpPr/>
          <p:nvPr/>
        </p:nvSpPr>
        <p:spPr>
          <a:xfrm>
            <a:off x="-260185" y="3483569"/>
            <a:ext cx="6096000" cy="230832"/>
          </a:xfrm>
          <a:prstGeom prst="rect">
            <a:avLst/>
          </a:prstGeom>
        </p:spPr>
        <p:txBody>
          <a:bodyPr>
            <a:spAutoFit/>
          </a:bodyPr>
          <a:lstStyle/>
          <a:p>
            <a:pPr algn="ctr"/>
            <a:r>
              <a:rPr kumimoji="1" lang="en-US" altLang="zh-CN" sz="900" dirty="0"/>
              <a:t>2016</a:t>
            </a:r>
            <a:r>
              <a:rPr kumimoji="1" lang="zh-CN" altLang="en-US" sz="900" dirty="0"/>
              <a:t>年</a:t>
            </a:r>
            <a:r>
              <a:rPr kumimoji="1" lang="en-US" altLang="zh-CN" sz="900" dirty="0"/>
              <a:t>10</a:t>
            </a:r>
            <a:r>
              <a:rPr kumimoji="1" lang="zh-CN" altLang="en-US" sz="900" dirty="0"/>
              <a:t>月</a:t>
            </a:r>
            <a:r>
              <a:rPr kumimoji="1" lang="en-US" altLang="zh-CN" sz="900" dirty="0"/>
              <a:t>04</a:t>
            </a:r>
            <a:r>
              <a:rPr kumimoji="1" lang="zh-CN" altLang="en-US" sz="900" dirty="0" smtClean="0"/>
              <a:t>日 </a:t>
            </a:r>
            <a:r>
              <a:rPr kumimoji="1" lang="en-US" altLang="zh-CN" sz="900" dirty="0" smtClean="0"/>
              <a:t>14:00</a:t>
            </a:r>
            <a:endParaRPr kumimoji="1" lang="en-US" altLang="zh-CN" sz="900" dirty="0">
              <a:solidFill>
                <a:srgbClr val="C00000"/>
              </a:solidFill>
            </a:endParaRPr>
          </a:p>
        </p:txBody>
      </p:sp>
      <p:sp>
        <p:nvSpPr>
          <p:cNvPr id="168" name="Rectangle 167"/>
          <p:cNvSpPr/>
          <p:nvPr/>
        </p:nvSpPr>
        <p:spPr>
          <a:xfrm>
            <a:off x="2391187" y="3487957"/>
            <a:ext cx="6096000" cy="230832"/>
          </a:xfrm>
          <a:prstGeom prst="rect">
            <a:avLst/>
          </a:prstGeom>
        </p:spPr>
        <p:txBody>
          <a:bodyPr>
            <a:spAutoFit/>
          </a:bodyPr>
          <a:lstStyle/>
          <a:p>
            <a:pPr algn="ctr"/>
            <a:r>
              <a:rPr kumimoji="1" lang="en-US" altLang="zh-CN" sz="900" dirty="0"/>
              <a:t>2016</a:t>
            </a:r>
            <a:r>
              <a:rPr kumimoji="1" lang="zh-CN" altLang="en-US" sz="900" dirty="0"/>
              <a:t>年</a:t>
            </a:r>
            <a:r>
              <a:rPr kumimoji="1" lang="en-US" altLang="zh-CN" sz="900" dirty="0"/>
              <a:t>10</a:t>
            </a:r>
            <a:r>
              <a:rPr kumimoji="1" lang="zh-CN" altLang="en-US" sz="900" dirty="0"/>
              <a:t>月</a:t>
            </a:r>
            <a:r>
              <a:rPr kumimoji="1" lang="en-US" altLang="zh-CN" sz="900" dirty="0"/>
              <a:t>04</a:t>
            </a:r>
            <a:r>
              <a:rPr kumimoji="1" lang="zh-CN" altLang="en-US" sz="900" dirty="0" smtClean="0"/>
              <a:t>日 </a:t>
            </a:r>
            <a:r>
              <a:rPr kumimoji="1" lang="en-US" altLang="zh-CN" sz="900" dirty="0" smtClean="0"/>
              <a:t>15:00</a:t>
            </a:r>
            <a:endParaRPr kumimoji="1" lang="en-US" altLang="zh-CN" sz="900" dirty="0">
              <a:solidFill>
                <a:srgbClr val="C00000"/>
              </a:solidFill>
            </a:endParaRPr>
          </a:p>
        </p:txBody>
      </p:sp>
      <p:sp>
        <p:nvSpPr>
          <p:cNvPr id="169" name="Rectangle 168"/>
          <p:cNvSpPr/>
          <p:nvPr/>
        </p:nvSpPr>
        <p:spPr>
          <a:xfrm>
            <a:off x="4781881" y="3472813"/>
            <a:ext cx="6096000" cy="230832"/>
          </a:xfrm>
          <a:prstGeom prst="rect">
            <a:avLst/>
          </a:prstGeom>
        </p:spPr>
        <p:txBody>
          <a:bodyPr>
            <a:spAutoFit/>
          </a:bodyPr>
          <a:lstStyle/>
          <a:p>
            <a:pPr algn="ctr"/>
            <a:r>
              <a:rPr kumimoji="1" lang="en-US" altLang="zh-CN" sz="900" dirty="0"/>
              <a:t>2016</a:t>
            </a:r>
            <a:r>
              <a:rPr kumimoji="1" lang="zh-CN" altLang="en-US" sz="900" dirty="0"/>
              <a:t>年</a:t>
            </a:r>
            <a:r>
              <a:rPr kumimoji="1" lang="en-US" altLang="zh-CN" sz="900" dirty="0"/>
              <a:t>10</a:t>
            </a:r>
            <a:r>
              <a:rPr kumimoji="1" lang="zh-CN" altLang="en-US" sz="900" dirty="0"/>
              <a:t>月</a:t>
            </a:r>
            <a:r>
              <a:rPr kumimoji="1" lang="en-US" altLang="zh-CN" sz="900" dirty="0"/>
              <a:t>04</a:t>
            </a:r>
            <a:r>
              <a:rPr kumimoji="1" lang="zh-CN" altLang="en-US" sz="900" dirty="0" smtClean="0"/>
              <a:t>日 </a:t>
            </a:r>
            <a:r>
              <a:rPr kumimoji="1" lang="en-US" altLang="zh-CN" sz="900" dirty="0" smtClean="0"/>
              <a:t>16:00</a:t>
            </a:r>
            <a:endParaRPr kumimoji="1" lang="en-US" altLang="zh-CN" sz="900" dirty="0">
              <a:solidFill>
                <a:srgbClr val="C00000"/>
              </a:solidFill>
            </a:endParaRPr>
          </a:p>
        </p:txBody>
      </p:sp>
      <p:sp>
        <p:nvSpPr>
          <p:cNvPr id="170" name="Rectangle 169"/>
          <p:cNvSpPr/>
          <p:nvPr/>
        </p:nvSpPr>
        <p:spPr>
          <a:xfrm>
            <a:off x="7011478" y="3477651"/>
            <a:ext cx="6096000" cy="230832"/>
          </a:xfrm>
          <a:prstGeom prst="rect">
            <a:avLst/>
          </a:prstGeom>
        </p:spPr>
        <p:txBody>
          <a:bodyPr>
            <a:spAutoFit/>
          </a:bodyPr>
          <a:lstStyle/>
          <a:p>
            <a:pPr algn="ctr"/>
            <a:r>
              <a:rPr kumimoji="1" lang="en-US" altLang="zh-CN" sz="900" dirty="0"/>
              <a:t>2016</a:t>
            </a:r>
            <a:r>
              <a:rPr kumimoji="1" lang="zh-CN" altLang="en-US" sz="900" dirty="0"/>
              <a:t>年</a:t>
            </a:r>
            <a:r>
              <a:rPr kumimoji="1" lang="en-US" altLang="zh-CN" sz="900" dirty="0"/>
              <a:t>10</a:t>
            </a:r>
            <a:r>
              <a:rPr kumimoji="1" lang="zh-CN" altLang="en-US" sz="900" dirty="0"/>
              <a:t>月</a:t>
            </a:r>
            <a:r>
              <a:rPr kumimoji="1" lang="en-US" altLang="zh-CN" sz="900" dirty="0"/>
              <a:t>04</a:t>
            </a:r>
            <a:r>
              <a:rPr kumimoji="1" lang="zh-CN" altLang="en-US" sz="900" dirty="0" smtClean="0"/>
              <a:t>日 </a:t>
            </a:r>
            <a:r>
              <a:rPr kumimoji="1" lang="en-US" altLang="zh-CN" sz="900" dirty="0" smtClean="0"/>
              <a:t>17:00</a:t>
            </a:r>
            <a:endParaRPr kumimoji="1" lang="en-US" altLang="zh-CN" sz="900" dirty="0">
              <a:solidFill>
                <a:srgbClr val="C00000"/>
              </a:solidFill>
            </a:endParaRPr>
          </a:p>
        </p:txBody>
      </p:sp>
    </p:spTree>
    <p:extLst>
      <p:ext uri="{BB962C8B-B14F-4D97-AF65-F5344CB8AC3E}">
        <p14:creationId xmlns:p14="http://schemas.microsoft.com/office/powerpoint/2010/main" val="24805700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txBox="1">
            <a:spLocks noChangeArrowheads="1"/>
          </p:cNvSpPr>
          <p:nvPr/>
        </p:nvSpPr>
        <p:spPr bwMode="auto">
          <a:xfrm>
            <a:off x="514618" y="246025"/>
            <a:ext cx="1041922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lstStyle>
            <a:lvl1pPr eaLnBrk="0" hangingPunct="0">
              <a:spcBef>
                <a:spcPct val="0"/>
              </a:spcBef>
              <a:defRPr sz="1200">
                <a:solidFill>
                  <a:schemeClr val="tx1"/>
                </a:solidFill>
                <a:latin typeface="Arial" pitchFamily="34" charset="0"/>
                <a:ea typeface="宋体" pitchFamily="2" charset="-122"/>
              </a:defRPr>
            </a:lvl1pPr>
            <a:lvl2pPr marL="742950" indent="-285750" eaLnBrk="0" hangingPunct="0">
              <a:spcBef>
                <a:spcPct val="0"/>
              </a:spcBef>
              <a:defRPr sz="1200">
                <a:solidFill>
                  <a:schemeClr val="tx1"/>
                </a:solidFill>
                <a:latin typeface="Arial" pitchFamily="34" charset="0"/>
                <a:ea typeface="宋体" pitchFamily="2" charset="-122"/>
              </a:defRPr>
            </a:lvl2pPr>
            <a:lvl3pPr marL="1143000" indent="-228600" eaLnBrk="0" hangingPunct="0">
              <a:spcBef>
                <a:spcPct val="0"/>
              </a:spcBef>
              <a:defRPr sz="1200">
                <a:solidFill>
                  <a:schemeClr val="tx1"/>
                </a:solidFill>
                <a:latin typeface="Arial" pitchFamily="34" charset="0"/>
                <a:ea typeface="宋体" pitchFamily="2" charset="-122"/>
              </a:defRPr>
            </a:lvl3pPr>
            <a:lvl4pPr marL="1600200" indent="-228600" eaLnBrk="0" hangingPunct="0">
              <a:spcBef>
                <a:spcPct val="0"/>
              </a:spcBef>
              <a:defRPr sz="1200">
                <a:solidFill>
                  <a:schemeClr val="tx1"/>
                </a:solidFill>
                <a:latin typeface="Arial" pitchFamily="34" charset="0"/>
                <a:ea typeface="宋体" pitchFamily="2" charset="-122"/>
              </a:defRPr>
            </a:lvl4pPr>
            <a:lvl5pPr marL="2057400" indent="-228600" eaLnBrk="0" hangingPunct="0">
              <a:spcBef>
                <a:spcPct val="0"/>
              </a:spcBef>
              <a:defRPr sz="1200">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sz="1200">
                <a:solidFill>
                  <a:schemeClr val="tx1"/>
                </a:solidFill>
                <a:latin typeface="Arial" pitchFamily="34" charset="0"/>
                <a:ea typeface="宋体" pitchFamily="2" charset="-122"/>
              </a:defRPr>
            </a:lvl9pPr>
          </a:lstStyle>
          <a:p>
            <a:pPr>
              <a:lnSpc>
                <a:spcPct val="100000"/>
              </a:lnSpc>
              <a:buClrTx/>
              <a:buFontTx/>
              <a:buNone/>
            </a:pPr>
            <a:r>
              <a:rPr lang="zh-CN" altLang="en-US" sz="2400" b="1" dirty="0" smtClean="0">
                <a:solidFill>
                  <a:schemeClr val="accent1">
                    <a:lumMod val="75000"/>
                  </a:schemeClr>
                </a:solidFill>
                <a:latin typeface="Microsoft YaHei" charset="-122"/>
                <a:ea typeface="Microsoft YaHei" charset="-122"/>
                <a:cs typeface="Microsoft YaHei" charset="-122"/>
              </a:rPr>
              <a:t>强对流天气推演</a:t>
            </a:r>
            <a:endParaRPr lang="zh-CN" altLang="en-US" sz="2400" b="1" dirty="0">
              <a:solidFill>
                <a:schemeClr val="accent1">
                  <a:lumMod val="75000"/>
                </a:schemeClr>
              </a:solidFill>
              <a:latin typeface="Microsoft YaHei" charset="-122"/>
              <a:ea typeface="Microsoft YaHei" charset="-122"/>
              <a:cs typeface="Microsoft YaHei" charset="-122"/>
            </a:endParaRPr>
          </a:p>
        </p:txBody>
      </p:sp>
      <p:sp>
        <p:nvSpPr>
          <p:cNvPr id="13" name="TextBox 12"/>
          <p:cNvSpPr txBox="1"/>
          <p:nvPr/>
        </p:nvSpPr>
        <p:spPr>
          <a:xfrm>
            <a:off x="4559725" y="2211681"/>
            <a:ext cx="490372" cy="2031325"/>
          </a:xfrm>
          <a:prstGeom prst="rect">
            <a:avLst/>
          </a:prstGeom>
          <a:noFill/>
        </p:spPr>
        <p:txBody>
          <a:bodyPr wrap="square" rtlCol="0">
            <a:spAutoFit/>
          </a:bodyPr>
          <a:lstStyle/>
          <a:p>
            <a:r>
              <a:rPr lang="zh-CN" altLang="en-US" dirty="0" smtClean="0"/>
              <a:t>强对流天气推演</a:t>
            </a:r>
            <a:endParaRPr lang="zh-CN" altLang="en-US" dirty="0"/>
          </a:p>
        </p:txBody>
      </p:sp>
      <p:sp>
        <p:nvSpPr>
          <p:cNvPr id="15" name="Rectangle 3"/>
          <p:cNvSpPr txBox="1">
            <a:spLocks noChangeArrowheads="1"/>
          </p:cNvSpPr>
          <p:nvPr/>
        </p:nvSpPr>
        <p:spPr bwMode="auto">
          <a:xfrm>
            <a:off x="443687" y="984866"/>
            <a:ext cx="3935763" cy="5527145"/>
          </a:xfrm>
          <a:prstGeom prst="rect">
            <a:avLst/>
          </a:prstGeom>
          <a:noFill/>
          <a:ln>
            <a:noFill/>
          </a:ln>
          <a:extLst/>
        </p:spPr>
        <p:txBody>
          <a:bodyPr lIns="45720" rIns="45720"/>
          <a:lstStyle>
            <a:lvl1pPr marL="192088" indent="-192088" algn="l" rtl="0" eaLnBrk="0" fontAlgn="base" hangingPunct="0">
              <a:lnSpc>
                <a:spcPct val="104000"/>
              </a:lnSpc>
              <a:spcBef>
                <a:spcPct val="20000"/>
              </a:spcBef>
              <a:spcAft>
                <a:spcPct val="0"/>
              </a:spcAft>
              <a:buClr>
                <a:schemeClr val="accent1"/>
              </a:buClr>
              <a:buFont typeface="Wingdings" pitchFamily="2" charset="2"/>
              <a:buChar char="§"/>
              <a:defRPr>
                <a:solidFill>
                  <a:schemeClr val="tx1"/>
                </a:solidFill>
                <a:latin typeface="+mn-lt"/>
                <a:ea typeface="宋体" pitchFamily="2" charset="-122"/>
                <a:cs typeface="+mn-cs"/>
              </a:defRPr>
            </a:lvl1pPr>
            <a:lvl2pPr marL="463550" indent="-185738" algn="l" rtl="0" eaLnBrk="0" fontAlgn="base" hangingPunct="0">
              <a:lnSpc>
                <a:spcPct val="104000"/>
              </a:lnSpc>
              <a:spcBef>
                <a:spcPct val="20000"/>
              </a:spcBef>
              <a:spcAft>
                <a:spcPct val="0"/>
              </a:spcAft>
              <a:buClr>
                <a:schemeClr val="accent1"/>
              </a:buClr>
              <a:buSzPct val="70000"/>
              <a:buFont typeface="宋体" pitchFamily="2" charset="-122"/>
              <a:buChar char="-"/>
              <a:defRPr sz="1600">
                <a:solidFill>
                  <a:schemeClr val="tx1"/>
                </a:solidFill>
                <a:latin typeface="+mn-lt"/>
                <a:ea typeface="宋体" pitchFamily="2" charset="-122"/>
              </a:defRPr>
            </a:lvl2pPr>
            <a:lvl3pPr marL="768350" indent="-193675" algn="l" rtl="0" eaLnBrk="0" fontAlgn="base" hangingPunct="0">
              <a:lnSpc>
                <a:spcPct val="104000"/>
              </a:lnSpc>
              <a:spcBef>
                <a:spcPct val="20000"/>
              </a:spcBef>
              <a:spcAft>
                <a:spcPct val="0"/>
              </a:spcAft>
              <a:buClr>
                <a:schemeClr val="accent1"/>
              </a:buClr>
              <a:buFont typeface="Wingdings" pitchFamily="2" charset="2"/>
              <a:buChar char="§"/>
              <a:defRPr sz="1400">
                <a:solidFill>
                  <a:schemeClr val="tx1"/>
                </a:solidFill>
                <a:latin typeface="+mn-lt"/>
                <a:ea typeface="宋体" pitchFamily="2" charset="-122"/>
              </a:defRPr>
            </a:lvl3pPr>
            <a:lvl4pPr marL="1052513" indent="-180975" algn="l" rtl="0" eaLnBrk="0" fontAlgn="base" hangingPunct="0">
              <a:lnSpc>
                <a:spcPct val="104000"/>
              </a:lnSpc>
              <a:spcBef>
                <a:spcPct val="20000"/>
              </a:spcBef>
              <a:spcAft>
                <a:spcPct val="0"/>
              </a:spcAft>
              <a:buClr>
                <a:schemeClr val="accent1"/>
              </a:buClr>
              <a:buFont typeface="宋体" pitchFamily="2" charset="-122"/>
              <a:buChar char="-"/>
              <a:defRPr sz="1200">
                <a:solidFill>
                  <a:schemeClr val="tx1"/>
                </a:solidFill>
                <a:latin typeface="+mn-lt"/>
                <a:ea typeface="宋体" pitchFamily="2" charset="-122"/>
              </a:defRPr>
            </a:lvl4pPr>
            <a:lvl5pPr marL="1381125" indent="-146050" algn="l" rtl="0" eaLnBrk="0" fontAlgn="base" hangingPunct="0">
              <a:lnSpc>
                <a:spcPct val="104000"/>
              </a:lnSpc>
              <a:spcBef>
                <a:spcPct val="20000"/>
              </a:spcBef>
              <a:spcAft>
                <a:spcPct val="0"/>
              </a:spcAft>
              <a:buClr>
                <a:schemeClr val="accent1"/>
              </a:buClr>
              <a:buFont typeface="Wingdings" pitchFamily="2" charset="2"/>
              <a:buChar char="§"/>
              <a:defRPr sz="1000">
                <a:solidFill>
                  <a:schemeClr val="tx1"/>
                </a:solidFill>
                <a:latin typeface="+mn-lt"/>
                <a:ea typeface="宋体" pitchFamily="2" charset="-122"/>
              </a:defRPr>
            </a:lvl5pPr>
            <a:lvl6pPr marL="18383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6pPr>
            <a:lvl7pPr marL="22955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7pPr>
            <a:lvl8pPr marL="27527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8pPr>
            <a:lvl9pPr marL="32099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9pPr>
          </a:lstStyle>
          <a:p>
            <a:pPr>
              <a:lnSpc>
                <a:spcPct val="150000"/>
              </a:lnSpc>
              <a:defRPr/>
            </a:pPr>
            <a:r>
              <a:rPr lang="zh-CN" altLang="en-US" sz="1600" b="1" dirty="0" smtClean="0">
                <a:solidFill>
                  <a:schemeClr val="accent1">
                    <a:lumMod val="75000"/>
                  </a:schemeClr>
                </a:solidFill>
                <a:latin typeface="+mn-ea"/>
              </a:rPr>
              <a:t>子系统</a:t>
            </a:r>
            <a:r>
              <a:rPr lang="zh-CN" altLang="en-US" sz="1600" b="1" dirty="0">
                <a:solidFill>
                  <a:schemeClr val="accent1">
                    <a:lumMod val="75000"/>
                  </a:schemeClr>
                </a:solidFill>
                <a:latin typeface="+mn-ea"/>
              </a:rPr>
              <a:t>的构成：</a:t>
            </a:r>
          </a:p>
          <a:p>
            <a:pPr lvl="1" algn="just">
              <a:lnSpc>
                <a:spcPct val="150000"/>
              </a:lnSpc>
              <a:buFont typeface="Wingdings" pitchFamily="2" charset="2"/>
              <a:buChar char="ü"/>
              <a:defRPr/>
            </a:pPr>
            <a:r>
              <a:rPr lang="zh-CN" altLang="en-US" sz="1400" b="1" dirty="0" smtClean="0">
                <a:latin typeface="+mn-ea"/>
              </a:rPr>
              <a:t>卫星云图和雷达反射图的自动解析</a:t>
            </a:r>
            <a:endParaRPr lang="en-US" altLang="zh-CN" sz="1400" b="1" dirty="0">
              <a:latin typeface="+mn-ea"/>
            </a:endParaRPr>
          </a:p>
          <a:p>
            <a:pPr lvl="1" algn="just">
              <a:lnSpc>
                <a:spcPct val="150000"/>
              </a:lnSpc>
              <a:buFont typeface="Wingdings" pitchFamily="2" charset="2"/>
              <a:buChar char="ü"/>
              <a:defRPr/>
            </a:pPr>
            <a:r>
              <a:rPr lang="zh-CN" altLang="en-US" sz="1400" b="1" dirty="0" smtClean="0">
                <a:latin typeface="+mn-ea"/>
              </a:rPr>
              <a:t>卷积神经</a:t>
            </a:r>
            <a:r>
              <a:rPr lang="zh-CN" altLang="en-US" sz="1400" b="1" dirty="0">
                <a:latin typeface="+mn-ea"/>
              </a:rPr>
              <a:t>网络</a:t>
            </a:r>
            <a:r>
              <a:rPr lang="zh-CN" altLang="en-US" sz="1400" b="1" dirty="0" smtClean="0">
                <a:latin typeface="+mn-ea"/>
              </a:rPr>
              <a:t>模型</a:t>
            </a:r>
            <a:endParaRPr lang="en-US" altLang="zh-CN" sz="1400" b="1" dirty="0">
              <a:latin typeface="+mn-ea"/>
            </a:endParaRPr>
          </a:p>
          <a:p>
            <a:pPr lvl="1" algn="just">
              <a:lnSpc>
                <a:spcPct val="150000"/>
              </a:lnSpc>
              <a:buFont typeface="Wingdings" pitchFamily="2" charset="2"/>
              <a:buChar char="ü"/>
              <a:defRPr/>
            </a:pPr>
            <a:r>
              <a:rPr lang="zh-CN" altLang="en-US" sz="1400" b="1" dirty="0" smtClean="0">
                <a:latin typeface="+mn-ea"/>
              </a:rPr>
              <a:t>循环神经网络模型</a:t>
            </a:r>
            <a:endParaRPr lang="en-US" altLang="zh-CN" sz="1400" b="1" dirty="0" smtClean="0">
              <a:latin typeface="+mn-ea"/>
            </a:endParaRPr>
          </a:p>
          <a:p>
            <a:pPr lvl="1" algn="just">
              <a:lnSpc>
                <a:spcPct val="150000"/>
              </a:lnSpc>
              <a:buFont typeface="Wingdings" pitchFamily="2" charset="2"/>
              <a:buChar char="ü"/>
              <a:defRPr/>
            </a:pPr>
            <a:r>
              <a:rPr lang="zh-CN" altLang="en-US" sz="1400" b="1" dirty="0" smtClean="0">
                <a:latin typeface="+mn-ea"/>
              </a:rPr>
              <a:t>多层网络的深度学习模型</a:t>
            </a:r>
            <a:endParaRPr lang="en-US" altLang="zh-CN" sz="1400" b="1" dirty="0" smtClean="0">
              <a:latin typeface="+mn-ea"/>
            </a:endParaRPr>
          </a:p>
          <a:p>
            <a:pPr lvl="1" algn="just">
              <a:lnSpc>
                <a:spcPct val="150000"/>
              </a:lnSpc>
              <a:buFont typeface="Wingdings" pitchFamily="2" charset="2"/>
              <a:buChar char="ü"/>
              <a:defRPr/>
            </a:pPr>
            <a:r>
              <a:rPr lang="zh-CN" altLang="en-US" sz="1400" b="1" dirty="0" smtClean="0">
                <a:latin typeface="+mn-ea"/>
              </a:rPr>
              <a:t>支持</a:t>
            </a:r>
            <a:r>
              <a:rPr lang="zh-CN" altLang="en-US" sz="1400" b="1" dirty="0">
                <a:latin typeface="+mn-ea"/>
              </a:rPr>
              <a:t>未来天气的自动</a:t>
            </a:r>
            <a:r>
              <a:rPr lang="zh-CN" altLang="en-US" sz="1400" b="1" dirty="0" smtClean="0">
                <a:latin typeface="+mn-ea"/>
              </a:rPr>
              <a:t>推演模块</a:t>
            </a:r>
            <a:endParaRPr lang="en-US" altLang="zh-CN" sz="1400" b="1" dirty="0" smtClean="0">
              <a:latin typeface="+mn-ea"/>
            </a:endParaRPr>
          </a:p>
          <a:p>
            <a:pPr lvl="1" algn="just">
              <a:lnSpc>
                <a:spcPct val="150000"/>
              </a:lnSpc>
              <a:buFont typeface="Wingdings" pitchFamily="2" charset="2"/>
              <a:buChar char="ü"/>
              <a:defRPr/>
            </a:pPr>
            <a:endParaRPr lang="en-US" altLang="zh-CN" sz="1400" dirty="0">
              <a:latin typeface="+mn-ea"/>
            </a:endParaRPr>
          </a:p>
          <a:p>
            <a:pPr>
              <a:lnSpc>
                <a:spcPct val="150000"/>
              </a:lnSpc>
              <a:defRPr/>
            </a:pPr>
            <a:r>
              <a:rPr lang="zh-CN" altLang="en-US" sz="1600" b="1" dirty="0" smtClean="0">
                <a:solidFill>
                  <a:schemeClr val="accent1">
                    <a:lumMod val="75000"/>
                  </a:schemeClr>
                </a:solidFill>
                <a:latin typeface="+mn-ea"/>
                <a:ea typeface="+mn-ea"/>
              </a:rPr>
              <a:t>系统特点：</a:t>
            </a:r>
          </a:p>
          <a:p>
            <a:pPr lvl="1" algn="just">
              <a:lnSpc>
                <a:spcPct val="150000"/>
              </a:lnSpc>
              <a:buFont typeface="Wingdings" pitchFamily="2" charset="2"/>
              <a:buChar char="ü"/>
              <a:defRPr/>
            </a:pPr>
            <a:r>
              <a:rPr lang="zh-CN" altLang="en-US" sz="1400" b="1" dirty="0" smtClean="0">
                <a:latin typeface="+mn-ea"/>
              </a:rPr>
              <a:t>通过海量历史数据训练模型</a:t>
            </a:r>
            <a:endParaRPr lang="en-US" altLang="zh-CN" sz="1400" b="1" dirty="0" smtClean="0">
              <a:latin typeface="+mn-ea"/>
            </a:endParaRPr>
          </a:p>
          <a:p>
            <a:pPr lvl="1" algn="just">
              <a:lnSpc>
                <a:spcPct val="150000"/>
              </a:lnSpc>
              <a:buFont typeface="Wingdings" pitchFamily="2" charset="2"/>
              <a:buChar char="ü"/>
              <a:defRPr/>
            </a:pPr>
            <a:r>
              <a:rPr lang="zh-CN" altLang="en-US" sz="1400" b="1" dirty="0" smtClean="0">
                <a:latin typeface="+mn-ea"/>
              </a:rPr>
              <a:t>时空特征认知</a:t>
            </a:r>
            <a:endParaRPr lang="en-US" altLang="zh-CN" sz="1400" b="1" dirty="0" smtClean="0">
              <a:latin typeface="+mn-ea"/>
            </a:endParaRPr>
          </a:p>
          <a:p>
            <a:pPr lvl="2" algn="just">
              <a:lnSpc>
                <a:spcPct val="150000"/>
              </a:lnSpc>
              <a:buFont typeface="Wingdings" pitchFamily="2" charset="2"/>
              <a:buChar char="ü"/>
              <a:defRPr/>
            </a:pPr>
            <a:r>
              <a:rPr lang="zh-CN" altLang="en-US" sz="1200" b="1" dirty="0" smtClean="0">
                <a:latin typeface="+mn-ea"/>
              </a:rPr>
              <a:t>空间特征：卷积神经网络（</a:t>
            </a:r>
            <a:r>
              <a:rPr lang="en-US" altLang="zh-CN" sz="1200" b="1" dirty="0" smtClean="0">
                <a:latin typeface="+mn-ea"/>
              </a:rPr>
              <a:t>CNN</a:t>
            </a:r>
            <a:r>
              <a:rPr lang="zh-CN" altLang="en-US" sz="1200" b="1" dirty="0" smtClean="0">
                <a:latin typeface="+mn-ea"/>
              </a:rPr>
              <a:t>）</a:t>
            </a:r>
            <a:endParaRPr lang="en-US" altLang="zh-CN" sz="1200" b="1" dirty="0" smtClean="0">
              <a:latin typeface="+mn-ea"/>
            </a:endParaRPr>
          </a:p>
          <a:p>
            <a:pPr lvl="2" algn="just">
              <a:lnSpc>
                <a:spcPct val="150000"/>
              </a:lnSpc>
              <a:buFont typeface="Wingdings" pitchFamily="2" charset="2"/>
              <a:buChar char="ü"/>
              <a:defRPr/>
            </a:pPr>
            <a:r>
              <a:rPr lang="zh-CN" altLang="en-US" sz="1200" b="1" dirty="0" smtClean="0">
                <a:latin typeface="+mn-ea"/>
              </a:rPr>
              <a:t>时序特征：循环神经网络（</a:t>
            </a:r>
            <a:r>
              <a:rPr lang="en-US" altLang="zh-CN" sz="1200" b="1" dirty="0" smtClean="0">
                <a:latin typeface="+mn-ea"/>
              </a:rPr>
              <a:t>LSTM</a:t>
            </a:r>
            <a:r>
              <a:rPr lang="zh-CN" altLang="en-US" sz="1200" b="1" dirty="0" smtClean="0">
                <a:latin typeface="+mn-ea"/>
              </a:rPr>
              <a:t>）</a:t>
            </a:r>
            <a:endParaRPr lang="en-US" altLang="zh-CN" sz="1200" b="1" dirty="0" smtClean="0">
              <a:latin typeface="+mn-ea"/>
            </a:endParaRPr>
          </a:p>
          <a:p>
            <a:pPr lvl="1" algn="just">
              <a:lnSpc>
                <a:spcPct val="150000"/>
              </a:lnSpc>
              <a:buFont typeface="Wingdings" pitchFamily="2" charset="2"/>
              <a:buChar char="ü"/>
              <a:defRPr/>
            </a:pPr>
            <a:r>
              <a:rPr lang="zh-CN" altLang="en-US" sz="1400" b="1" dirty="0" smtClean="0">
                <a:latin typeface="+mn-ea"/>
              </a:rPr>
              <a:t>利用深度学习优化模型</a:t>
            </a:r>
            <a:endParaRPr lang="en-US" altLang="zh-CN" sz="1400" b="1" dirty="0" smtClean="0">
              <a:latin typeface="+mn-ea"/>
            </a:endParaRPr>
          </a:p>
        </p:txBody>
      </p:sp>
      <p:sp>
        <p:nvSpPr>
          <p:cNvPr id="19" name="AutoShape 11"/>
          <p:cNvSpPr>
            <a:spLocks noChangeArrowheads="1"/>
          </p:cNvSpPr>
          <p:nvPr/>
        </p:nvSpPr>
        <p:spPr bwMode="auto">
          <a:xfrm>
            <a:off x="5161965" y="2912038"/>
            <a:ext cx="1089827" cy="630610"/>
          </a:xfrm>
          <a:prstGeom prst="roundRect">
            <a:avLst>
              <a:gd name="adj" fmla="val 16667"/>
            </a:avLst>
          </a:prstGeom>
          <a:solidFill>
            <a:srgbClr val="FFFF99"/>
          </a:solidFill>
          <a:ln>
            <a:noFill/>
          </a:ln>
          <a:effectLst>
            <a:prstShdw prst="shdw17" dist="17961" dir="2700000">
              <a:srgbClr val="99995C">
                <a:alpha val="74997"/>
              </a:srgbClr>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zh-CN" altLang="en-US" sz="1200" b="1" dirty="0" smtClean="0">
                <a:solidFill>
                  <a:srgbClr val="000000"/>
                </a:solidFill>
              </a:rPr>
              <a:t>历史卫星云图，雷达反射图</a:t>
            </a:r>
            <a:endParaRPr lang="zh-CN" altLang="en-US" sz="1200" b="1" dirty="0">
              <a:solidFill>
                <a:srgbClr val="000000"/>
              </a:solidFill>
            </a:endParaRPr>
          </a:p>
        </p:txBody>
      </p:sp>
      <p:sp>
        <p:nvSpPr>
          <p:cNvPr id="23" name="AutoShape 11"/>
          <p:cNvSpPr>
            <a:spLocks noChangeArrowheads="1"/>
          </p:cNvSpPr>
          <p:nvPr/>
        </p:nvSpPr>
        <p:spPr bwMode="auto">
          <a:xfrm>
            <a:off x="7067198" y="2433029"/>
            <a:ext cx="1162401" cy="630610"/>
          </a:xfrm>
          <a:prstGeom prst="roundRect">
            <a:avLst>
              <a:gd name="adj" fmla="val 16667"/>
            </a:avLst>
          </a:prstGeom>
          <a:solidFill>
            <a:srgbClr val="92D050"/>
          </a:solidFill>
          <a:ln>
            <a:noFill/>
          </a:ln>
          <a:effectLst>
            <a:prstShdw prst="shdw17" dist="17961" dir="2700000">
              <a:schemeClr val="accent1">
                <a:gamma/>
                <a:shade val="60000"/>
                <a:invGamma/>
              </a:schemeClr>
            </a:prstShdw>
          </a:effectLst>
          <a:scene3d>
            <a:camera prst="orthographicFront"/>
            <a:lightRig rig="threePt" dir="t"/>
          </a:scene3d>
          <a:sp3d>
            <a:bevelT prst="relaxedInset"/>
          </a:sp3d>
          <a:extLst/>
        </p:spPr>
        <p:txBody>
          <a:bodyPr lIns="0" rIns="0" anchor="ctr"/>
          <a:lstStyle/>
          <a:p>
            <a:pPr algn="ctr"/>
            <a:r>
              <a:rPr lang="zh-CN" altLang="en-US" sz="1200" b="1" dirty="0" smtClean="0">
                <a:latin typeface="Arial" pitchFamily="34" charset="0"/>
                <a:ea typeface="宋体" pitchFamily="2" charset="-122"/>
              </a:rPr>
              <a:t>卷积神经网络层（空间特征提取）</a:t>
            </a:r>
            <a:endParaRPr lang="zh-CN" altLang="en-US" sz="1200" b="1" dirty="0">
              <a:latin typeface="Arial" pitchFamily="34" charset="0"/>
              <a:ea typeface="宋体" pitchFamily="2" charset="-122"/>
            </a:endParaRPr>
          </a:p>
        </p:txBody>
      </p:sp>
      <p:sp>
        <p:nvSpPr>
          <p:cNvPr id="24" name="AutoShape 11"/>
          <p:cNvSpPr>
            <a:spLocks noChangeArrowheads="1"/>
          </p:cNvSpPr>
          <p:nvPr/>
        </p:nvSpPr>
        <p:spPr bwMode="auto">
          <a:xfrm>
            <a:off x="8916559" y="2912038"/>
            <a:ext cx="958270" cy="630610"/>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scene3d>
            <a:camera prst="orthographicFront"/>
            <a:lightRig rig="threePt" dir="t"/>
          </a:scene3d>
          <a:sp3d>
            <a:bevelT prst="relaxedInset"/>
          </a:sp3d>
          <a:extLst/>
        </p:spPr>
        <p:txBody>
          <a:bodyPr lIns="0" rIns="0"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defRPr kumimoji="1" sz="2400">
                <a:solidFill>
                  <a:schemeClr val="tx1"/>
                </a:solidFill>
                <a:latin typeface="Arial" pitchFamily="34" charset="0"/>
                <a:ea typeface="宋体" pitchFamily="2" charset="-122"/>
              </a:defRPr>
            </a:lvl6pPr>
            <a:lvl7pPr marL="2971800" indent="-228600" fontAlgn="base">
              <a:spcBef>
                <a:spcPct val="0"/>
              </a:spcBef>
              <a:spcAft>
                <a:spcPct val="0"/>
              </a:spcAft>
              <a:defRPr kumimoji="1" sz="2400">
                <a:solidFill>
                  <a:schemeClr val="tx1"/>
                </a:solidFill>
                <a:latin typeface="Arial" pitchFamily="34" charset="0"/>
                <a:ea typeface="宋体" pitchFamily="2" charset="-122"/>
              </a:defRPr>
            </a:lvl7pPr>
            <a:lvl8pPr marL="3429000" indent="-228600" fontAlgn="base">
              <a:spcBef>
                <a:spcPct val="0"/>
              </a:spcBef>
              <a:spcAft>
                <a:spcPct val="0"/>
              </a:spcAft>
              <a:defRPr kumimoji="1" sz="2400">
                <a:solidFill>
                  <a:schemeClr val="tx1"/>
                </a:solidFill>
                <a:latin typeface="Arial" pitchFamily="34" charset="0"/>
                <a:ea typeface="宋体" pitchFamily="2" charset="-122"/>
              </a:defRPr>
            </a:lvl8pPr>
            <a:lvl9pPr marL="3886200" indent="-228600" fontAlgn="base">
              <a:spcBef>
                <a:spcPct val="0"/>
              </a:spcBef>
              <a:spcAft>
                <a:spcPct val="0"/>
              </a:spcAft>
              <a:defRPr kumimoji="1" sz="2400">
                <a:solidFill>
                  <a:schemeClr val="tx1"/>
                </a:solidFill>
                <a:latin typeface="Arial" pitchFamily="34" charset="0"/>
                <a:ea typeface="宋体" pitchFamily="2" charset="-122"/>
              </a:defRPr>
            </a:lvl9pPr>
          </a:lstStyle>
          <a:p>
            <a:pPr algn="ctr">
              <a:defRPr/>
            </a:pPr>
            <a:r>
              <a:rPr kumimoji="0" lang="zh-CN" altLang="en-US" sz="1200" b="1" dirty="0" smtClean="0">
                <a:solidFill>
                  <a:srgbClr val="FFFFFF"/>
                </a:solidFill>
              </a:rPr>
              <a:t>多层网络连接</a:t>
            </a:r>
            <a:endParaRPr kumimoji="0" lang="zh-CN" altLang="en-US" sz="1200" b="1" dirty="0">
              <a:solidFill>
                <a:srgbClr val="FFFFFF"/>
              </a:solidFill>
            </a:endParaRPr>
          </a:p>
        </p:txBody>
      </p:sp>
      <p:sp>
        <p:nvSpPr>
          <p:cNvPr id="30" name="TextBox 29"/>
          <p:cNvSpPr txBox="1"/>
          <p:nvPr/>
        </p:nvSpPr>
        <p:spPr>
          <a:xfrm>
            <a:off x="5230371" y="1582790"/>
            <a:ext cx="1089827" cy="307777"/>
          </a:xfrm>
          <a:prstGeom prst="rect">
            <a:avLst/>
          </a:prstGeom>
          <a:noFill/>
        </p:spPr>
        <p:txBody>
          <a:bodyPr wrap="square" rtlCol="0">
            <a:spAutoFit/>
          </a:bodyPr>
          <a:lstStyle/>
          <a:p>
            <a:r>
              <a:rPr lang="zh-CN" altLang="en-US" sz="1400" dirty="0" smtClean="0"/>
              <a:t>数据集</a:t>
            </a:r>
            <a:endParaRPr lang="zh-CN" altLang="en-US" sz="1400" dirty="0"/>
          </a:p>
        </p:txBody>
      </p:sp>
      <p:sp>
        <p:nvSpPr>
          <p:cNvPr id="35" name="AutoShape 11"/>
          <p:cNvSpPr>
            <a:spLocks noChangeArrowheads="1"/>
          </p:cNvSpPr>
          <p:nvPr/>
        </p:nvSpPr>
        <p:spPr bwMode="auto">
          <a:xfrm>
            <a:off x="10485521" y="2912038"/>
            <a:ext cx="958270" cy="630610"/>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scene3d>
            <a:camera prst="orthographicFront"/>
            <a:lightRig rig="threePt" dir="t"/>
          </a:scene3d>
          <a:sp3d>
            <a:bevelT prst="relaxedInset"/>
          </a:sp3d>
          <a:extLst/>
        </p:spPr>
        <p:txBody>
          <a:bodyPr lIns="0" rIns="0"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defRPr kumimoji="1" sz="2400">
                <a:solidFill>
                  <a:schemeClr val="tx1"/>
                </a:solidFill>
                <a:latin typeface="Arial" pitchFamily="34" charset="0"/>
                <a:ea typeface="宋体" pitchFamily="2" charset="-122"/>
              </a:defRPr>
            </a:lvl6pPr>
            <a:lvl7pPr marL="2971800" indent="-228600" fontAlgn="base">
              <a:spcBef>
                <a:spcPct val="0"/>
              </a:spcBef>
              <a:spcAft>
                <a:spcPct val="0"/>
              </a:spcAft>
              <a:defRPr kumimoji="1" sz="2400">
                <a:solidFill>
                  <a:schemeClr val="tx1"/>
                </a:solidFill>
                <a:latin typeface="Arial" pitchFamily="34" charset="0"/>
                <a:ea typeface="宋体" pitchFamily="2" charset="-122"/>
              </a:defRPr>
            </a:lvl7pPr>
            <a:lvl8pPr marL="3429000" indent="-228600" fontAlgn="base">
              <a:spcBef>
                <a:spcPct val="0"/>
              </a:spcBef>
              <a:spcAft>
                <a:spcPct val="0"/>
              </a:spcAft>
              <a:defRPr kumimoji="1" sz="2400">
                <a:solidFill>
                  <a:schemeClr val="tx1"/>
                </a:solidFill>
                <a:latin typeface="Arial" pitchFamily="34" charset="0"/>
                <a:ea typeface="宋体" pitchFamily="2" charset="-122"/>
              </a:defRPr>
            </a:lvl8pPr>
            <a:lvl9pPr marL="3886200" indent="-228600" fontAlgn="base">
              <a:spcBef>
                <a:spcPct val="0"/>
              </a:spcBef>
              <a:spcAft>
                <a:spcPct val="0"/>
              </a:spcAft>
              <a:defRPr kumimoji="1" sz="2400">
                <a:solidFill>
                  <a:schemeClr val="tx1"/>
                </a:solidFill>
                <a:latin typeface="Arial" pitchFamily="34" charset="0"/>
                <a:ea typeface="宋体" pitchFamily="2" charset="-122"/>
              </a:defRPr>
            </a:lvl9pPr>
          </a:lstStyle>
          <a:p>
            <a:pPr algn="ctr">
              <a:defRPr/>
            </a:pPr>
            <a:r>
              <a:rPr kumimoji="0" lang="zh-CN" altLang="en-US" sz="1200" b="1" dirty="0" smtClean="0">
                <a:solidFill>
                  <a:srgbClr val="FFFFFF"/>
                </a:solidFill>
              </a:rPr>
              <a:t>未来天气自动推演</a:t>
            </a:r>
            <a:endParaRPr kumimoji="0" lang="zh-CN" altLang="en-US" sz="1200" b="1" dirty="0">
              <a:solidFill>
                <a:srgbClr val="FFFFFF"/>
              </a:solidFill>
            </a:endParaRPr>
          </a:p>
        </p:txBody>
      </p:sp>
      <p:cxnSp>
        <p:nvCxnSpPr>
          <p:cNvPr id="38" name="AutoShape 22"/>
          <p:cNvCxnSpPr>
            <a:cxnSpLocks noChangeShapeType="1"/>
            <a:endCxn id="35" idx="1"/>
          </p:cNvCxnSpPr>
          <p:nvPr/>
        </p:nvCxnSpPr>
        <p:spPr bwMode="auto">
          <a:xfrm flipV="1">
            <a:off x="9875847" y="3227343"/>
            <a:ext cx="609674" cy="1"/>
          </a:xfrm>
          <a:prstGeom prst="bentConnector3">
            <a:avLst>
              <a:gd name="adj1" fmla="val 50000"/>
            </a:avLst>
          </a:prstGeom>
          <a:noFill/>
          <a:ln w="9525">
            <a:solidFill>
              <a:schemeClr val="tx1"/>
            </a:solidFill>
            <a:miter lim="800000"/>
            <a:headEnd/>
            <a:tailEnd type="triangle" w="med" len="med"/>
          </a:ln>
          <a:effectLst>
            <a:prstShdw prst="shdw17" dist="17961" dir="2700000">
              <a:srgbClr val="808080">
                <a:alpha val="74997"/>
              </a:srgbClr>
            </a:prstShdw>
          </a:effectLst>
          <a:extLst>
            <a:ext uri="{909E8E84-426E-40DD-AFC4-6F175D3DCCD1}">
              <a14:hiddenFill xmlns:a14="http://schemas.microsoft.com/office/drawing/2010/main">
                <a:noFill/>
              </a14:hiddenFill>
            </a:ext>
          </a:extLst>
        </p:spPr>
      </p:cxnSp>
      <p:sp>
        <p:nvSpPr>
          <p:cNvPr id="50" name="AutoShape 11"/>
          <p:cNvSpPr>
            <a:spLocks noChangeArrowheads="1"/>
          </p:cNvSpPr>
          <p:nvPr/>
        </p:nvSpPr>
        <p:spPr bwMode="auto">
          <a:xfrm>
            <a:off x="7067199" y="3378944"/>
            <a:ext cx="1162400" cy="630610"/>
          </a:xfrm>
          <a:prstGeom prst="roundRect">
            <a:avLst>
              <a:gd name="adj" fmla="val 16667"/>
            </a:avLst>
          </a:prstGeom>
          <a:solidFill>
            <a:srgbClr val="92D050"/>
          </a:solidFill>
          <a:ln>
            <a:noFill/>
          </a:ln>
          <a:effectLst>
            <a:prstShdw prst="shdw17" dist="17961" dir="2700000">
              <a:schemeClr val="accent1">
                <a:gamma/>
                <a:shade val="60000"/>
                <a:invGamma/>
              </a:schemeClr>
            </a:prstShdw>
          </a:effectLst>
          <a:scene3d>
            <a:camera prst="orthographicFront"/>
            <a:lightRig rig="threePt" dir="t"/>
          </a:scene3d>
          <a:sp3d>
            <a:bevelT prst="relaxedInset"/>
          </a:sp3d>
          <a:extLst/>
        </p:spPr>
        <p:txBody>
          <a:bodyPr lIns="0" rIns="0" anchor="ctr"/>
          <a:lstStyle/>
          <a:p>
            <a:pPr algn="ctr"/>
            <a:r>
              <a:rPr lang="zh-CN" altLang="en-US" sz="1200" b="1" dirty="0" smtClean="0">
                <a:latin typeface="Arial" pitchFamily="34" charset="0"/>
                <a:ea typeface="宋体" pitchFamily="2" charset="-122"/>
              </a:rPr>
              <a:t>循环神经网络层（时间特征提取）</a:t>
            </a:r>
            <a:endParaRPr lang="zh-CN" altLang="en-US" sz="1200" b="1" dirty="0">
              <a:latin typeface="Arial" pitchFamily="34" charset="0"/>
              <a:ea typeface="宋体" pitchFamily="2" charset="-122"/>
            </a:endParaRPr>
          </a:p>
        </p:txBody>
      </p:sp>
      <p:cxnSp>
        <p:nvCxnSpPr>
          <p:cNvPr id="55" name="AutoShape 22"/>
          <p:cNvCxnSpPr>
            <a:cxnSpLocks noChangeShapeType="1"/>
            <a:stCxn id="19" idx="3"/>
            <a:endCxn id="50" idx="1"/>
          </p:cNvCxnSpPr>
          <p:nvPr/>
        </p:nvCxnSpPr>
        <p:spPr bwMode="auto">
          <a:xfrm>
            <a:off x="6251792" y="3227343"/>
            <a:ext cx="815407" cy="466906"/>
          </a:xfrm>
          <a:prstGeom prst="bentConnector3">
            <a:avLst>
              <a:gd name="adj1" fmla="val 50000"/>
            </a:avLst>
          </a:prstGeom>
          <a:noFill/>
          <a:ln w="9525">
            <a:solidFill>
              <a:schemeClr val="tx1"/>
            </a:solidFill>
            <a:miter lim="800000"/>
            <a:headEnd/>
            <a:tailEnd type="triangle" w="med" len="med"/>
          </a:ln>
          <a:effectLst>
            <a:prstShdw prst="shdw17" dist="17961" dir="2700000">
              <a:srgbClr val="808080">
                <a:alpha val="74997"/>
              </a:srgbClr>
            </a:prstShdw>
          </a:effectLst>
          <a:extLst>
            <a:ext uri="{909E8E84-426E-40DD-AFC4-6F175D3DCCD1}">
              <a14:hiddenFill xmlns:a14="http://schemas.microsoft.com/office/drawing/2010/main">
                <a:noFill/>
              </a14:hiddenFill>
            </a:ext>
          </a:extLst>
        </p:spPr>
      </p:cxnSp>
      <p:cxnSp>
        <p:nvCxnSpPr>
          <p:cNvPr id="56" name="AutoShape 22"/>
          <p:cNvCxnSpPr>
            <a:cxnSpLocks noChangeShapeType="1"/>
            <a:stCxn id="19" idx="3"/>
            <a:endCxn id="23" idx="1"/>
          </p:cNvCxnSpPr>
          <p:nvPr/>
        </p:nvCxnSpPr>
        <p:spPr bwMode="auto">
          <a:xfrm flipV="1">
            <a:off x="6251792" y="2748334"/>
            <a:ext cx="815406" cy="479009"/>
          </a:xfrm>
          <a:prstGeom prst="bentConnector3">
            <a:avLst>
              <a:gd name="adj1" fmla="val 50000"/>
            </a:avLst>
          </a:prstGeom>
          <a:noFill/>
          <a:ln w="9525">
            <a:solidFill>
              <a:schemeClr val="tx1"/>
            </a:solidFill>
            <a:miter lim="800000"/>
            <a:headEnd/>
            <a:tailEnd type="triangle" w="med" len="med"/>
          </a:ln>
          <a:effectLst>
            <a:prstShdw prst="shdw17" dist="17961" dir="2700000">
              <a:srgbClr val="808080">
                <a:alpha val="74997"/>
              </a:srgbClr>
            </a:prstShdw>
          </a:effectLst>
          <a:extLst>
            <a:ext uri="{909E8E84-426E-40DD-AFC4-6F175D3DCCD1}">
              <a14:hiddenFill xmlns:a14="http://schemas.microsoft.com/office/drawing/2010/main">
                <a:noFill/>
              </a14:hiddenFill>
            </a:ext>
          </a:extLst>
        </p:spPr>
      </p:cxnSp>
      <p:sp>
        <p:nvSpPr>
          <p:cNvPr id="57" name="TextBox 5"/>
          <p:cNvSpPr txBox="1">
            <a:spLocks noChangeArrowheads="1"/>
          </p:cNvSpPr>
          <p:nvPr/>
        </p:nvSpPr>
        <p:spPr bwMode="auto">
          <a:xfrm>
            <a:off x="6933483" y="1582790"/>
            <a:ext cx="12961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400" dirty="0" smtClean="0">
                <a:latin typeface="+mn-lt"/>
              </a:rPr>
              <a:t>时空特征学习</a:t>
            </a:r>
            <a:endParaRPr lang="zh-CN" altLang="en-US" sz="1400" dirty="0">
              <a:latin typeface="+mn-lt"/>
            </a:endParaRPr>
          </a:p>
        </p:txBody>
      </p:sp>
      <p:sp>
        <p:nvSpPr>
          <p:cNvPr id="58" name="TextBox 5"/>
          <p:cNvSpPr txBox="1">
            <a:spLocks noChangeArrowheads="1"/>
          </p:cNvSpPr>
          <p:nvPr/>
        </p:nvSpPr>
        <p:spPr bwMode="auto">
          <a:xfrm>
            <a:off x="8842885" y="1572826"/>
            <a:ext cx="12961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400" smtClean="0">
                <a:latin typeface="+mn-lt"/>
              </a:rPr>
              <a:t>深度学习优化</a:t>
            </a:r>
            <a:endParaRPr lang="zh-CN" altLang="en-US" sz="1400" dirty="0">
              <a:latin typeface="+mn-lt"/>
            </a:endParaRPr>
          </a:p>
        </p:txBody>
      </p:sp>
      <p:cxnSp>
        <p:nvCxnSpPr>
          <p:cNvPr id="21" name="AutoShape 22"/>
          <p:cNvCxnSpPr>
            <a:cxnSpLocks noChangeShapeType="1"/>
            <a:stCxn id="23" idx="3"/>
            <a:endCxn id="24" idx="1"/>
          </p:cNvCxnSpPr>
          <p:nvPr/>
        </p:nvCxnSpPr>
        <p:spPr bwMode="auto">
          <a:xfrm>
            <a:off x="8229599" y="2748334"/>
            <a:ext cx="686960" cy="479009"/>
          </a:xfrm>
          <a:prstGeom prst="bentConnector3">
            <a:avLst>
              <a:gd name="adj1" fmla="val 50000"/>
            </a:avLst>
          </a:prstGeom>
          <a:noFill/>
          <a:ln w="9525">
            <a:solidFill>
              <a:schemeClr val="tx1"/>
            </a:solidFill>
            <a:miter lim="800000"/>
            <a:headEnd/>
            <a:tailEnd type="triangle" w="med" len="med"/>
          </a:ln>
          <a:effectLst>
            <a:prstShdw prst="shdw17" dist="17961" dir="2700000">
              <a:srgbClr val="808080">
                <a:alpha val="74997"/>
              </a:srgbClr>
            </a:prstShdw>
          </a:effectLst>
          <a:extLst>
            <a:ext uri="{909E8E84-426E-40DD-AFC4-6F175D3DCCD1}">
              <a14:hiddenFill xmlns:a14="http://schemas.microsoft.com/office/drawing/2010/main">
                <a:noFill/>
              </a14:hiddenFill>
            </a:ext>
          </a:extLst>
        </p:spPr>
      </p:cxnSp>
      <p:cxnSp>
        <p:nvCxnSpPr>
          <p:cNvPr id="25" name="AutoShape 22"/>
          <p:cNvCxnSpPr>
            <a:cxnSpLocks noChangeShapeType="1"/>
            <a:stCxn id="50" idx="3"/>
            <a:endCxn id="24" idx="1"/>
          </p:cNvCxnSpPr>
          <p:nvPr/>
        </p:nvCxnSpPr>
        <p:spPr bwMode="auto">
          <a:xfrm flipV="1">
            <a:off x="8229599" y="3227343"/>
            <a:ext cx="686960" cy="466906"/>
          </a:xfrm>
          <a:prstGeom prst="bentConnector3">
            <a:avLst>
              <a:gd name="adj1" fmla="val 50000"/>
            </a:avLst>
          </a:prstGeom>
          <a:noFill/>
          <a:ln w="9525">
            <a:solidFill>
              <a:schemeClr val="tx1"/>
            </a:solidFill>
            <a:miter lim="800000"/>
            <a:headEnd/>
            <a:tailEnd type="triangle" w="med" len="med"/>
          </a:ln>
          <a:effectLst>
            <a:prstShdw prst="shdw17" dist="17961" dir="2700000">
              <a:srgbClr val="808080">
                <a:alpha val="74997"/>
              </a:srgbClr>
            </a:prstShdw>
          </a:effectLst>
          <a:extLst>
            <a:ext uri="{909E8E84-426E-40DD-AFC4-6F175D3DCCD1}">
              <a14:hiddenFill xmlns:a14="http://schemas.microsoft.com/office/drawing/2010/main">
                <a:noFill/>
              </a14:hiddenFill>
            </a:ext>
          </a:extLst>
        </p:spPr>
      </p:cxnSp>
      <p:sp>
        <p:nvSpPr>
          <p:cNvPr id="31" name="TextBox 5"/>
          <p:cNvSpPr txBox="1">
            <a:spLocks noChangeArrowheads="1"/>
          </p:cNvSpPr>
          <p:nvPr/>
        </p:nvSpPr>
        <p:spPr bwMode="auto">
          <a:xfrm>
            <a:off x="10319265" y="1582788"/>
            <a:ext cx="12961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400" smtClean="0">
                <a:latin typeface="+mn-lt"/>
              </a:rPr>
              <a:t>输出结果</a:t>
            </a:r>
            <a:endParaRPr lang="zh-CN" altLang="en-US" sz="1400" dirty="0">
              <a:latin typeface="+mn-lt"/>
            </a:endParaRPr>
          </a:p>
        </p:txBody>
      </p:sp>
      <p:sp>
        <p:nvSpPr>
          <p:cNvPr id="18" name="矩形 17"/>
          <p:cNvSpPr/>
          <p:nvPr/>
        </p:nvSpPr>
        <p:spPr>
          <a:xfrm>
            <a:off x="9705526" y="2576552"/>
            <a:ext cx="1082348" cy="307777"/>
          </a:xfrm>
          <a:prstGeom prst="rect">
            <a:avLst/>
          </a:prstGeom>
        </p:spPr>
        <p:txBody>
          <a:bodyPr wrap="none">
            <a:spAutoFit/>
          </a:bodyPr>
          <a:lstStyle/>
          <a:p>
            <a:r>
              <a:rPr lang="zh-CN" altLang="en-US" sz="1400" dirty="0" smtClean="0"/>
              <a:t>无监督学习</a:t>
            </a:r>
            <a:endParaRPr lang="zh-CN" altLang="en-US" sz="1400" dirty="0"/>
          </a:p>
        </p:txBody>
      </p:sp>
      <p:sp>
        <p:nvSpPr>
          <p:cNvPr id="20" name="AutoShape 11"/>
          <p:cNvSpPr>
            <a:spLocks noChangeArrowheads="1"/>
          </p:cNvSpPr>
          <p:nvPr/>
        </p:nvSpPr>
        <p:spPr bwMode="auto">
          <a:xfrm>
            <a:off x="5161965" y="4021657"/>
            <a:ext cx="1089827" cy="630610"/>
          </a:xfrm>
          <a:prstGeom prst="roundRect">
            <a:avLst>
              <a:gd name="adj" fmla="val 16667"/>
            </a:avLst>
          </a:prstGeom>
          <a:solidFill>
            <a:srgbClr val="FFFF99"/>
          </a:solidFill>
          <a:ln>
            <a:noFill/>
          </a:ln>
          <a:effectLst>
            <a:prstShdw prst="shdw17" dist="17961" dir="2700000">
              <a:srgbClr val="99995C">
                <a:alpha val="74997"/>
              </a:srgbClr>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zh-CN" altLang="en-US" sz="1200" b="1" dirty="0" smtClean="0">
                <a:solidFill>
                  <a:srgbClr val="000000"/>
                </a:solidFill>
              </a:rPr>
              <a:t>实时卫星云图，雷达反射图</a:t>
            </a:r>
            <a:endParaRPr lang="zh-CN" altLang="en-US" sz="1200" b="1" dirty="0">
              <a:solidFill>
                <a:srgbClr val="000000"/>
              </a:solidFill>
            </a:endParaRPr>
          </a:p>
        </p:txBody>
      </p:sp>
      <p:cxnSp>
        <p:nvCxnSpPr>
          <p:cNvPr id="26" name="AutoShape 22"/>
          <p:cNvCxnSpPr>
            <a:cxnSpLocks noChangeShapeType="1"/>
            <a:stCxn id="20" idx="3"/>
            <a:endCxn id="24" idx="2"/>
          </p:cNvCxnSpPr>
          <p:nvPr/>
        </p:nvCxnSpPr>
        <p:spPr bwMode="auto">
          <a:xfrm flipV="1">
            <a:off x="6251792" y="3542648"/>
            <a:ext cx="3143902" cy="794314"/>
          </a:xfrm>
          <a:prstGeom prst="bentConnector2">
            <a:avLst/>
          </a:prstGeom>
          <a:noFill/>
          <a:ln w="9525">
            <a:solidFill>
              <a:schemeClr val="tx1"/>
            </a:solidFill>
            <a:miter lim="800000"/>
            <a:headEnd/>
            <a:tailEnd type="triangle" w="med" len="med"/>
          </a:ln>
          <a:effectLst>
            <a:prstShdw prst="shdw17" dist="17961" dir="2700000">
              <a:srgbClr val="808080">
                <a:alpha val="74997"/>
              </a:srgbClr>
            </a:prst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393255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stretch>
            <a:fillRect/>
          </a:stretch>
        </p:blipFill>
        <p:spPr>
          <a:xfrm>
            <a:off x="5410317" y="1246351"/>
            <a:ext cx="4721863" cy="1480489"/>
          </a:xfrm>
          <a:prstGeom prst="rect">
            <a:avLst/>
          </a:prstGeom>
        </p:spPr>
      </p:pic>
      <p:sp>
        <p:nvSpPr>
          <p:cNvPr id="2" name="幻灯片编号占位符 1"/>
          <p:cNvSpPr>
            <a:spLocks noGrp="1"/>
          </p:cNvSpPr>
          <p:nvPr>
            <p:ph type="sldNum" sz="quarter" idx="10"/>
          </p:nvPr>
        </p:nvSpPr>
        <p:spPr/>
        <p:txBody>
          <a:bodyPr/>
          <a:lstStyle/>
          <a:p>
            <a:pPr>
              <a:defRPr/>
            </a:pPr>
            <a:fld id="{089266FB-6FED-4517-A430-DFB81F2B22F3}" type="slidenum">
              <a:rPr lang="zh-CN" altLang="en-US" smtClean="0"/>
              <a:pPr>
                <a:defRPr/>
              </a:pPr>
              <a:t>34</a:t>
            </a:fld>
            <a:endParaRPr lang="en-US" altLang="zh-CN">
              <a:cs typeface="Arial" pitchFamily="34" charset="0"/>
            </a:endParaRPr>
          </a:p>
        </p:txBody>
      </p:sp>
      <p:sp>
        <p:nvSpPr>
          <p:cNvPr id="3" name="Rectangle 2"/>
          <p:cNvSpPr txBox="1">
            <a:spLocks noChangeArrowheads="1"/>
          </p:cNvSpPr>
          <p:nvPr/>
        </p:nvSpPr>
        <p:spPr bwMode="auto">
          <a:xfrm>
            <a:off x="514618" y="246025"/>
            <a:ext cx="9969771"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lstStyle>
            <a:lvl1pPr eaLnBrk="0" hangingPunct="0">
              <a:spcBef>
                <a:spcPct val="0"/>
              </a:spcBef>
              <a:defRPr sz="1200">
                <a:solidFill>
                  <a:schemeClr val="tx1"/>
                </a:solidFill>
                <a:latin typeface="Arial" pitchFamily="34" charset="0"/>
                <a:ea typeface="宋体" pitchFamily="2" charset="-122"/>
              </a:defRPr>
            </a:lvl1pPr>
            <a:lvl2pPr marL="742950" indent="-285750" eaLnBrk="0" hangingPunct="0">
              <a:spcBef>
                <a:spcPct val="0"/>
              </a:spcBef>
              <a:defRPr sz="1200">
                <a:solidFill>
                  <a:schemeClr val="tx1"/>
                </a:solidFill>
                <a:latin typeface="Arial" pitchFamily="34" charset="0"/>
                <a:ea typeface="宋体" pitchFamily="2" charset="-122"/>
              </a:defRPr>
            </a:lvl2pPr>
            <a:lvl3pPr marL="1143000" indent="-228600" eaLnBrk="0" hangingPunct="0">
              <a:spcBef>
                <a:spcPct val="0"/>
              </a:spcBef>
              <a:defRPr sz="1200">
                <a:solidFill>
                  <a:schemeClr val="tx1"/>
                </a:solidFill>
                <a:latin typeface="Arial" pitchFamily="34" charset="0"/>
                <a:ea typeface="宋体" pitchFamily="2" charset="-122"/>
              </a:defRPr>
            </a:lvl3pPr>
            <a:lvl4pPr marL="1600200" indent="-228600" eaLnBrk="0" hangingPunct="0">
              <a:spcBef>
                <a:spcPct val="0"/>
              </a:spcBef>
              <a:defRPr sz="1200">
                <a:solidFill>
                  <a:schemeClr val="tx1"/>
                </a:solidFill>
                <a:latin typeface="Arial" pitchFamily="34" charset="0"/>
                <a:ea typeface="宋体" pitchFamily="2" charset="-122"/>
              </a:defRPr>
            </a:lvl4pPr>
            <a:lvl5pPr marL="2057400" indent="-228600" eaLnBrk="0" hangingPunct="0">
              <a:spcBef>
                <a:spcPct val="0"/>
              </a:spcBef>
              <a:defRPr sz="1200">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sz="1200">
                <a:solidFill>
                  <a:schemeClr val="tx1"/>
                </a:solidFill>
                <a:latin typeface="Arial" pitchFamily="34" charset="0"/>
                <a:ea typeface="宋体" pitchFamily="2" charset="-122"/>
              </a:defRPr>
            </a:lvl9pPr>
          </a:lstStyle>
          <a:p>
            <a:r>
              <a:rPr lang="zh-CN" altLang="en-US" sz="2400" b="1" dirty="0" smtClean="0">
                <a:solidFill>
                  <a:schemeClr val="accent1">
                    <a:lumMod val="75000"/>
                  </a:schemeClr>
                </a:solidFill>
                <a:latin typeface="Microsoft YaHei" charset="-122"/>
                <a:ea typeface="Microsoft YaHei" charset="-122"/>
                <a:cs typeface="Microsoft YaHei" charset="-122"/>
              </a:rPr>
              <a:t>关键技术</a:t>
            </a:r>
            <a:r>
              <a:rPr lang="en-US" altLang="zh-CN" sz="2400" b="1" dirty="0" smtClean="0">
                <a:solidFill>
                  <a:schemeClr val="accent1">
                    <a:lumMod val="75000"/>
                  </a:schemeClr>
                </a:solidFill>
                <a:latin typeface="Microsoft YaHei" charset="-122"/>
                <a:ea typeface="Microsoft YaHei" charset="-122"/>
                <a:cs typeface="Microsoft YaHei" charset="-122"/>
              </a:rPr>
              <a:t>3---</a:t>
            </a:r>
            <a:r>
              <a:rPr lang="zh-CN" altLang="en-US" sz="2400" b="1" dirty="0" smtClean="0">
                <a:solidFill>
                  <a:schemeClr val="accent1">
                    <a:lumMod val="75000"/>
                  </a:schemeClr>
                </a:solidFill>
                <a:latin typeface="Microsoft YaHei" charset="-122"/>
                <a:ea typeface="Microsoft YaHei" charset="-122"/>
                <a:cs typeface="Microsoft YaHei" charset="-122"/>
              </a:rPr>
              <a:t>基于多层卷积的时空特征学习</a:t>
            </a:r>
            <a:endParaRPr lang="zh-CN" altLang="en-US" sz="2400" b="1" dirty="0">
              <a:solidFill>
                <a:schemeClr val="accent1">
                  <a:lumMod val="75000"/>
                </a:schemeClr>
              </a:solidFill>
              <a:latin typeface="Microsoft YaHei" charset="-122"/>
              <a:ea typeface="Microsoft YaHei" charset="-122"/>
              <a:cs typeface="Microsoft YaHei" charset="-122"/>
            </a:endParaRPr>
          </a:p>
        </p:txBody>
      </p:sp>
      <p:sp>
        <p:nvSpPr>
          <p:cNvPr id="255" name="Rectangle 3"/>
          <p:cNvSpPr txBox="1">
            <a:spLocks noChangeArrowheads="1"/>
          </p:cNvSpPr>
          <p:nvPr/>
        </p:nvSpPr>
        <p:spPr bwMode="auto">
          <a:xfrm>
            <a:off x="763651" y="3237493"/>
            <a:ext cx="4484488" cy="4574280"/>
          </a:xfrm>
          <a:prstGeom prst="rect">
            <a:avLst/>
          </a:prstGeom>
          <a:noFill/>
          <a:ln>
            <a:noFill/>
          </a:ln>
          <a:extLst/>
        </p:spPr>
        <p:txBody>
          <a:bodyPr lIns="45720" rIns="45720"/>
          <a:lstStyle>
            <a:lvl1pPr marL="192088" indent="-192088" algn="l" rtl="0" eaLnBrk="0" fontAlgn="base" hangingPunct="0">
              <a:lnSpc>
                <a:spcPct val="104000"/>
              </a:lnSpc>
              <a:spcBef>
                <a:spcPct val="20000"/>
              </a:spcBef>
              <a:spcAft>
                <a:spcPct val="0"/>
              </a:spcAft>
              <a:buClr>
                <a:schemeClr val="accent1"/>
              </a:buClr>
              <a:buFont typeface="Wingdings" pitchFamily="2" charset="2"/>
              <a:buChar char="§"/>
              <a:defRPr>
                <a:solidFill>
                  <a:schemeClr val="tx1"/>
                </a:solidFill>
                <a:latin typeface="+mn-lt"/>
                <a:ea typeface="宋体" pitchFamily="2" charset="-122"/>
                <a:cs typeface="+mn-cs"/>
              </a:defRPr>
            </a:lvl1pPr>
            <a:lvl2pPr marL="463550" indent="-185738" algn="l" rtl="0" eaLnBrk="0" fontAlgn="base" hangingPunct="0">
              <a:lnSpc>
                <a:spcPct val="104000"/>
              </a:lnSpc>
              <a:spcBef>
                <a:spcPct val="20000"/>
              </a:spcBef>
              <a:spcAft>
                <a:spcPct val="0"/>
              </a:spcAft>
              <a:buClr>
                <a:schemeClr val="accent1"/>
              </a:buClr>
              <a:buSzPct val="70000"/>
              <a:buFont typeface="宋体" pitchFamily="2" charset="-122"/>
              <a:buChar char="-"/>
              <a:defRPr sz="1600">
                <a:solidFill>
                  <a:schemeClr val="tx1"/>
                </a:solidFill>
                <a:latin typeface="+mn-lt"/>
                <a:ea typeface="宋体" pitchFamily="2" charset="-122"/>
              </a:defRPr>
            </a:lvl2pPr>
            <a:lvl3pPr marL="768350" indent="-193675" algn="l" rtl="0" eaLnBrk="0" fontAlgn="base" hangingPunct="0">
              <a:lnSpc>
                <a:spcPct val="104000"/>
              </a:lnSpc>
              <a:spcBef>
                <a:spcPct val="20000"/>
              </a:spcBef>
              <a:spcAft>
                <a:spcPct val="0"/>
              </a:spcAft>
              <a:buClr>
                <a:schemeClr val="accent1"/>
              </a:buClr>
              <a:buFont typeface="Wingdings" pitchFamily="2" charset="2"/>
              <a:buChar char="§"/>
              <a:defRPr sz="1400">
                <a:solidFill>
                  <a:schemeClr val="tx1"/>
                </a:solidFill>
                <a:latin typeface="+mn-lt"/>
                <a:ea typeface="宋体" pitchFamily="2" charset="-122"/>
              </a:defRPr>
            </a:lvl3pPr>
            <a:lvl4pPr marL="1052513" indent="-180975" algn="l" rtl="0" eaLnBrk="0" fontAlgn="base" hangingPunct="0">
              <a:lnSpc>
                <a:spcPct val="104000"/>
              </a:lnSpc>
              <a:spcBef>
                <a:spcPct val="20000"/>
              </a:spcBef>
              <a:spcAft>
                <a:spcPct val="0"/>
              </a:spcAft>
              <a:buClr>
                <a:schemeClr val="accent1"/>
              </a:buClr>
              <a:buFont typeface="宋体" pitchFamily="2" charset="-122"/>
              <a:buChar char="-"/>
              <a:defRPr sz="1200">
                <a:solidFill>
                  <a:schemeClr val="tx1"/>
                </a:solidFill>
                <a:latin typeface="+mn-lt"/>
                <a:ea typeface="宋体" pitchFamily="2" charset="-122"/>
              </a:defRPr>
            </a:lvl4pPr>
            <a:lvl5pPr marL="1381125" indent="-146050" algn="l" rtl="0" eaLnBrk="0" fontAlgn="base" hangingPunct="0">
              <a:lnSpc>
                <a:spcPct val="104000"/>
              </a:lnSpc>
              <a:spcBef>
                <a:spcPct val="20000"/>
              </a:spcBef>
              <a:spcAft>
                <a:spcPct val="0"/>
              </a:spcAft>
              <a:buClr>
                <a:schemeClr val="accent1"/>
              </a:buClr>
              <a:buFont typeface="Wingdings" pitchFamily="2" charset="2"/>
              <a:buChar char="§"/>
              <a:defRPr sz="1000">
                <a:solidFill>
                  <a:schemeClr val="tx1"/>
                </a:solidFill>
                <a:latin typeface="+mn-lt"/>
                <a:ea typeface="宋体" pitchFamily="2" charset="-122"/>
              </a:defRPr>
            </a:lvl5pPr>
            <a:lvl6pPr marL="18383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6pPr>
            <a:lvl7pPr marL="22955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7pPr>
            <a:lvl8pPr marL="27527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8pPr>
            <a:lvl9pPr marL="32099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9pPr>
          </a:lstStyle>
          <a:p>
            <a:pPr>
              <a:lnSpc>
                <a:spcPct val="150000"/>
              </a:lnSpc>
              <a:defRPr/>
            </a:pPr>
            <a:endParaRPr lang="zh-CN" altLang="en-US" b="1" dirty="0" smtClean="0">
              <a:ea typeface="+mn-ea"/>
            </a:endParaRPr>
          </a:p>
        </p:txBody>
      </p:sp>
      <p:sp>
        <p:nvSpPr>
          <p:cNvPr id="67" name="Rectangle 3"/>
          <p:cNvSpPr txBox="1">
            <a:spLocks noChangeArrowheads="1"/>
          </p:cNvSpPr>
          <p:nvPr/>
        </p:nvSpPr>
        <p:spPr bwMode="auto">
          <a:xfrm>
            <a:off x="500897" y="1482559"/>
            <a:ext cx="4016836" cy="4315121"/>
          </a:xfrm>
          <a:prstGeom prst="rect">
            <a:avLst/>
          </a:prstGeom>
          <a:noFill/>
          <a:ln>
            <a:noFill/>
          </a:ln>
          <a:extLst/>
        </p:spPr>
        <p:txBody>
          <a:bodyPr lIns="45720" rIns="45720"/>
          <a:lstStyle>
            <a:lvl1pPr marL="192088" indent="-192088" algn="l" rtl="0" eaLnBrk="0" fontAlgn="base" hangingPunct="0">
              <a:lnSpc>
                <a:spcPct val="104000"/>
              </a:lnSpc>
              <a:spcBef>
                <a:spcPct val="20000"/>
              </a:spcBef>
              <a:spcAft>
                <a:spcPct val="0"/>
              </a:spcAft>
              <a:buClr>
                <a:schemeClr val="accent1"/>
              </a:buClr>
              <a:buFont typeface="Wingdings" pitchFamily="2" charset="2"/>
              <a:buChar char="§"/>
              <a:defRPr>
                <a:solidFill>
                  <a:schemeClr val="tx1"/>
                </a:solidFill>
                <a:latin typeface="+mn-lt"/>
                <a:ea typeface="宋体" pitchFamily="2" charset="-122"/>
                <a:cs typeface="+mn-cs"/>
              </a:defRPr>
            </a:lvl1pPr>
            <a:lvl2pPr marL="463550" indent="-185738" algn="l" rtl="0" eaLnBrk="0" fontAlgn="base" hangingPunct="0">
              <a:lnSpc>
                <a:spcPct val="104000"/>
              </a:lnSpc>
              <a:spcBef>
                <a:spcPct val="20000"/>
              </a:spcBef>
              <a:spcAft>
                <a:spcPct val="0"/>
              </a:spcAft>
              <a:buClr>
                <a:schemeClr val="accent1"/>
              </a:buClr>
              <a:buSzPct val="70000"/>
              <a:buFont typeface="宋体" pitchFamily="2" charset="-122"/>
              <a:buChar char="-"/>
              <a:defRPr sz="1600">
                <a:solidFill>
                  <a:schemeClr val="tx1"/>
                </a:solidFill>
                <a:latin typeface="+mn-lt"/>
                <a:ea typeface="宋体" pitchFamily="2" charset="-122"/>
              </a:defRPr>
            </a:lvl2pPr>
            <a:lvl3pPr marL="768350" indent="-193675" algn="l" rtl="0" eaLnBrk="0" fontAlgn="base" hangingPunct="0">
              <a:lnSpc>
                <a:spcPct val="104000"/>
              </a:lnSpc>
              <a:spcBef>
                <a:spcPct val="20000"/>
              </a:spcBef>
              <a:spcAft>
                <a:spcPct val="0"/>
              </a:spcAft>
              <a:buClr>
                <a:schemeClr val="accent1"/>
              </a:buClr>
              <a:buFont typeface="Wingdings" pitchFamily="2" charset="2"/>
              <a:buChar char="§"/>
              <a:defRPr sz="1400">
                <a:solidFill>
                  <a:schemeClr val="tx1"/>
                </a:solidFill>
                <a:latin typeface="+mn-lt"/>
                <a:ea typeface="宋体" pitchFamily="2" charset="-122"/>
              </a:defRPr>
            </a:lvl3pPr>
            <a:lvl4pPr marL="1052513" indent="-180975" algn="l" rtl="0" eaLnBrk="0" fontAlgn="base" hangingPunct="0">
              <a:lnSpc>
                <a:spcPct val="104000"/>
              </a:lnSpc>
              <a:spcBef>
                <a:spcPct val="20000"/>
              </a:spcBef>
              <a:spcAft>
                <a:spcPct val="0"/>
              </a:spcAft>
              <a:buClr>
                <a:schemeClr val="accent1"/>
              </a:buClr>
              <a:buFont typeface="宋体" pitchFamily="2" charset="-122"/>
              <a:buChar char="-"/>
              <a:defRPr sz="1200">
                <a:solidFill>
                  <a:schemeClr val="tx1"/>
                </a:solidFill>
                <a:latin typeface="+mn-lt"/>
                <a:ea typeface="宋体" pitchFamily="2" charset="-122"/>
              </a:defRPr>
            </a:lvl4pPr>
            <a:lvl5pPr marL="1381125" indent="-146050" algn="l" rtl="0" eaLnBrk="0" fontAlgn="base" hangingPunct="0">
              <a:lnSpc>
                <a:spcPct val="104000"/>
              </a:lnSpc>
              <a:spcBef>
                <a:spcPct val="20000"/>
              </a:spcBef>
              <a:spcAft>
                <a:spcPct val="0"/>
              </a:spcAft>
              <a:buClr>
                <a:schemeClr val="accent1"/>
              </a:buClr>
              <a:buFont typeface="Wingdings" pitchFamily="2" charset="2"/>
              <a:buChar char="§"/>
              <a:defRPr sz="1000">
                <a:solidFill>
                  <a:schemeClr val="tx1"/>
                </a:solidFill>
                <a:latin typeface="+mn-lt"/>
                <a:ea typeface="宋体" pitchFamily="2" charset="-122"/>
              </a:defRPr>
            </a:lvl5pPr>
            <a:lvl6pPr marL="18383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6pPr>
            <a:lvl7pPr marL="22955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7pPr>
            <a:lvl8pPr marL="27527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8pPr>
            <a:lvl9pPr marL="3209925" indent="-146050" algn="l" rtl="0" fontAlgn="base">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9pPr>
          </a:lstStyle>
          <a:p>
            <a:pPr>
              <a:lnSpc>
                <a:spcPct val="150000"/>
              </a:lnSpc>
              <a:defRPr/>
            </a:pPr>
            <a:r>
              <a:rPr lang="zh-CN" altLang="en-US" sz="1600" b="1" dirty="0" smtClean="0">
                <a:solidFill>
                  <a:schemeClr val="accent1">
                    <a:lumMod val="75000"/>
                  </a:schemeClr>
                </a:solidFill>
                <a:ea typeface="+mn-ea"/>
              </a:rPr>
              <a:t>技术路线</a:t>
            </a:r>
            <a:r>
              <a:rPr lang="en-US" altLang="zh-CN" sz="1600" b="1" dirty="0" smtClean="0">
                <a:solidFill>
                  <a:schemeClr val="accent1">
                    <a:lumMod val="75000"/>
                  </a:schemeClr>
                </a:solidFill>
                <a:ea typeface="+mn-ea"/>
              </a:rPr>
              <a:t> </a:t>
            </a:r>
          </a:p>
          <a:p>
            <a:pPr lvl="1">
              <a:lnSpc>
                <a:spcPct val="150000"/>
              </a:lnSpc>
              <a:defRPr/>
            </a:pPr>
            <a:r>
              <a:rPr lang="en-US" altLang="zh-CN" sz="1400" b="1" dirty="0" smtClean="0">
                <a:ea typeface="+mn-ea"/>
              </a:rPr>
              <a:t>1.</a:t>
            </a:r>
            <a:r>
              <a:rPr lang="en-US" altLang="zh-CN" sz="1400" b="1" dirty="0" smtClean="0">
                <a:solidFill>
                  <a:schemeClr val="accent1">
                    <a:lumMod val="75000"/>
                  </a:schemeClr>
                </a:solidFill>
                <a:ea typeface="+mn-ea"/>
              </a:rPr>
              <a:t>	</a:t>
            </a:r>
            <a:r>
              <a:rPr lang="zh-CN" altLang="en-US" sz="1400" b="1" dirty="0" smtClean="0">
                <a:ea typeface="+mn-ea"/>
              </a:rPr>
              <a:t>通过卷积神经网络（</a:t>
            </a:r>
            <a:r>
              <a:rPr lang="en-US" altLang="zh-CN" sz="1400" b="1" dirty="0" smtClean="0">
                <a:ea typeface="+mn-ea"/>
              </a:rPr>
              <a:t>CNN</a:t>
            </a:r>
            <a:r>
              <a:rPr lang="zh-CN" altLang="en-US" sz="1400" b="1" dirty="0" smtClean="0">
                <a:ea typeface="+mn-ea"/>
              </a:rPr>
              <a:t>）提取空间特征：在每一层神经网络中，空间数据做卷积等操作，并通过误差反向传播学习卷积核</a:t>
            </a:r>
            <a:endParaRPr lang="en-US" altLang="zh-CN" sz="1400" b="1" dirty="0">
              <a:ea typeface="+mn-ea"/>
            </a:endParaRPr>
          </a:p>
          <a:p>
            <a:pPr lvl="1">
              <a:lnSpc>
                <a:spcPct val="150000"/>
              </a:lnSpc>
              <a:defRPr/>
            </a:pPr>
            <a:r>
              <a:rPr lang="en-US" altLang="zh-CN" sz="1400" b="1" dirty="0" smtClean="0">
                <a:ea typeface="+mn-ea"/>
              </a:rPr>
              <a:t>2.	</a:t>
            </a:r>
            <a:r>
              <a:rPr lang="zh-CN" altLang="en-US" sz="1400" b="1" dirty="0" smtClean="0">
                <a:ea typeface="+mn-ea"/>
              </a:rPr>
              <a:t>通过循环神经网络（</a:t>
            </a:r>
            <a:r>
              <a:rPr lang="en-US" altLang="zh-CN" sz="1400" b="1" dirty="0" smtClean="0">
                <a:ea typeface="+mn-ea"/>
              </a:rPr>
              <a:t>LSTM</a:t>
            </a:r>
            <a:r>
              <a:rPr lang="zh-CN" altLang="en-US" sz="1400" b="1" dirty="0" smtClean="0">
                <a:ea typeface="+mn-ea"/>
              </a:rPr>
              <a:t>）提取时间特征：循环利用卷积神经网络学习天气变化的规律</a:t>
            </a:r>
            <a:endParaRPr lang="en-US" altLang="zh-CN" sz="1400" b="1" dirty="0" smtClean="0">
              <a:ea typeface="+mn-ea"/>
            </a:endParaRPr>
          </a:p>
          <a:p>
            <a:pPr lvl="1">
              <a:lnSpc>
                <a:spcPct val="150000"/>
              </a:lnSpc>
              <a:defRPr/>
            </a:pPr>
            <a:r>
              <a:rPr lang="en-US" altLang="zh-CN" sz="1400" b="1" dirty="0" smtClean="0">
                <a:ea typeface="+mn-ea"/>
              </a:rPr>
              <a:t>3.	</a:t>
            </a:r>
            <a:r>
              <a:rPr lang="zh-CN" altLang="en-US" sz="1400" b="1" dirty="0" smtClean="0">
                <a:ea typeface="+mn-ea"/>
              </a:rPr>
              <a:t>采用多层卷积层，并循环利用参数空间进行建模，优化后的模型可以很好的掌握天气在空间和时间上的变化规律</a:t>
            </a:r>
            <a:endParaRPr lang="en-US" altLang="zh-CN" sz="1600" b="1" dirty="0" smtClean="0">
              <a:solidFill>
                <a:schemeClr val="accent1">
                  <a:lumMod val="75000"/>
                </a:schemeClr>
              </a:solidFill>
            </a:endParaRPr>
          </a:p>
          <a:p>
            <a:pPr>
              <a:lnSpc>
                <a:spcPct val="150000"/>
              </a:lnSpc>
              <a:defRPr/>
            </a:pPr>
            <a:endParaRPr lang="en-US" altLang="zh-CN" b="1" dirty="0" smtClean="0">
              <a:ea typeface="+mn-ea"/>
            </a:endParaRPr>
          </a:p>
          <a:p>
            <a:pPr lvl="2">
              <a:lnSpc>
                <a:spcPct val="150000"/>
              </a:lnSpc>
              <a:defRPr/>
            </a:pPr>
            <a:endParaRPr lang="en-US" altLang="zh-CN" b="1" dirty="0" smtClean="0">
              <a:ea typeface="+mn-ea"/>
            </a:endParaRPr>
          </a:p>
          <a:p>
            <a:pPr lvl="2">
              <a:lnSpc>
                <a:spcPct val="150000"/>
              </a:lnSpc>
              <a:defRPr/>
            </a:pPr>
            <a:endParaRPr lang="en-US" altLang="zh-CN" b="1" dirty="0" smtClean="0">
              <a:ea typeface="+mn-ea"/>
            </a:endParaRPr>
          </a:p>
          <a:p>
            <a:pPr lvl="2">
              <a:lnSpc>
                <a:spcPct val="150000"/>
              </a:lnSpc>
              <a:defRPr/>
            </a:pPr>
            <a:endParaRPr lang="zh-CN" altLang="en-US" b="1" dirty="0" smtClean="0">
              <a:ea typeface="+mn-ea"/>
            </a:endParaRPr>
          </a:p>
        </p:txBody>
      </p:sp>
      <p:cxnSp>
        <p:nvCxnSpPr>
          <p:cNvPr id="102" name="Straight Connector 54"/>
          <p:cNvCxnSpPr/>
          <p:nvPr/>
        </p:nvCxnSpPr>
        <p:spPr bwMode="auto">
          <a:xfrm flipV="1">
            <a:off x="5673996" y="2847786"/>
            <a:ext cx="4681313" cy="41690"/>
          </a:xfrm>
          <a:prstGeom prst="line">
            <a:avLst/>
          </a:prstGeom>
          <a:noFill/>
          <a:ln w="25400" cap="flat" cmpd="sng" algn="ctr">
            <a:solidFill>
              <a:schemeClr val="accent1"/>
            </a:solidFill>
            <a:prstDash val="dash"/>
            <a:round/>
            <a:headEnd type="none" w="med" len="med"/>
            <a:tailEnd type="none" w="med" len="med"/>
          </a:ln>
          <a:effectLst/>
        </p:spPr>
      </p:cxnSp>
      <p:sp>
        <p:nvSpPr>
          <p:cNvPr id="34" name="矩形 33"/>
          <p:cNvSpPr/>
          <p:nvPr/>
        </p:nvSpPr>
        <p:spPr bwMode="auto">
          <a:xfrm>
            <a:off x="10181560" y="1828670"/>
            <a:ext cx="1163313" cy="261610"/>
          </a:xfrm>
          <a:prstGeom prst="rect">
            <a:avLst/>
          </a:prstGeom>
          <a:solidFill>
            <a:schemeClr val="accent1"/>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4" name="矩形 3"/>
          <p:cNvSpPr/>
          <p:nvPr/>
        </p:nvSpPr>
        <p:spPr>
          <a:xfrm>
            <a:off x="10099549" y="1029431"/>
            <a:ext cx="1924103" cy="738664"/>
          </a:xfrm>
          <a:prstGeom prst="rect">
            <a:avLst/>
          </a:prstGeom>
        </p:spPr>
        <p:txBody>
          <a:bodyPr wrap="square">
            <a:spAutoFit/>
          </a:bodyPr>
          <a:lstStyle/>
          <a:p>
            <a:pPr algn="ctr"/>
            <a:r>
              <a:rPr kumimoji="1" lang="en-US" altLang="zh-CN" sz="1400" dirty="0" smtClean="0"/>
              <a:t>1.</a:t>
            </a:r>
            <a:r>
              <a:rPr kumimoji="1" lang="zh-CN" altLang="en-US" sz="1400" dirty="0" smtClean="0"/>
              <a:t> 卷积神经网络层：通过卷积学习天气的空间特征</a:t>
            </a:r>
            <a:endParaRPr kumimoji="1" lang="zh-CN" altLang="en-US" sz="1400" dirty="0"/>
          </a:p>
        </p:txBody>
      </p:sp>
      <p:sp>
        <p:nvSpPr>
          <p:cNvPr id="105" name="Bent-Up Arrow 66"/>
          <p:cNvSpPr/>
          <p:nvPr/>
        </p:nvSpPr>
        <p:spPr bwMode="auto">
          <a:xfrm rot="5400000" flipV="1">
            <a:off x="9188762" y="2880678"/>
            <a:ext cx="3238630" cy="1134613"/>
          </a:xfrm>
          <a:prstGeom prst="bentUpArrow">
            <a:avLst>
              <a:gd name="adj1" fmla="val 20576"/>
              <a:gd name="adj2" fmla="val 21655"/>
              <a:gd name="adj3" fmla="val 27289"/>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pic>
        <p:nvPicPr>
          <p:cNvPr id="6" name="图片 5"/>
          <p:cNvPicPr>
            <a:picLocks noChangeAspect="1"/>
          </p:cNvPicPr>
          <p:nvPr/>
        </p:nvPicPr>
        <p:blipFill>
          <a:blip r:embed="rId4" cstate="print"/>
          <a:stretch>
            <a:fillRect/>
          </a:stretch>
        </p:blipFill>
        <p:spPr>
          <a:xfrm>
            <a:off x="5905796" y="3037067"/>
            <a:ext cx="4103175" cy="3500260"/>
          </a:xfrm>
          <a:prstGeom prst="rect">
            <a:avLst/>
          </a:prstGeom>
        </p:spPr>
      </p:pic>
      <p:sp>
        <p:nvSpPr>
          <p:cNvPr id="13" name="矩形 12"/>
          <p:cNvSpPr/>
          <p:nvPr/>
        </p:nvSpPr>
        <p:spPr>
          <a:xfrm>
            <a:off x="5011557" y="6050290"/>
            <a:ext cx="797520" cy="523220"/>
          </a:xfrm>
          <a:prstGeom prst="rect">
            <a:avLst/>
          </a:prstGeom>
        </p:spPr>
        <p:txBody>
          <a:bodyPr wrap="square">
            <a:spAutoFit/>
          </a:bodyPr>
          <a:lstStyle/>
          <a:p>
            <a:pPr algn="ctr"/>
            <a:r>
              <a:rPr kumimoji="1" lang="zh-CN" altLang="en-US" sz="1400" dirty="0" smtClean="0"/>
              <a:t>天气序列输入</a:t>
            </a:r>
            <a:endParaRPr kumimoji="1" lang="zh-CN" altLang="en-US" sz="1400" dirty="0"/>
          </a:p>
        </p:txBody>
      </p:sp>
      <p:sp>
        <p:nvSpPr>
          <p:cNvPr id="14" name="矩形 13"/>
          <p:cNvSpPr/>
          <p:nvPr/>
        </p:nvSpPr>
        <p:spPr>
          <a:xfrm>
            <a:off x="5078671" y="2950051"/>
            <a:ext cx="797520" cy="523220"/>
          </a:xfrm>
          <a:prstGeom prst="rect">
            <a:avLst/>
          </a:prstGeom>
        </p:spPr>
        <p:txBody>
          <a:bodyPr wrap="square">
            <a:spAutoFit/>
          </a:bodyPr>
          <a:lstStyle/>
          <a:p>
            <a:pPr algn="ctr"/>
            <a:r>
              <a:rPr kumimoji="1" lang="zh-CN" altLang="en-US" sz="1400" dirty="0" smtClean="0"/>
              <a:t>天气序列输出</a:t>
            </a:r>
            <a:endParaRPr kumimoji="1" lang="zh-CN" altLang="en-US" sz="1400" dirty="0"/>
          </a:p>
        </p:txBody>
      </p:sp>
      <p:sp>
        <p:nvSpPr>
          <p:cNvPr id="15" name="矩形 14"/>
          <p:cNvSpPr/>
          <p:nvPr/>
        </p:nvSpPr>
        <p:spPr>
          <a:xfrm>
            <a:off x="4963564" y="4470698"/>
            <a:ext cx="906109" cy="523220"/>
          </a:xfrm>
          <a:prstGeom prst="rect">
            <a:avLst/>
          </a:prstGeom>
        </p:spPr>
        <p:txBody>
          <a:bodyPr wrap="square">
            <a:spAutoFit/>
          </a:bodyPr>
          <a:lstStyle/>
          <a:p>
            <a:pPr algn="ctr"/>
            <a:r>
              <a:rPr kumimoji="1" lang="en-US" altLang="zh-CN" sz="1400" dirty="0" smtClean="0"/>
              <a:t>3.</a:t>
            </a:r>
            <a:r>
              <a:rPr kumimoji="1" lang="zh-CN" altLang="en-US" sz="1400" dirty="0" smtClean="0"/>
              <a:t> 多层网络连接</a:t>
            </a:r>
            <a:endParaRPr kumimoji="1" lang="zh-CN" altLang="en-US" sz="1400" dirty="0"/>
          </a:p>
        </p:txBody>
      </p:sp>
      <p:sp>
        <p:nvSpPr>
          <p:cNvPr id="16" name="矩形 15"/>
          <p:cNvSpPr/>
          <p:nvPr/>
        </p:nvSpPr>
        <p:spPr>
          <a:xfrm>
            <a:off x="10006462" y="5209362"/>
            <a:ext cx="1924103" cy="738664"/>
          </a:xfrm>
          <a:prstGeom prst="rect">
            <a:avLst/>
          </a:prstGeom>
        </p:spPr>
        <p:txBody>
          <a:bodyPr wrap="square">
            <a:spAutoFit/>
          </a:bodyPr>
          <a:lstStyle/>
          <a:p>
            <a:pPr algn="ctr"/>
            <a:r>
              <a:rPr kumimoji="1" lang="en-US" altLang="zh-CN" sz="1400" dirty="0" smtClean="0"/>
              <a:t>2.</a:t>
            </a:r>
            <a:r>
              <a:rPr kumimoji="1" lang="zh-CN" altLang="en-US" sz="1400" dirty="0" smtClean="0"/>
              <a:t> 循环神经网络层：通过循环层学习天气变化的时间特征</a:t>
            </a:r>
            <a:endParaRPr kumimoji="1" lang="zh-CN" altLang="en-US" sz="1400" dirty="0"/>
          </a:p>
        </p:txBody>
      </p:sp>
    </p:spTree>
    <p:extLst>
      <p:ext uri="{BB962C8B-B14F-4D97-AF65-F5344CB8AC3E}">
        <p14:creationId xmlns:p14="http://schemas.microsoft.com/office/powerpoint/2010/main" val="14783025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编号占位符 1"/>
          <p:cNvSpPr>
            <a:spLocks noGrp="1"/>
          </p:cNvSpPr>
          <p:nvPr>
            <p:ph type="sldNum" sz="quarter" idx="10"/>
          </p:nvPr>
        </p:nvSpPr>
        <p:spPr/>
        <p:txBody>
          <a:bodyPr/>
          <a:lstStyle/>
          <a:p>
            <a:pPr>
              <a:defRPr/>
            </a:pPr>
            <a:fld id="{089266FB-6FED-4517-A430-DFB81F2B22F3}" type="slidenum">
              <a:rPr lang="zh-CN" altLang="en-US" smtClean="0"/>
              <a:pPr>
                <a:defRPr/>
              </a:pPr>
              <a:t>35</a:t>
            </a:fld>
            <a:endParaRPr lang="en-US" altLang="zh-CN">
              <a:cs typeface="Arial" pitchFamily="34" charset="0"/>
            </a:endParaRPr>
          </a:p>
        </p:txBody>
      </p:sp>
      <p:sp>
        <p:nvSpPr>
          <p:cNvPr id="9" name="文本框 8"/>
          <p:cNvSpPr txBox="1"/>
          <p:nvPr/>
        </p:nvSpPr>
        <p:spPr>
          <a:xfrm>
            <a:off x="310799" y="367526"/>
            <a:ext cx="6109365" cy="461665"/>
          </a:xfrm>
          <a:prstGeom prst="rect">
            <a:avLst/>
          </a:prstGeom>
          <a:noFill/>
        </p:spPr>
        <p:txBody>
          <a:bodyPr wrap="none" rtlCol="0">
            <a:spAutoFit/>
          </a:bodyPr>
          <a:lstStyle/>
          <a:p>
            <a:r>
              <a:rPr kumimoji="1" lang="zh-CN" altLang="en-US" sz="2400" b="1" dirty="0" smtClean="0">
                <a:solidFill>
                  <a:schemeClr val="accent1">
                    <a:lumMod val="75000"/>
                  </a:schemeClr>
                </a:solidFill>
                <a:latin typeface="Microsoft YaHei" charset="-122"/>
                <a:ea typeface="Microsoft YaHei" charset="-122"/>
                <a:cs typeface="Microsoft YaHei" charset="-122"/>
              </a:rPr>
              <a:t>示例：强对流天气推演</a:t>
            </a:r>
            <a:r>
              <a:rPr kumimoji="1" lang="en-US" altLang="zh-CN" sz="2400" b="1" dirty="0" smtClean="0">
                <a:solidFill>
                  <a:schemeClr val="accent1">
                    <a:lumMod val="75000"/>
                  </a:schemeClr>
                </a:solidFill>
                <a:latin typeface="Microsoft YaHei" charset="-122"/>
                <a:ea typeface="Microsoft YaHei" charset="-122"/>
                <a:cs typeface="Microsoft YaHei" charset="-122"/>
              </a:rPr>
              <a:t>-</a:t>
            </a:r>
            <a:r>
              <a:rPr kumimoji="1" lang="zh-CN" altLang="en-US" sz="2400" b="1" dirty="0" smtClean="0">
                <a:solidFill>
                  <a:schemeClr val="accent1">
                    <a:lumMod val="75000"/>
                  </a:schemeClr>
                </a:solidFill>
                <a:latin typeface="Microsoft YaHei" charset="-122"/>
                <a:ea typeface="Microsoft YaHei" charset="-122"/>
                <a:cs typeface="Microsoft YaHei" charset="-122"/>
              </a:rPr>
              <a:t>雷达反射图</a:t>
            </a:r>
            <a:r>
              <a:rPr kumimoji="1" lang="zh-CN" altLang="en-US" b="1" dirty="0" smtClean="0">
                <a:solidFill>
                  <a:schemeClr val="accent1">
                    <a:lumMod val="75000"/>
                  </a:schemeClr>
                </a:solidFill>
                <a:latin typeface="Microsoft YaHei" charset="-122"/>
                <a:ea typeface="Microsoft YaHei" charset="-122"/>
                <a:cs typeface="Microsoft YaHei" charset="-122"/>
              </a:rPr>
              <a:t>（</a:t>
            </a:r>
            <a:r>
              <a:rPr kumimoji="1" lang="zh-CN" altLang="en-US" b="1" dirty="0">
                <a:solidFill>
                  <a:schemeClr val="accent1">
                    <a:lumMod val="75000"/>
                  </a:schemeClr>
                </a:solidFill>
                <a:latin typeface="Microsoft YaHei" charset="-122"/>
                <a:ea typeface="Microsoft YaHei" charset="-122"/>
                <a:cs typeface="Microsoft YaHei" charset="-122"/>
              </a:rPr>
              <a:t>示例</a:t>
            </a:r>
            <a:r>
              <a:rPr kumimoji="1" lang="zh-CN" altLang="en-US" b="1" dirty="0" smtClean="0">
                <a:solidFill>
                  <a:schemeClr val="accent1">
                    <a:lumMod val="75000"/>
                  </a:schemeClr>
                </a:solidFill>
                <a:latin typeface="Microsoft YaHei" charset="-122"/>
                <a:ea typeface="Microsoft YaHei" charset="-122"/>
                <a:cs typeface="Microsoft YaHei" charset="-122"/>
              </a:rPr>
              <a:t>一）</a:t>
            </a:r>
            <a:endParaRPr kumimoji="1" lang="zh-CN" altLang="en-US" b="1" dirty="0">
              <a:solidFill>
                <a:schemeClr val="accent1">
                  <a:lumMod val="75000"/>
                </a:schemeClr>
              </a:solidFill>
              <a:latin typeface="Microsoft YaHei" charset="-122"/>
              <a:ea typeface="Microsoft YaHei" charset="-122"/>
              <a:cs typeface="Microsoft YaHei" charset="-122"/>
            </a:endParaRPr>
          </a:p>
        </p:txBody>
      </p:sp>
      <p:sp>
        <p:nvSpPr>
          <p:cNvPr id="47" name="文本框 46"/>
          <p:cNvSpPr txBox="1"/>
          <p:nvPr/>
        </p:nvSpPr>
        <p:spPr>
          <a:xfrm>
            <a:off x="310799" y="1574155"/>
            <a:ext cx="1700285" cy="707886"/>
          </a:xfrm>
          <a:prstGeom prst="rect">
            <a:avLst/>
          </a:prstGeom>
          <a:noFill/>
        </p:spPr>
        <p:txBody>
          <a:bodyPr wrap="square" rtlCol="0">
            <a:spAutoFit/>
          </a:bodyPr>
          <a:lstStyle/>
          <a:p>
            <a:pPr algn="ctr"/>
            <a:r>
              <a:rPr kumimoji="1" lang="zh-CN" altLang="en-US" sz="1600" b="1" dirty="0" smtClean="0"/>
              <a:t>观测序列</a:t>
            </a:r>
            <a:endParaRPr kumimoji="1" lang="en-US" altLang="zh-CN" sz="1600" b="1" dirty="0" smtClean="0"/>
          </a:p>
          <a:p>
            <a:pPr algn="ctr"/>
            <a:r>
              <a:rPr kumimoji="1" lang="en-US" altLang="zh-CN" sz="1200" dirty="0" smtClean="0"/>
              <a:t>2016</a:t>
            </a:r>
            <a:r>
              <a:rPr kumimoji="1" lang="zh-CN" altLang="en-US" sz="1200" dirty="0" smtClean="0"/>
              <a:t>年</a:t>
            </a:r>
            <a:r>
              <a:rPr kumimoji="1" lang="en-US" altLang="zh-CN" sz="1200" dirty="0" smtClean="0"/>
              <a:t>8</a:t>
            </a:r>
            <a:r>
              <a:rPr kumimoji="1" lang="zh-CN" altLang="en-US" sz="1200" dirty="0" smtClean="0"/>
              <a:t>月</a:t>
            </a:r>
            <a:r>
              <a:rPr kumimoji="1" lang="en-US" altLang="zh-CN" sz="1200" dirty="0"/>
              <a:t>1</a:t>
            </a:r>
            <a:r>
              <a:rPr kumimoji="1" lang="zh-CN" altLang="en-US" sz="1200" dirty="0" smtClean="0"/>
              <a:t>日</a:t>
            </a:r>
            <a:endParaRPr kumimoji="1" lang="en-US" altLang="zh-CN" sz="1200" dirty="0" smtClean="0"/>
          </a:p>
          <a:p>
            <a:pPr algn="ctr"/>
            <a:r>
              <a:rPr kumimoji="1" lang="en-US" altLang="zh-CN" sz="1200" dirty="0" smtClean="0"/>
              <a:t>00:00~04:00</a:t>
            </a:r>
            <a:endParaRPr kumimoji="1" lang="zh-CN" altLang="en-US" sz="1200" dirty="0"/>
          </a:p>
        </p:txBody>
      </p:sp>
      <p:sp>
        <p:nvSpPr>
          <p:cNvPr id="50" name="文本框 49"/>
          <p:cNvSpPr txBox="1"/>
          <p:nvPr/>
        </p:nvSpPr>
        <p:spPr>
          <a:xfrm>
            <a:off x="230844" y="5221059"/>
            <a:ext cx="1700285" cy="707886"/>
          </a:xfrm>
          <a:prstGeom prst="rect">
            <a:avLst/>
          </a:prstGeom>
          <a:noFill/>
        </p:spPr>
        <p:txBody>
          <a:bodyPr wrap="square" rtlCol="0">
            <a:spAutoFit/>
          </a:bodyPr>
          <a:lstStyle/>
          <a:p>
            <a:pPr algn="ctr"/>
            <a:r>
              <a:rPr kumimoji="1" lang="zh-CN" altLang="en-US" sz="1600" b="1" dirty="0" smtClean="0"/>
              <a:t>实际发生</a:t>
            </a:r>
            <a:endParaRPr kumimoji="1" lang="en-US" altLang="zh-CN" sz="1600" b="1" dirty="0" smtClean="0"/>
          </a:p>
          <a:p>
            <a:pPr algn="ctr"/>
            <a:r>
              <a:rPr kumimoji="1" lang="en-US" altLang="zh-CN" sz="1200" dirty="0" smtClean="0"/>
              <a:t>2016</a:t>
            </a:r>
            <a:r>
              <a:rPr kumimoji="1" lang="zh-CN" altLang="en-US" sz="1200" dirty="0" smtClean="0"/>
              <a:t>年</a:t>
            </a:r>
            <a:r>
              <a:rPr kumimoji="1" lang="en-US" altLang="zh-CN" sz="1200" dirty="0" smtClean="0"/>
              <a:t>8</a:t>
            </a:r>
            <a:r>
              <a:rPr kumimoji="1" lang="zh-CN" altLang="en-US" sz="1200" dirty="0" smtClean="0"/>
              <a:t>月</a:t>
            </a:r>
            <a:r>
              <a:rPr kumimoji="1" lang="en-US" altLang="zh-CN" sz="1200" dirty="0"/>
              <a:t>1</a:t>
            </a:r>
            <a:r>
              <a:rPr kumimoji="1" lang="zh-CN" altLang="en-US" sz="1200" dirty="0" smtClean="0"/>
              <a:t>日</a:t>
            </a:r>
            <a:endParaRPr kumimoji="1" lang="en-US" altLang="zh-CN" sz="1200" dirty="0" smtClean="0"/>
          </a:p>
          <a:p>
            <a:pPr algn="ctr"/>
            <a:r>
              <a:rPr kumimoji="1" lang="en-US" altLang="zh-CN" sz="1200" dirty="0" smtClean="0"/>
              <a:t>05:00~07:00</a:t>
            </a:r>
            <a:endParaRPr kumimoji="1" lang="zh-CN" altLang="en-US" sz="1200" dirty="0"/>
          </a:p>
        </p:txBody>
      </p:sp>
      <p:sp>
        <p:nvSpPr>
          <p:cNvPr id="52" name="文本框 51"/>
          <p:cNvSpPr txBox="1"/>
          <p:nvPr/>
        </p:nvSpPr>
        <p:spPr>
          <a:xfrm>
            <a:off x="230844" y="3240605"/>
            <a:ext cx="1700285" cy="707886"/>
          </a:xfrm>
          <a:prstGeom prst="rect">
            <a:avLst/>
          </a:prstGeom>
          <a:noFill/>
        </p:spPr>
        <p:txBody>
          <a:bodyPr wrap="square" rtlCol="0">
            <a:spAutoFit/>
          </a:bodyPr>
          <a:lstStyle/>
          <a:p>
            <a:pPr algn="ctr"/>
            <a:r>
              <a:rPr kumimoji="1" lang="zh-CN" altLang="en-US" sz="1600" b="1" dirty="0" smtClean="0"/>
              <a:t>天气推演</a:t>
            </a:r>
            <a:endParaRPr kumimoji="1" lang="en-US" altLang="zh-CN" sz="1600" b="1" dirty="0" smtClean="0"/>
          </a:p>
          <a:p>
            <a:pPr algn="ctr"/>
            <a:r>
              <a:rPr kumimoji="1" lang="en-US" altLang="zh-CN" sz="1200" dirty="0" smtClean="0"/>
              <a:t>2016</a:t>
            </a:r>
            <a:r>
              <a:rPr kumimoji="1" lang="zh-CN" altLang="en-US" sz="1200" dirty="0" smtClean="0"/>
              <a:t>年</a:t>
            </a:r>
            <a:r>
              <a:rPr kumimoji="1" lang="en-US" altLang="zh-CN" sz="1200" dirty="0" smtClean="0"/>
              <a:t>8</a:t>
            </a:r>
            <a:r>
              <a:rPr kumimoji="1" lang="zh-CN" altLang="en-US" sz="1200" dirty="0" smtClean="0"/>
              <a:t>月</a:t>
            </a:r>
            <a:r>
              <a:rPr kumimoji="1" lang="en-US" altLang="zh-CN" sz="1200" dirty="0"/>
              <a:t>1</a:t>
            </a:r>
            <a:r>
              <a:rPr kumimoji="1" lang="zh-CN" altLang="en-US" sz="1200" dirty="0" smtClean="0"/>
              <a:t>日</a:t>
            </a:r>
            <a:endParaRPr kumimoji="1" lang="en-US" altLang="zh-CN" sz="1200" dirty="0" smtClean="0"/>
          </a:p>
          <a:p>
            <a:pPr algn="ctr"/>
            <a:r>
              <a:rPr kumimoji="1" lang="en-US" altLang="zh-CN" sz="1200" dirty="0" smtClean="0"/>
              <a:t>05:00~07:00</a:t>
            </a:r>
            <a:endParaRPr kumimoji="1" lang="zh-CN" altLang="en-US" sz="1200" dirty="0"/>
          </a:p>
        </p:txBody>
      </p:sp>
      <p:sp>
        <p:nvSpPr>
          <p:cNvPr id="24" name="Rounded Rectangle 61"/>
          <p:cNvSpPr/>
          <p:nvPr/>
        </p:nvSpPr>
        <p:spPr bwMode="auto">
          <a:xfrm>
            <a:off x="7786885" y="3413734"/>
            <a:ext cx="2846346" cy="763353"/>
          </a:xfrm>
          <a:prstGeom prst="roundRect">
            <a:avLst/>
          </a:prstGeom>
          <a:solidFill>
            <a:schemeClr val="accent5">
              <a:lumMod val="9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r>
              <a:rPr kumimoji="0" lang="zh-CN" altLang="en-US" sz="1600" b="0" i="0" u="none" strike="noStrike" cap="none" normalizeH="0" baseline="0" dirty="0" smtClean="0">
                <a:ln>
                  <a:noFill/>
                </a:ln>
                <a:effectLst/>
                <a:latin typeface="Arial" pitchFamily="-106" charset="0"/>
              </a:rPr>
              <a:t>利用模型</a:t>
            </a:r>
            <a:r>
              <a:rPr lang="zh-CN" altLang="en-US" sz="1600" dirty="0" smtClean="0">
                <a:latin typeface="Arial" pitchFamily="-106" charset="0"/>
              </a:rPr>
              <a:t>推演未来</a:t>
            </a:r>
            <a:r>
              <a:rPr lang="en-US" altLang="zh-CN" sz="1600" dirty="0">
                <a:latin typeface="Arial" pitchFamily="-106" charset="0"/>
              </a:rPr>
              <a:t>3</a:t>
            </a:r>
            <a:r>
              <a:rPr lang="zh-CN" altLang="en-US" sz="1600" dirty="0" smtClean="0">
                <a:latin typeface="Arial" pitchFamily="-106" charset="0"/>
              </a:rPr>
              <a:t>个小时的天气变化</a:t>
            </a:r>
            <a:endParaRPr lang="en-US" altLang="zh-CN" sz="1600" dirty="0" smtClean="0">
              <a:latin typeface="Arial" pitchFamily="-106" charset="0"/>
            </a:endParaRPr>
          </a:p>
        </p:txBody>
      </p:sp>
      <p:sp>
        <p:nvSpPr>
          <p:cNvPr id="28" name="矩形 27"/>
          <p:cNvSpPr/>
          <p:nvPr/>
        </p:nvSpPr>
        <p:spPr bwMode="auto">
          <a:xfrm>
            <a:off x="1842241" y="2918939"/>
            <a:ext cx="5384059" cy="1789335"/>
          </a:xfrm>
          <a:prstGeom prst="rect">
            <a:avLst/>
          </a:prstGeom>
          <a:noFill/>
          <a:ln>
            <a:solidFill>
              <a:srgbClr val="C0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1129" y="1148208"/>
            <a:ext cx="1567308" cy="1567308"/>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34053" y="1135508"/>
            <a:ext cx="1567308" cy="1567308"/>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37965" y="1148208"/>
            <a:ext cx="1567308" cy="156730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41877" y="1148208"/>
            <a:ext cx="1567308" cy="1567308"/>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45789" y="1148208"/>
            <a:ext cx="1567308" cy="1567308"/>
          </a:xfrm>
          <a:prstGeom prst="rect">
            <a:avLst/>
          </a:prstGeom>
        </p:spPr>
      </p:pic>
      <p:pic>
        <p:nvPicPr>
          <p:cNvPr id="8" name="图片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31129" y="2996831"/>
            <a:ext cx="1594261" cy="1594261"/>
          </a:xfrm>
          <a:prstGeom prst="rect">
            <a:avLst/>
          </a:prstGeom>
        </p:spPr>
      </p:pic>
      <p:pic>
        <p:nvPicPr>
          <p:cNvPr id="10" name="图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34053" y="2996830"/>
            <a:ext cx="1594261" cy="1594261"/>
          </a:xfrm>
          <a:prstGeom prst="rect">
            <a:avLst/>
          </a:prstGeom>
        </p:spPr>
      </p:pic>
      <p:pic>
        <p:nvPicPr>
          <p:cNvPr id="11" name="图片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530139" y="2996829"/>
            <a:ext cx="1594261" cy="1594261"/>
          </a:xfrm>
          <a:prstGeom prst="rect">
            <a:avLst/>
          </a:prstGeom>
        </p:spPr>
      </p:pic>
      <p:pic>
        <p:nvPicPr>
          <p:cNvPr id="12" name="图片 1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934246" y="4870885"/>
            <a:ext cx="1564191" cy="1564191"/>
          </a:xfrm>
          <a:prstGeom prst="rect">
            <a:avLst/>
          </a:prstGeom>
        </p:spPr>
      </p:pic>
      <p:pic>
        <p:nvPicPr>
          <p:cNvPr id="13" name="图片 1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768463" y="4792908"/>
            <a:ext cx="1564191" cy="1564191"/>
          </a:xfrm>
          <a:prstGeom prst="rect">
            <a:avLst/>
          </a:prstGeom>
        </p:spPr>
      </p:pic>
      <p:pic>
        <p:nvPicPr>
          <p:cNvPr id="14" name="图片 1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537965" y="4792907"/>
            <a:ext cx="1564191" cy="1564191"/>
          </a:xfrm>
          <a:prstGeom prst="rect">
            <a:avLst/>
          </a:prstGeom>
        </p:spPr>
      </p:pic>
      <p:sp>
        <p:nvSpPr>
          <p:cNvPr id="37" name="Rounded Rectangle 61"/>
          <p:cNvSpPr/>
          <p:nvPr/>
        </p:nvSpPr>
        <p:spPr bwMode="auto">
          <a:xfrm>
            <a:off x="7780670" y="4577507"/>
            <a:ext cx="2846346" cy="1137493"/>
          </a:xfrm>
          <a:prstGeom prst="roundRect">
            <a:avLst/>
          </a:prstGeom>
          <a:solidFill>
            <a:schemeClr val="accent5">
              <a:lumMod val="9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r>
              <a:rPr kumimoji="0" lang="zh-CN" altLang="en-US" sz="1600" b="0" i="0" u="none" strike="noStrike" cap="none" normalizeH="0" baseline="0" dirty="0" smtClean="0">
                <a:ln>
                  <a:noFill/>
                </a:ln>
                <a:effectLst/>
                <a:latin typeface="Arial" pitchFamily="-106" charset="0"/>
              </a:rPr>
              <a:t>模型</a:t>
            </a:r>
            <a:r>
              <a:rPr lang="zh-CN" altLang="en-US" sz="1600" dirty="0" smtClean="0">
                <a:latin typeface="Arial" pitchFamily="-106" charset="0"/>
              </a:rPr>
              <a:t>推演</a:t>
            </a:r>
            <a:r>
              <a:rPr kumimoji="0" lang="zh-CN" altLang="en-US" sz="1600" b="0" i="0" u="none" strike="noStrike" cap="none" normalizeH="0" baseline="0" dirty="0" smtClean="0">
                <a:ln>
                  <a:noFill/>
                </a:ln>
                <a:effectLst/>
                <a:latin typeface="Arial" pitchFamily="-106" charset="0"/>
              </a:rPr>
              <a:t>到了台风登陆的位置和时间</a:t>
            </a:r>
            <a:endParaRPr kumimoji="0" lang="en-US" altLang="zh-CN" sz="1600" b="0" i="0" u="none" strike="noStrike" cap="none" normalizeH="0" baseline="0" dirty="0" smtClean="0">
              <a:ln>
                <a:noFill/>
              </a:ln>
              <a:effectLst/>
              <a:latin typeface="Arial" pitchFamily="-106" charset="0"/>
            </a:endParaRPr>
          </a:p>
          <a:p>
            <a:pPr defTabSz="914400" fontAlgn="base">
              <a:lnSpc>
                <a:spcPct val="90000"/>
              </a:lnSpc>
              <a:spcBef>
                <a:spcPct val="0"/>
              </a:spcBef>
              <a:spcAft>
                <a:spcPct val="0"/>
              </a:spcAft>
            </a:pPr>
            <a:r>
              <a:rPr lang="zh-CN" altLang="en-US" sz="1600" dirty="0" smtClean="0">
                <a:latin typeface="Arial" pitchFamily="-106" charset="0"/>
              </a:rPr>
              <a:t>模型推演到了台风移动的方向和旋转</a:t>
            </a:r>
            <a:endParaRPr lang="en-US" altLang="zh-CN" sz="1600" dirty="0" smtClean="0">
              <a:latin typeface="Arial" pitchFamily="-106" charset="0"/>
            </a:endParaRPr>
          </a:p>
        </p:txBody>
      </p:sp>
      <p:sp>
        <p:nvSpPr>
          <p:cNvPr id="15" name="矩形 14"/>
          <p:cNvSpPr/>
          <p:nvPr/>
        </p:nvSpPr>
        <p:spPr bwMode="auto">
          <a:xfrm>
            <a:off x="5733535" y="5807676"/>
            <a:ext cx="289413" cy="549422"/>
          </a:xfrm>
          <a:prstGeom prst="rect">
            <a:avLst/>
          </a:prstGeom>
          <a:noFill/>
          <a:ln>
            <a:solidFill>
              <a:srgbClr val="FF911C"/>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22" name="矩形 21"/>
          <p:cNvSpPr/>
          <p:nvPr/>
        </p:nvSpPr>
        <p:spPr bwMode="auto">
          <a:xfrm>
            <a:off x="5733535" y="4041668"/>
            <a:ext cx="289413" cy="549422"/>
          </a:xfrm>
          <a:prstGeom prst="rect">
            <a:avLst/>
          </a:prstGeom>
          <a:noFill/>
          <a:ln>
            <a:solidFill>
              <a:srgbClr val="FF911C"/>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23" name="矩形 22"/>
          <p:cNvSpPr/>
          <p:nvPr/>
        </p:nvSpPr>
        <p:spPr bwMode="auto">
          <a:xfrm>
            <a:off x="9358183" y="2166094"/>
            <a:ext cx="289413" cy="549422"/>
          </a:xfrm>
          <a:prstGeom prst="rect">
            <a:avLst/>
          </a:prstGeom>
          <a:noFill/>
          <a:ln>
            <a:solidFill>
              <a:srgbClr val="FF911C"/>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25" name="矩形 24"/>
          <p:cNvSpPr/>
          <p:nvPr/>
        </p:nvSpPr>
        <p:spPr bwMode="auto">
          <a:xfrm>
            <a:off x="6372095" y="3622396"/>
            <a:ext cx="263611" cy="240268"/>
          </a:xfrm>
          <a:prstGeom prst="rect">
            <a:avLst/>
          </a:prstGeom>
          <a:noFill/>
          <a:ln>
            <a:solidFill>
              <a:srgbClr val="FA3EF7"/>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26" name="矩形 25"/>
          <p:cNvSpPr/>
          <p:nvPr/>
        </p:nvSpPr>
        <p:spPr bwMode="auto">
          <a:xfrm>
            <a:off x="6372095" y="5412712"/>
            <a:ext cx="263611" cy="240268"/>
          </a:xfrm>
          <a:prstGeom prst="rect">
            <a:avLst/>
          </a:prstGeom>
          <a:noFill/>
          <a:ln>
            <a:solidFill>
              <a:srgbClr val="FA3EF7"/>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27" name="矩形 26"/>
          <p:cNvSpPr/>
          <p:nvPr/>
        </p:nvSpPr>
        <p:spPr bwMode="auto">
          <a:xfrm>
            <a:off x="10050162" y="1799028"/>
            <a:ext cx="263611" cy="240268"/>
          </a:xfrm>
          <a:prstGeom prst="rect">
            <a:avLst/>
          </a:prstGeom>
          <a:noFill/>
          <a:ln>
            <a:solidFill>
              <a:srgbClr val="FA3EF7"/>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30" name="矩形 29"/>
          <p:cNvSpPr/>
          <p:nvPr/>
        </p:nvSpPr>
        <p:spPr bwMode="auto">
          <a:xfrm>
            <a:off x="6558947" y="3937827"/>
            <a:ext cx="263611" cy="240268"/>
          </a:xfrm>
          <a:prstGeom prst="rect">
            <a:avLst/>
          </a:prstGeom>
          <a:noFill/>
          <a:ln>
            <a:solidFill>
              <a:srgbClr val="7030A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31" name="矩形 30"/>
          <p:cNvSpPr/>
          <p:nvPr/>
        </p:nvSpPr>
        <p:spPr bwMode="auto">
          <a:xfrm>
            <a:off x="6522027" y="5715000"/>
            <a:ext cx="263611" cy="240268"/>
          </a:xfrm>
          <a:prstGeom prst="rect">
            <a:avLst/>
          </a:prstGeom>
          <a:noFill/>
          <a:ln>
            <a:solidFill>
              <a:srgbClr val="7030A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32" name="矩形 31"/>
          <p:cNvSpPr/>
          <p:nvPr/>
        </p:nvSpPr>
        <p:spPr bwMode="auto">
          <a:xfrm>
            <a:off x="10185485" y="2119372"/>
            <a:ext cx="263611" cy="240268"/>
          </a:xfrm>
          <a:prstGeom prst="rect">
            <a:avLst/>
          </a:prstGeom>
          <a:noFill/>
          <a:ln>
            <a:solidFill>
              <a:srgbClr val="7030A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33" name="矩形 32"/>
          <p:cNvSpPr/>
          <p:nvPr/>
        </p:nvSpPr>
        <p:spPr bwMode="auto">
          <a:xfrm>
            <a:off x="9160875" y="1501354"/>
            <a:ext cx="394615" cy="331152"/>
          </a:xfrm>
          <a:prstGeom prst="rect">
            <a:avLst/>
          </a:prstGeom>
          <a:noFill/>
          <a:ln>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34" name="矩形 33"/>
          <p:cNvSpPr/>
          <p:nvPr/>
        </p:nvSpPr>
        <p:spPr bwMode="auto">
          <a:xfrm>
            <a:off x="5530139" y="3370492"/>
            <a:ext cx="394615" cy="331152"/>
          </a:xfrm>
          <a:prstGeom prst="rect">
            <a:avLst/>
          </a:prstGeom>
          <a:noFill/>
          <a:ln>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35" name="矩形 34"/>
          <p:cNvSpPr/>
          <p:nvPr/>
        </p:nvSpPr>
        <p:spPr bwMode="auto">
          <a:xfrm>
            <a:off x="5530139" y="5179596"/>
            <a:ext cx="394615" cy="331152"/>
          </a:xfrm>
          <a:prstGeom prst="rect">
            <a:avLst/>
          </a:prstGeom>
          <a:noFill/>
          <a:ln>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Tree>
    <p:extLst>
      <p:ext uri="{BB962C8B-B14F-4D97-AF65-F5344CB8AC3E}">
        <p14:creationId xmlns:p14="http://schemas.microsoft.com/office/powerpoint/2010/main" val="159217511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图片 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6965" y="2790416"/>
            <a:ext cx="2688763" cy="2688763"/>
          </a:xfrm>
          <a:prstGeom prst="rect">
            <a:avLst/>
          </a:prstGeom>
        </p:spPr>
      </p:pic>
      <p:pic>
        <p:nvPicPr>
          <p:cNvPr id="62" name="图片 6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98367" y="3943730"/>
            <a:ext cx="2735002" cy="2735002"/>
          </a:xfrm>
          <a:prstGeom prst="rect">
            <a:avLst/>
          </a:prstGeom>
        </p:spPr>
      </p:pic>
      <p:pic>
        <p:nvPicPr>
          <p:cNvPr id="63" name="图片 6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08238" y="1093895"/>
            <a:ext cx="2683416" cy="2683416"/>
          </a:xfrm>
          <a:prstGeom prst="rect">
            <a:avLst/>
          </a:prstGeom>
        </p:spPr>
      </p:pic>
      <p:sp>
        <p:nvSpPr>
          <p:cNvPr id="2" name="幻灯片编号占位符 1"/>
          <p:cNvSpPr>
            <a:spLocks noGrp="1"/>
          </p:cNvSpPr>
          <p:nvPr>
            <p:ph type="sldNum" sz="quarter" idx="10"/>
          </p:nvPr>
        </p:nvSpPr>
        <p:spPr/>
        <p:txBody>
          <a:bodyPr/>
          <a:lstStyle/>
          <a:p>
            <a:pPr>
              <a:defRPr/>
            </a:pPr>
            <a:fld id="{089266FB-6FED-4517-A430-DFB81F2B22F3}" type="slidenum">
              <a:rPr lang="zh-CN" altLang="en-US" smtClean="0"/>
              <a:pPr>
                <a:defRPr/>
              </a:pPr>
              <a:t>36</a:t>
            </a:fld>
            <a:endParaRPr lang="en-US" altLang="zh-CN">
              <a:cs typeface="Arial" pitchFamily="34" charset="0"/>
            </a:endParaRPr>
          </a:p>
        </p:txBody>
      </p:sp>
      <p:sp>
        <p:nvSpPr>
          <p:cNvPr id="9" name="文本框 8"/>
          <p:cNvSpPr txBox="1"/>
          <p:nvPr/>
        </p:nvSpPr>
        <p:spPr>
          <a:xfrm>
            <a:off x="310799" y="367526"/>
            <a:ext cx="6109365" cy="461665"/>
          </a:xfrm>
          <a:prstGeom prst="rect">
            <a:avLst/>
          </a:prstGeom>
          <a:noFill/>
        </p:spPr>
        <p:txBody>
          <a:bodyPr wrap="none" rtlCol="0">
            <a:spAutoFit/>
          </a:bodyPr>
          <a:lstStyle/>
          <a:p>
            <a:r>
              <a:rPr kumimoji="1" lang="zh-CN" altLang="en-US" sz="2400" b="1" dirty="0" smtClean="0">
                <a:solidFill>
                  <a:schemeClr val="accent1">
                    <a:lumMod val="75000"/>
                  </a:schemeClr>
                </a:solidFill>
                <a:latin typeface="Microsoft YaHei" charset="-122"/>
                <a:ea typeface="Microsoft YaHei" charset="-122"/>
                <a:cs typeface="Microsoft YaHei" charset="-122"/>
              </a:rPr>
              <a:t>示例：强对流天气推演</a:t>
            </a:r>
            <a:r>
              <a:rPr kumimoji="1" lang="en-US" altLang="zh-CN" sz="2400" b="1" dirty="0" smtClean="0">
                <a:solidFill>
                  <a:schemeClr val="accent1">
                    <a:lumMod val="75000"/>
                  </a:schemeClr>
                </a:solidFill>
                <a:latin typeface="Microsoft YaHei" charset="-122"/>
                <a:ea typeface="Microsoft YaHei" charset="-122"/>
                <a:cs typeface="Microsoft YaHei" charset="-122"/>
              </a:rPr>
              <a:t>-</a:t>
            </a:r>
            <a:r>
              <a:rPr kumimoji="1" lang="zh-CN" altLang="en-US" sz="2400" b="1" dirty="0" smtClean="0">
                <a:solidFill>
                  <a:schemeClr val="accent1">
                    <a:lumMod val="75000"/>
                  </a:schemeClr>
                </a:solidFill>
                <a:latin typeface="Microsoft YaHei" charset="-122"/>
                <a:ea typeface="Microsoft YaHei" charset="-122"/>
                <a:cs typeface="Microsoft YaHei" charset="-122"/>
              </a:rPr>
              <a:t>雷达反射图</a:t>
            </a:r>
            <a:r>
              <a:rPr kumimoji="1" lang="zh-CN" altLang="en-US" b="1" dirty="0" smtClean="0">
                <a:solidFill>
                  <a:schemeClr val="accent1">
                    <a:lumMod val="75000"/>
                  </a:schemeClr>
                </a:solidFill>
                <a:latin typeface="Microsoft YaHei" charset="-122"/>
                <a:ea typeface="Microsoft YaHei" charset="-122"/>
                <a:cs typeface="Microsoft YaHei" charset="-122"/>
              </a:rPr>
              <a:t>（示例一）</a:t>
            </a:r>
            <a:endParaRPr kumimoji="1" lang="zh-CN" altLang="en-US" sz="2400" b="1" dirty="0">
              <a:solidFill>
                <a:schemeClr val="accent1">
                  <a:lumMod val="75000"/>
                </a:schemeClr>
              </a:solidFill>
              <a:latin typeface="Microsoft YaHei" charset="-122"/>
              <a:ea typeface="Microsoft YaHei" charset="-122"/>
              <a:cs typeface="Microsoft YaHei" charset="-122"/>
            </a:endParaRPr>
          </a:p>
        </p:txBody>
      </p:sp>
      <p:sp>
        <p:nvSpPr>
          <p:cNvPr id="28" name="文本框 27"/>
          <p:cNvSpPr txBox="1"/>
          <p:nvPr/>
        </p:nvSpPr>
        <p:spPr>
          <a:xfrm>
            <a:off x="1551658" y="2221143"/>
            <a:ext cx="1700285" cy="523220"/>
          </a:xfrm>
          <a:prstGeom prst="rect">
            <a:avLst/>
          </a:prstGeom>
          <a:noFill/>
        </p:spPr>
        <p:txBody>
          <a:bodyPr wrap="square" rtlCol="0">
            <a:spAutoFit/>
          </a:bodyPr>
          <a:lstStyle/>
          <a:p>
            <a:pPr algn="ctr"/>
            <a:r>
              <a:rPr kumimoji="1" lang="zh-CN" altLang="en-US" sz="1600" b="1" dirty="0" smtClean="0"/>
              <a:t>实时天气</a:t>
            </a:r>
            <a:endParaRPr kumimoji="1" lang="en-US" altLang="zh-CN" sz="1600" b="1" dirty="0" smtClean="0"/>
          </a:p>
          <a:p>
            <a:pPr algn="ctr"/>
            <a:r>
              <a:rPr kumimoji="1" lang="en-US" altLang="zh-CN" sz="1200" dirty="0" smtClean="0"/>
              <a:t>2016</a:t>
            </a:r>
            <a:r>
              <a:rPr kumimoji="1" lang="zh-CN" altLang="en-US" sz="1200" dirty="0" smtClean="0"/>
              <a:t>年</a:t>
            </a:r>
            <a:r>
              <a:rPr kumimoji="1" lang="en-US" altLang="zh-CN" sz="1200" dirty="0" smtClean="0"/>
              <a:t>8</a:t>
            </a:r>
            <a:r>
              <a:rPr kumimoji="1" lang="zh-CN" altLang="en-US" sz="1200" dirty="0" smtClean="0"/>
              <a:t>月</a:t>
            </a:r>
            <a:r>
              <a:rPr kumimoji="1" lang="en-US" altLang="zh-CN" sz="1200" dirty="0"/>
              <a:t>1</a:t>
            </a:r>
            <a:r>
              <a:rPr kumimoji="1" lang="zh-CN" altLang="en-US" sz="1200" dirty="0" smtClean="0"/>
              <a:t>日</a:t>
            </a:r>
            <a:r>
              <a:rPr kumimoji="1" lang="en-US" altLang="zh-CN" sz="1200" dirty="0" smtClean="0"/>
              <a:t>04:00</a:t>
            </a:r>
            <a:endParaRPr kumimoji="1" lang="zh-CN" altLang="en-US" sz="1200" dirty="0"/>
          </a:p>
        </p:txBody>
      </p:sp>
      <p:sp>
        <p:nvSpPr>
          <p:cNvPr id="37" name="文本框 36"/>
          <p:cNvSpPr txBox="1"/>
          <p:nvPr/>
        </p:nvSpPr>
        <p:spPr>
          <a:xfrm>
            <a:off x="3555741" y="1959533"/>
            <a:ext cx="1727148" cy="523220"/>
          </a:xfrm>
          <a:prstGeom prst="rect">
            <a:avLst/>
          </a:prstGeom>
          <a:noFill/>
        </p:spPr>
        <p:txBody>
          <a:bodyPr wrap="square" rtlCol="0">
            <a:spAutoFit/>
          </a:bodyPr>
          <a:lstStyle/>
          <a:p>
            <a:pPr algn="ctr"/>
            <a:r>
              <a:rPr kumimoji="1" lang="en-US" altLang="zh-CN" sz="1600" b="1" dirty="0"/>
              <a:t>3</a:t>
            </a:r>
            <a:r>
              <a:rPr kumimoji="1" lang="zh-CN" altLang="en-US" sz="1600" b="1" dirty="0" smtClean="0"/>
              <a:t>小时后天气</a:t>
            </a:r>
            <a:endParaRPr kumimoji="1" lang="en-US" altLang="zh-CN" sz="1600" b="1" dirty="0" smtClean="0"/>
          </a:p>
          <a:p>
            <a:pPr algn="ctr"/>
            <a:r>
              <a:rPr kumimoji="1" lang="en-US" altLang="zh-CN" sz="1200" dirty="0" smtClean="0"/>
              <a:t>2016</a:t>
            </a:r>
            <a:r>
              <a:rPr kumimoji="1" lang="zh-CN" altLang="en-US" sz="1200" dirty="0" smtClean="0"/>
              <a:t>年</a:t>
            </a:r>
            <a:r>
              <a:rPr kumimoji="1" lang="en-US" altLang="zh-CN" sz="1200" dirty="0" smtClean="0"/>
              <a:t>8</a:t>
            </a:r>
            <a:r>
              <a:rPr kumimoji="1" lang="zh-CN" altLang="en-US" sz="1200" dirty="0" smtClean="0"/>
              <a:t>月</a:t>
            </a:r>
            <a:r>
              <a:rPr kumimoji="1" lang="en-US" altLang="zh-CN" sz="1200" dirty="0"/>
              <a:t>1</a:t>
            </a:r>
            <a:r>
              <a:rPr kumimoji="1" lang="zh-CN" altLang="en-US" sz="1200" dirty="0" smtClean="0"/>
              <a:t>日</a:t>
            </a:r>
            <a:r>
              <a:rPr kumimoji="1" lang="en-US" altLang="zh-CN" sz="1200" dirty="0" smtClean="0"/>
              <a:t>07:00</a:t>
            </a:r>
            <a:endParaRPr kumimoji="1" lang="zh-CN" altLang="en-US" sz="1200" dirty="0"/>
          </a:p>
        </p:txBody>
      </p:sp>
      <p:sp>
        <p:nvSpPr>
          <p:cNvPr id="38" name="文本框 37"/>
          <p:cNvSpPr txBox="1"/>
          <p:nvPr/>
        </p:nvSpPr>
        <p:spPr>
          <a:xfrm>
            <a:off x="3388329" y="5401321"/>
            <a:ext cx="1984778" cy="523220"/>
          </a:xfrm>
          <a:prstGeom prst="rect">
            <a:avLst/>
          </a:prstGeom>
          <a:noFill/>
        </p:spPr>
        <p:txBody>
          <a:bodyPr wrap="square" rtlCol="0">
            <a:spAutoFit/>
          </a:bodyPr>
          <a:lstStyle/>
          <a:p>
            <a:pPr algn="ctr"/>
            <a:r>
              <a:rPr kumimoji="1" lang="en-US" altLang="zh-CN" sz="1600" b="1" dirty="0" smtClean="0"/>
              <a:t>3</a:t>
            </a:r>
            <a:r>
              <a:rPr kumimoji="1" lang="zh-CN" altLang="en-US" sz="1600" b="1" dirty="0" smtClean="0"/>
              <a:t>小时后天气推演</a:t>
            </a:r>
            <a:endParaRPr kumimoji="1" lang="en-US" altLang="zh-CN" sz="1600" b="1" dirty="0" smtClean="0"/>
          </a:p>
          <a:p>
            <a:pPr algn="ctr"/>
            <a:r>
              <a:rPr kumimoji="1" lang="en-US" altLang="zh-CN" sz="1200" dirty="0" smtClean="0"/>
              <a:t>2016</a:t>
            </a:r>
            <a:r>
              <a:rPr kumimoji="1" lang="zh-CN" altLang="en-US" sz="1200" dirty="0" smtClean="0"/>
              <a:t>年</a:t>
            </a:r>
            <a:r>
              <a:rPr kumimoji="1" lang="en-US" altLang="zh-CN" sz="1200" dirty="0" smtClean="0"/>
              <a:t>8</a:t>
            </a:r>
            <a:r>
              <a:rPr kumimoji="1" lang="zh-CN" altLang="en-US" sz="1200" dirty="0" smtClean="0"/>
              <a:t>月</a:t>
            </a:r>
            <a:r>
              <a:rPr kumimoji="1" lang="en-US" altLang="zh-CN" sz="1200" dirty="0"/>
              <a:t>1</a:t>
            </a:r>
            <a:r>
              <a:rPr kumimoji="1" lang="zh-CN" altLang="en-US" sz="1200" dirty="0" smtClean="0"/>
              <a:t>日</a:t>
            </a:r>
            <a:r>
              <a:rPr kumimoji="1" lang="en-US" altLang="zh-CN" sz="1200" dirty="0" smtClean="0"/>
              <a:t>07:00</a:t>
            </a:r>
            <a:endParaRPr kumimoji="1" lang="zh-CN" altLang="en-US" sz="1200" dirty="0"/>
          </a:p>
        </p:txBody>
      </p:sp>
      <p:sp>
        <p:nvSpPr>
          <p:cNvPr id="11" name="矩形 10"/>
          <p:cNvSpPr/>
          <p:nvPr/>
        </p:nvSpPr>
        <p:spPr bwMode="auto">
          <a:xfrm>
            <a:off x="3958428" y="3847871"/>
            <a:ext cx="647700" cy="266086"/>
          </a:xfrm>
          <a:prstGeom prst="rect">
            <a:avLst/>
          </a:prstGeom>
          <a:solidFill>
            <a:schemeClr val="accent1"/>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49" name="Bent-Up Arrow 66"/>
          <p:cNvSpPr/>
          <p:nvPr/>
        </p:nvSpPr>
        <p:spPr bwMode="auto">
          <a:xfrm rot="5400000" flipH="1">
            <a:off x="4223053" y="2715574"/>
            <a:ext cx="1355321" cy="1032519"/>
          </a:xfrm>
          <a:prstGeom prst="bentUpArrow">
            <a:avLst>
              <a:gd name="adj1" fmla="val 23036"/>
              <a:gd name="adj2" fmla="val 15499"/>
              <a:gd name="adj3" fmla="val 28409"/>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53" name="Bent-Up Arrow 66"/>
          <p:cNvSpPr/>
          <p:nvPr/>
        </p:nvSpPr>
        <p:spPr bwMode="auto">
          <a:xfrm rot="5400000">
            <a:off x="4303329" y="4120391"/>
            <a:ext cx="1298523" cy="1171230"/>
          </a:xfrm>
          <a:prstGeom prst="bentUpArrow">
            <a:avLst>
              <a:gd name="adj1" fmla="val 21990"/>
              <a:gd name="adj2" fmla="val 15499"/>
              <a:gd name="adj3" fmla="val 28409"/>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12" name="圆角矩形 11"/>
          <p:cNvSpPr/>
          <p:nvPr/>
        </p:nvSpPr>
        <p:spPr bwMode="auto">
          <a:xfrm>
            <a:off x="9039283" y="3366921"/>
            <a:ext cx="2146845" cy="574823"/>
          </a:xfrm>
          <a:prstGeom prst="roundRect">
            <a:avLst/>
          </a:prstGeom>
          <a:ln w="34925">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kumimoji="0" lang="zh-CN" altLang="en-US" sz="1600" b="0" i="0" u="none" strike="noStrike" cap="none" normalizeH="0" baseline="0" dirty="0" smtClean="0">
                <a:ln>
                  <a:noFill/>
                </a:ln>
                <a:solidFill>
                  <a:srgbClr val="FF0000"/>
                </a:solidFill>
                <a:effectLst/>
                <a:latin typeface="Arial" pitchFamily="-106" charset="0"/>
              </a:rPr>
              <a:t>模型可以</a:t>
            </a:r>
            <a:r>
              <a:rPr lang="zh-CN" altLang="en-US" sz="1600" dirty="0" smtClean="0">
                <a:solidFill>
                  <a:srgbClr val="FF0000"/>
                </a:solidFill>
                <a:latin typeface="Arial" pitchFamily="-106" charset="0"/>
              </a:rPr>
              <a:t>推演</a:t>
            </a:r>
            <a:r>
              <a:rPr kumimoji="0" lang="zh-CN" altLang="en-US" sz="1600" b="0" i="0" u="none" strike="noStrike" cap="none" normalizeH="0" baseline="0" dirty="0" smtClean="0">
                <a:ln>
                  <a:noFill/>
                </a:ln>
                <a:solidFill>
                  <a:srgbClr val="FF0000"/>
                </a:solidFill>
                <a:effectLst/>
                <a:latin typeface="Arial" pitchFamily="-106" charset="0"/>
              </a:rPr>
              <a:t>出左上角逐渐消散的过程</a:t>
            </a:r>
            <a:endParaRPr kumimoji="0" lang="zh-CN" altLang="en-US" sz="1600" b="0" i="0" u="none" strike="noStrike" cap="none" normalizeH="0" baseline="0" dirty="0">
              <a:ln>
                <a:noFill/>
              </a:ln>
              <a:solidFill>
                <a:srgbClr val="FF0000"/>
              </a:solidFill>
              <a:effectLst/>
              <a:latin typeface="Arial" pitchFamily="-106" charset="0"/>
            </a:endParaRPr>
          </a:p>
        </p:txBody>
      </p:sp>
      <p:sp>
        <p:nvSpPr>
          <p:cNvPr id="54" name="圆角矩形 53"/>
          <p:cNvSpPr/>
          <p:nvPr/>
        </p:nvSpPr>
        <p:spPr bwMode="auto">
          <a:xfrm>
            <a:off x="9039283" y="5827830"/>
            <a:ext cx="2146845" cy="574039"/>
          </a:xfrm>
          <a:prstGeom prst="roundRect">
            <a:avLst/>
          </a:prstGeom>
          <a:ln w="34925">
            <a:solidFill>
              <a:srgbClr val="FFC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kumimoji="0" lang="zh-CN" altLang="en-US" sz="1600" b="0" i="0" u="none" strike="noStrike" cap="none" normalizeH="0" baseline="0" dirty="0" smtClean="0">
                <a:ln>
                  <a:noFill/>
                </a:ln>
                <a:solidFill>
                  <a:srgbClr val="FF911C"/>
                </a:solidFill>
                <a:effectLst/>
                <a:latin typeface="Arial" pitchFamily="-106" charset="0"/>
              </a:rPr>
              <a:t>模型可以</a:t>
            </a:r>
            <a:r>
              <a:rPr lang="zh-CN" altLang="en-US" sz="1600" dirty="0" smtClean="0">
                <a:solidFill>
                  <a:srgbClr val="FF911C"/>
                </a:solidFill>
                <a:latin typeface="Arial" pitchFamily="-106" charset="0"/>
              </a:rPr>
              <a:t>推演</a:t>
            </a:r>
            <a:r>
              <a:rPr kumimoji="0" lang="zh-CN" altLang="en-US" sz="1600" b="0" i="0" u="none" strike="noStrike" cap="none" normalizeH="0" baseline="0" dirty="0" smtClean="0">
                <a:ln>
                  <a:noFill/>
                </a:ln>
                <a:solidFill>
                  <a:srgbClr val="FF911C"/>
                </a:solidFill>
                <a:effectLst/>
                <a:latin typeface="Arial" pitchFamily="-106" charset="0"/>
              </a:rPr>
              <a:t>出左下角的从无到有</a:t>
            </a:r>
            <a:endParaRPr kumimoji="0" lang="zh-CN" altLang="en-US" sz="1600" b="0" i="0" u="none" strike="noStrike" cap="none" normalizeH="0" baseline="0" dirty="0">
              <a:ln>
                <a:noFill/>
              </a:ln>
              <a:solidFill>
                <a:srgbClr val="FF911C"/>
              </a:solidFill>
              <a:effectLst/>
              <a:latin typeface="Arial" pitchFamily="-106" charset="0"/>
            </a:endParaRPr>
          </a:p>
        </p:txBody>
      </p:sp>
      <p:sp>
        <p:nvSpPr>
          <p:cNvPr id="55" name="圆角矩形 54"/>
          <p:cNvSpPr/>
          <p:nvPr/>
        </p:nvSpPr>
        <p:spPr bwMode="auto">
          <a:xfrm>
            <a:off x="9028646" y="4899286"/>
            <a:ext cx="2146845" cy="768033"/>
          </a:xfrm>
          <a:prstGeom prst="roundRect">
            <a:avLst/>
          </a:prstGeom>
          <a:ln w="34925">
            <a:solidFill>
              <a:srgbClr val="7030A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sz="1600" dirty="0" smtClean="0">
                <a:ln w="0"/>
                <a:solidFill>
                  <a:srgbClr val="7030A0"/>
                </a:solidFill>
                <a:effectLst>
                  <a:outerShdw blurRad="38100" dist="25400" dir="5400000" algn="ctr" rotWithShape="0">
                    <a:srgbClr val="6E747A">
                      <a:alpha val="43000"/>
                    </a:srgbClr>
                  </a:outerShdw>
                </a:effectLst>
                <a:latin typeface="Arial" pitchFamily="-106" charset="0"/>
              </a:rPr>
              <a:t>模型可以推演出右下角台风中心的移动和旋转</a:t>
            </a:r>
            <a:endParaRPr kumimoji="0" lang="zh-CN" altLang="en-US" sz="1600" i="0" u="none" strike="noStrike" normalizeH="0" baseline="0" dirty="0">
              <a:ln w="0"/>
              <a:solidFill>
                <a:srgbClr val="7030A0"/>
              </a:solidFill>
              <a:effectLst>
                <a:outerShdw blurRad="38100" dist="25400" dir="5400000" algn="ctr" rotWithShape="0">
                  <a:srgbClr val="6E747A">
                    <a:alpha val="43000"/>
                  </a:srgbClr>
                </a:outerShdw>
              </a:effectLst>
              <a:latin typeface="Arial" pitchFamily="-106" charset="0"/>
            </a:endParaRPr>
          </a:p>
        </p:txBody>
      </p:sp>
      <p:sp>
        <p:nvSpPr>
          <p:cNvPr id="14" name="矩形 13"/>
          <p:cNvSpPr/>
          <p:nvPr/>
        </p:nvSpPr>
        <p:spPr bwMode="auto">
          <a:xfrm>
            <a:off x="5535261" y="3909493"/>
            <a:ext cx="2832701" cy="2811983"/>
          </a:xfrm>
          <a:prstGeom prst="rect">
            <a:avLst/>
          </a:prstGeom>
          <a:noFill/>
          <a:ln>
            <a:solidFill>
              <a:srgbClr val="C0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cxnSp>
        <p:nvCxnSpPr>
          <p:cNvPr id="8" name="直线箭头连接符 7"/>
          <p:cNvCxnSpPr>
            <a:endCxn id="55" idx="1"/>
          </p:cNvCxnSpPr>
          <p:nvPr/>
        </p:nvCxnSpPr>
        <p:spPr bwMode="auto">
          <a:xfrm flipV="1">
            <a:off x="7794829" y="5283303"/>
            <a:ext cx="1233817" cy="493434"/>
          </a:xfrm>
          <a:prstGeom prst="straightConnector1">
            <a:avLst/>
          </a:prstGeom>
          <a:ln w="34925">
            <a:solidFill>
              <a:srgbClr val="7030A0"/>
            </a:solidFill>
            <a:prstDash val="sysDot"/>
            <a:headEnd type="none" w="med" len="med"/>
            <a:tailEnd type="triangle"/>
          </a:ln>
        </p:spPr>
        <p:style>
          <a:lnRef idx="2">
            <a:schemeClr val="accent2"/>
          </a:lnRef>
          <a:fillRef idx="0">
            <a:schemeClr val="accent2"/>
          </a:fillRef>
          <a:effectRef idx="1">
            <a:schemeClr val="accent2"/>
          </a:effectRef>
          <a:fontRef idx="minor">
            <a:schemeClr val="tx1"/>
          </a:fontRef>
        </p:style>
      </p:cxnSp>
      <p:cxnSp>
        <p:nvCxnSpPr>
          <p:cNvPr id="32" name="直线箭头连接符 31"/>
          <p:cNvCxnSpPr>
            <a:endCxn id="12" idx="1"/>
          </p:cNvCxnSpPr>
          <p:nvPr/>
        </p:nvCxnSpPr>
        <p:spPr bwMode="auto">
          <a:xfrm flipV="1">
            <a:off x="6111480" y="3654333"/>
            <a:ext cx="2927803" cy="1168266"/>
          </a:xfrm>
          <a:prstGeom prst="straightConnector1">
            <a:avLst/>
          </a:prstGeom>
          <a:ln w="34925">
            <a:solidFill>
              <a:srgbClr val="FF0000"/>
            </a:solidFill>
            <a:prstDash val="sysDot"/>
            <a:headEnd type="none" w="med" len="med"/>
            <a:tailEnd type="triangle"/>
          </a:ln>
        </p:spPr>
        <p:style>
          <a:lnRef idx="2">
            <a:schemeClr val="accent2"/>
          </a:lnRef>
          <a:fillRef idx="0">
            <a:schemeClr val="accent2"/>
          </a:fillRef>
          <a:effectRef idx="1">
            <a:schemeClr val="accent2"/>
          </a:effectRef>
          <a:fontRef idx="minor">
            <a:schemeClr val="tx1"/>
          </a:fontRef>
        </p:style>
      </p:cxnSp>
      <p:cxnSp>
        <p:nvCxnSpPr>
          <p:cNvPr id="44" name="直线箭头连接符 43"/>
          <p:cNvCxnSpPr>
            <a:endCxn id="54" idx="1"/>
          </p:cNvCxnSpPr>
          <p:nvPr/>
        </p:nvCxnSpPr>
        <p:spPr bwMode="auto">
          <a:xfrm flipV="1">
            <a:off x="6362700" y="6114850"/>
            <a:ext cx="2676583" cy="120850"/>
          </a:xfrm>
          <a:prstGeom prst="straightConnector1">
            <a:avLst/>
          </a:prstGeom>
          <a:ln w="34925">
            <a:solidFill>
              <a:srgbClr val="FF911C"/>
            </a:solidFill>
            <a:prstDash val="sysDot"/>
            <a:headEnd type="none" w="med" len="med"/>
            <a:tailEnd type="triangle"/>
          </a:ln>
        </p:spPr>
        <p:style>
          <a:lnRef idx="2">
            <a:schemeClr val="accent2"/>
          </a:lnRef>
          <a:fillRef idx="0">
            <a:schemeClr val="accent2"/>
          </a:fillRef>
          <a:effectRef idx="1">
            <a:schemeClr val="accent2"/>
          </a:effectRef>
          <a:fontRef idx="minor">
            <a:schemeClr val="tx1"/>
          </a:fontRef>
        </p:style>
      </p:cxnSp>
      <p:sp>
        <p:nvSpPr>
          <p:cNvPr id="47" name="Rounded Rectangle 61"/>
          <p:cNvSpPr/>
          <p:nvPr/>
        </p:nvSpPr>
        <p:spPr bwMode="auto">
          <a:xfrm>
            <a:off x="8765355" y="1588344"/>
            <a:ext cx="2673423" cy="744418"/>
          </a:xfrm>
          <a:prstGeom prst="roundRect">
            <a:avLst/>
          </a:prstGeom>
          <a:solidFill>
            <a:schemeClr val="accent5">
              <a:lumMod val="9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r>
              <a:rPr kumimoji="0" lang="zh-CN" altLang="en-US" sz="1600" b="0" i="0" u="none" strike="noStrike" cap="none" normalizeH="0" baseline="0" dirty="0" smtClean="0">
                <a:ln>
                  <a:noFill/>
                </a:ln>
                <a:effectLst/>
                <a:latin typeface="Arial" pitchFamily="-106" charset="0"/>
              </a:rPr>
              <a:t>利用模型推演</a:t>
            </a:r>
            <a:r>
              <a:rPr lang="zh-CN" altLang="en-US" sz="1600" dirty="0" smtClean="0">
                <a:latin typeface="Arial" pitchFamily="-106" charset="0"/>
              </a:rPr>
              <a:t>未来</a:t>
            </a:r>
            <a:r>
              <a:rPr lang="en-US" altLang="zh-CN" sz="1600" dirty="0">
                <a:latin typeface="Arial" pitchFamily="-106" charset="0"/>
              </a:rPr>
              <a:t>3</a:t>
            </a:r>
            <a:r>
              <a:rPr lang="zh-CN" altLang="en-US" sz="1600" dirty="0" smtClean="0">
                <a:latin typeface="Arial" pitchFamily="-106" charset="0"/>
              </a:rPr>
              <a:t>个小时的天气变化</a:t>
            </a:r>
            <a:endParaRPr lang="en-US" altLang="zh-CN" sz="1600" dirty="0" smtClean="0">
              <a:latin typeface="Arial" pitchFamily="-106" charset="0"/>
            </a:endParaRPr>
          </a:p>
        </p:txBody>
      </p:sp>
      <p:sp>
        <p:nvSpPr>
          <p:cNvPr id="50" name="圆角矩形 49"/>
          <p:cNvSpPr/>
          <p:nvPr/>
        </p:nvSpPr>
        <p:spPr bwMode="auto">
          <a:xfrm>
            <a:off x="9027876" y="4132959"/>
            <a:ext cx="2146845" cy="592346"/>
          </a:xfrm>
          <a:prstGeom prst="roundRect">
            <a:avLst/>
          </a:prstGeom>
          <a:ln w="34925">
            <a:solidFill>
              <a:srgbClr val="FA3EF7"/>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sz="1600" dirty="0" smtClean="0">
                <a:solidFill>
                  <a:srgbClr val="FA3EF7"/>
                </a:solidFill>
                <a:latin typeface="Arial" pitchFamily="-106" charset="0"/>
              </a:rPr>
              <a:t>推演</a:t>
            </a:r>
            <a:r>
              <a:rPr kumimoji="0" lang="zh-CN" altLang="en-US" sz="1600" b="0" i="0" u="none" strike="noStrike" cap="none" normalizeH="0" baseline="0" dirty="0" smtClean="0">
                <a:ln>
                  <a:noFill/>
                </a:ln>
                <a:solidFill>
                  <a:srgbClr val="FA3EF7"/>
                </a:solidFill>
                <a:effectLst/>
                <a:latin typeface="Arial" pitchFamily="-106" charset="0"/>
              </a:rPr>
              <a:t>到了台风登陆的位置和时间</a:t>
            </a:r>
            <a:endParaRPr kumimoji="0" lang="zh-CN" altLang="en-US" sz="1600" b="0" i="0" u="none" strike="noStrike" cap="none" normalizeH="0" baseline="0" dirty="0">
              <a:ln>
                <a:noFill/>
              </a:ln>
              <a:solidFill>
                <a:srgbClr val="FA3EF7"/>
              </a:solidFill>
              <a:effectLst/>
              <a:latin typeface="Arial" pitchFamily="-106" charset="0"/>
            </a:endParaRPr>
          </a:p>
        </p:txBody>
      </p:sp>
      <p:cxnSp>
        <p:nvCxnSpPr>
          <p:cNvPr id="51" name="直线箭头连接符 50"/>
          <p:cNvCxnSpPr>
            <a:endCxn id="50" idx="1"/>
          </p:cNvCxnSpPr>
          <p:nvPr/>
        </p:nvCxnSpPr>
        <p:spPr bwMode="auto">
          <a:xfrm flipV="1">
            <a:off x="7534218" y="4429132"/>
            <a:ext cx="1493658" cy="688002"/>
          </a:xfrm>
          <a:prstGeom prst="straightConnector1">
            <a:avLst/>
          </a:prstGeom>
          <a:ln w="34925">
            <a:solidFill>
              <a:srgbClr val="FA3EF7"/>
            </a:solidFill>
            <a:prstDash val="sysDot"/>
            <a:headEnd type="none" w="med" len="med"/>
            <a:tailEnd type="triangle"/>
          </a:ln>
        </p:spPr>
        <p:style>
          <a:lnRef idx="2">
            <a:schemeClr val="accent2"/>
          </a:lnRef>
          <a:fillRef idx="0">
            <a:schemeClr val="accent2"/>
          </a:fillRef>
          <a:effectRef idx="1">
            <a:schemeClr val="accent2"/>
          </a:effectRef>
          <a:fontRef idx="minor">
            <a:schemeClr val="tx1"/>
          </a:fontRef>
        </p:style>
      </p:cxnSp>
      <p:sp>
        <p:nvSpPr>
          <p:cNvPr id="24" name="矩形 23"/>
          <p:cNvSpPr/>
          <p:nvPr/>
        </p:nvSpPr>
        <p:spPr bwMode="auto">
          <a:xfrm>
            <a:off x="6040534" y="5799501"/>
            <a:ext cx="334386" cy="891076"/>
          </a:xfrm>
          <a:prstGeom prst="rect">
            <a:avLst/>
          </a:prstGeom>
          <a:noFill/>
          <a:ln>
            <a:solidFill>
              <a:srgbClr val="FF911C"/>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25" name="矩形 24"/>
          <p:cNvSpPr/>
          <p:nvPr/>
        </p:nvSpPr>
        <p:spPr bwMode="auto">
          <a:xfrm>
            <a:off x="7129255" y="5039157"/>
            <a:ext cx="413543" cy="394964"/>
          </a:xfrm>
          <a:prstGeom prst="rect">
            <a:avLst/>
          </a:prstGeom>
          <a:noFill/>
          <a:ln>
            <a:solidFill>
              <a:srgbClr val="FA3EF7"/>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26" name="矩形 25"/>
          <p:cNvSpPr/>
          <p:nvPr/>
        </p:nvSpPr>
        <p:spPr bwMode="auto">
          <a:xfrm>
            <a:off x="7406854" y="5610961"/>
            <a:ext cx="387975" cy="364674"/>
          </a:xfrm>
          <a:prstGeom prst="rect">
            <a:avLst/>
          </a:prstGeom>
          <a:noFill/>
          <a:ln>
            <a:solidFill>
              <a:srgbClr val="7030A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27" name="矩形 26"/>
          <p:cNvSpPr/>
          <p:nvPr/>
        </p:nvSpPr>
        <p:spPr bwMode="auto">
          <a:xfrm>
            <a:off x="5602044" y="4642893"/>
            <a:ext cx="508666" cy="512785"/>
          </a:xfrm>
          <a:prstGeom prst="rect">
            <a:avLst/>
          </a:prstGeom>
          <a:noFill/>
          <a:ln>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Tree>
    <p:extLst>
      <p:ext uri="{BB962C8B-B14F-4D97-AF65-F5344CB8AC3E}">
        <p14:creationId xmlns:p14="http://schemas.microsoft.com/office/powerpoint/2010/main" val="3526436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2165" y="3937841"/>
            <a:ext cx="2755286" cy="2755286"/>
          </a:xfrm>
          <a:prstGeom prst="rect">
            <a:avLst/>
          </a:prstGeom>
        </p:spPr>
      </p:pic>
      <p:sp>
        <p:nvSpPr>
          <p:cNvPr id="2" name="幻灯片编号占位符 1"/>
          <p:cNvSpPr>
            <a:spLocks noGrp="1"/>
          </p:cNvSpPr>
          <p:nvPr>
            <p:ph type="sldNum" sz="quarter" idx="10"/>
          </p:nvPr>
        </p:nvSpPr>
        <p:spPr/>
        <p:txBody>
          <a:bodyPr/>
          <a:lstStyle/>
          <a:p>
            <a:pPr>
              <a:defRPr/>
            </a:pPr>
            <a:fld id="{089266FB-6FED-4517-A430-DFB81F2B22F3}" type="slidenum">
              <a:rPr lang="zh-CN" altLang="en-US" smtClean="0"/>
              <a:pPr>
                <a:defRPr/>
              </a:pPr>
              <a:t>37</a:t>
            </a:fld>
            <a:endParaRPr lang="en-US" altLang="zh-CN">
              <a:cs typeface="Arial" pitchFamily="34" charset="0"/>
            </a:endParaRPr>
          </a:p>
        </p:txBody>
      </p:sp>
      <p:sp>
        <p:nvSpPr>
          <p:cNvPr id="9" name="文本框 8"/>
          <p:cNvSpPr txBox="1"/>
          <p:nvPr/>
        </p:nvSpPr>
        <p:spPr>
          <a:xfrm>
            <a:off x="310799" y="367526"/>
            <a:ext cx="5782352" cy="461665"/>
          </a:xfrm>
          <a:prstGeom prst="rect">
            <a:avLst/>
          </a:prstGeom>
          <a:noFill/>
        </p:spPr>
        <p:txBody>
          <a:bodyPr wrap="none" rtlCol="0">
            <a:spAutoFit/>
          </a:bodyPr>
          <a:lstStyle/>
          <a:p>
            <a:r>
              <a:rPr kumimoji="1" lang="zh-CN" altLang="en-US" sz="2400" b="1" dirty="0" smtClean="0">
                <a:solidFill>
                  <a:schemeClr val="accent1">
                    <a:lumMod val="75000"/>
                  </a:schemeClr>
                </a:solidFill>
                <a:latin typeface="Microsoft YaHei" charset="-122"/>
                <a:ea typeface="Microsoft YaHei" charset="-122"/>
                <a:cs typeface="Microsoft YaHei" charset="-122"/>
              </a:rPr>
              <a:t>示例：强对流天气推演</a:t>
            </a:r>
            <a:r>
              <a:rPr kumimoji="1" lang="en-US" altLang="zh-CN" sz="2400" b="1" dirty="0" smtClean="0">
                <a:solidFill>
                  <a:schemeClr val="accent1">
                    <a:lumMod val="75000"/>
                  </a:schemeClr>
                </a:solidFill>
                <a:latin typeface="Microsoft YaHei" charset="-122"/>
                <a:ea typeface="Microsoft YaHei" charset="-122"/>
                <a:cs typeface="Microsoft YaHei" charset="-122"/>
              </a:rPr>
              <a:t>-</a:t>
            </a:r>
            <a:r>
              <a:rPr kumimoji="1" lang="zh-CN" altLang="en-US" sz="2400" b="1" dirty="0" smtClean="0">
                <a:solidFill>
                  <a:schemeClr val="accent1">
                    <a:lumMod val="75000"/>
                  </a:schemeClr>
                </a:solidFill>
                <a:latin typeface="Microsoft YaHei" charset="-122"/>
                <a:ea typeface="Microsoft YaHei" charset="-122"/>
                <a:cs typeface="Microsoft YaHei" charset="-122"/>
              </a:rPr>
              <a:t>卫星云图</a:t>
            </a:r>
            <a:r>
              <a:rPr kumimoji="1" lang="zh-CN" altLang="en-US" b="1" dirty="0" smtClean="0">
                <a:solidFill>
                  <a:schemeClr val="accent1">
                    <a:lumMod val="75000"/>
                  </a:schemeClr>
                </a:solidFill>
                <a:latin typeface="Microsoft YaHei" charset="-122"/>
                <a:ea typeface="Microsoft YaHei" charset="-122"/>
                <a:cs typeface="Microsoft YaHei" charset="-122"/>
              </a:rPr>
              <a:t>（示例二）</a:t>
            </a:r>
            <a:endParaRPr kumimoji="1" lang="zh-CN" altLang="en-US" sz="2400" b="1" dirty="0">
              <a:solidFill>
                <a:schemeClr val="accent1">
                  <a:lumMod val="75000"/>
                </a:schemeClr>
              </a:solidFill>
              <a:latin typeface="Microsoft YaHei" charset="-122"/>
              <a:ea typeface="Microsoft YaHei" charset="-122"/>
              <a:cs typeface="Microsoft YaHei" charset="-122"/>
            </a:endParaRPr>
          </a:p>
        </p:txBody>
      </p:sp>
      <p:sp>
        <p:nvSpPr>
          <p:cNvPr id="28" name="文本框 27"/>
          <p:cNvSpPr txBox="1"/>
          <p:nvPr/>
        </p:nvSpPr>
        <p:spPr>
          <a:xfrm>
            <a:off x="1551658" y="2221143"/>
            <a:ext cx="1700285" cy="523220"/>
          </a:xfrm>
          <a:prstGeom prst="rect">
            <a:avLst/>
          </a:prstGeom>
          <a:noFill/>
        </p:spPr>
        <p:txBody>
          <a:bodyPr wrap="square" rtlCol="0">
            <a:spAutoFit/>
          </a:bodyPr>
          <a:lstStyle/>
          <a:p>
            <a:pPr algn="ctr"/>
            <a:r>
              <a:rPr kumimoji="1" lang="zh-CN" altLang="en-US" sz="1600" b="1" dirty="0" smtClean="0"/>
              <a:t>实时天气</a:t>
            </a:r>
            <a:endParaRPr kumimoji="1" lang="en-US" altLang="zh-CN" sz="1600" b="1" dirty="0" smtClean="0"/>
          </a:p>
          <a:p>
            <a:pPr algn="ctr"/>
            <a:r>
              <a:rPr kumimoji="1" lang="en-US" altLang="zh-CN" sz="1200" dirty="0" smtClean="0"/>
              <a:t>2016</a:t>
            </a:r>
            <a:r>
              <a:rPr kumimoji="1" lang="zh-CN" altLang="en-US" sz="1200" dirty="0" smtClean="0"/>
              <a:t>年</a:t>
            </a:r>
            <a:r>
              <a:rPr kumimoji="1" lang="en-US" altLang="zh-CN" sz="1200" dirty="0" smtClean="0"/>
              <a:t>8</a:t>
            </a:r>
            <a:r>
              <a:rPr kumimoji="1" lang="zh-CN" altLang="en-US" sz="1200" dirty="0" smtClean="0"/>
              <a:t>月</a:t>
            </a:r>
            <a:r>
              <a:rPr kumimoji="1" lang="en-US" altLang="zh-CN" sz="1200" dirty="0"/>
              <a:t>3</a:t>
            </a:r>
            <a:r>
              <a:rPr kumimoji="1" lang="zh-CN" altLang="en-US" sz="1200" dirty="0" smtClean="0"/>
              <a:t>日</a:t>
            </a:r>
            <a:r>
              <a:rPr kumimoji="1" lang="en-US" altLang="zh-CN" sz="1200" dirty="0" smtClean="0"/>
              <a:t>04:00</a:t>
            </a:r>
            <a:endParaRPr kumimoji="1" lang="zh-CN" altLang="en-US" sz="1200" dirty="0"/>
          </a:p>
        </p:txBody>
      </p:sp>
      <p:sp>
        <p:nvSpPr>
          <p:cNvPr id="37" name="文本框 36"/>
          <p:cNvSpPr txBox="1"/>
          <p:nvPr/>
        </p:nvSpPr>
        <p:spPr>
          <a:xfrm>
            <a:off x="3555741" y="1959533"/>
            <a:ext cx="1727148" cy="523220"/>
          </a:xfrm>
          <a:prstGeom prst="rect">
            <a:avLst/>
          </a:prstGeom>
          <a:noFill/>
        </p:spPr>
        <p:txBody>
          <a:bodyPr wrap="square" rtlCol="0">
            <a:spAutoFit/>
          </a:bodyPr>
          <a:lstStyle/>
          <a:p>
            <a:pPr algn="ctr"/>
            <a:r>
              <a:rPr kumimoji="1" lang="en-US" altLang="zh-CN" sz="1600" b="1" dirty="0"/>
              <a:t>3</a:t>
            </a:r>
            <a:r>
              <a:rPr kumimoji="1" lang="zh-CN" altLang="en-US" sz="1600" b="1" dirty="0" smtClean="0"/>
              <a:t>小时后天气</a:t>
            </a:r>
            <a:endParaRPr kumimoji="1" lang="en-US" altLang="zh-CN" sz="1600" b="1" dirty="0" smtClean="0"/>
          </a:p>
          <a:p>
            <a:pPr algn="ctr"/>
            <a:r>
              <a:rPr kumimoji="1" lang="en-US" altLang="zh-CN" sz="1200" dirty="0" smtClean="0"/>
              <a:t>2016</a:t>
            </a:r>
            <a:r>
              <a:rPr kumimoji="1" lang="zh-CN" altLang="en-US" sz="1200" dirty="0" smtClean="0"/>
              <a:t>年</a:t>
            </a:r>
            <a:r>
              <a:rPr kumimoji="1" lang="en-US" altLang="zh-CN" sz="1200" dirty="0" smtClean="0"/>
              <a:t>8</a:t>
            </a:r>
            <a:r>
              <a:rPr kumimoji="1" lang="zh-CN" altLang="en-US" sz="1200" dirty="0" smtClean="0"/>
              <a:t>月</a:t>
            </a:r>
            <a:r>
              <a:rPr kumimoji="1" lang="en-US" altLang="zh-CN" sz="1200" dirty="0"/>
              <a:t>3</a:t>
            </a:r>
            <a:r>
              <a:rPr kumimoji="1" lang="zh-CN" altLang="en-US" sz="1200" dirty="0" smtClean="0"/>
              <a:t>日</a:t>
            </a:r>
            <a:r>
              <a:rPr kumimoji="1" lang="en-US" altLang="zh-CN" sz="1200" dirty="0" smtClean="0"/>
              <a:t>07:00</a:t>
            </a:r>
            <a:endParaRPr kumimoji="1" lang="zh-CN" altLang="en-US" sz="1200" dirty="0"/>
          </a:p>
        </p:txBody>
      </p:sp>
      <p:sp>
        <p:nvSpPr>
          <p:cNvPr id="38" name="文本框 37"/>
          <p:cNvSpPr txBox="1"/>
          <p:nvPr/>
        </p:nvSpPr>
        <p:spPr>
          <a:xfrm>
            <a:off x="3388329" y="5401321"/>
            <a:ext cx="1984778" cy="523220"/>
          </a:xfrm>
          <a:prstGeom prst="rect">
            <a:avLst/>
          </a:prstGeom>
          <a:noFill/>
        </p:spPr>
        <p:txBody>
          <a:bodyPr wrap="square" rtlCol="0">
            <a:spAutoFit/>
          </a:bodyPr>
          <a:lstStyle/>
          <a:p>
            <a:pPr algn="ctr"/>
            <a:r>
              <a:rPr kumimoji="1" lang="en-US" altLang="zh-CN" sz="1600" b="1" dirty="0" smtClean="0"/>
              <a:t>3</a:t>
            </a:r>
            <a:r>
              <a:rPr kumimoji="1" lang="zh-CN" altLang="en-US" sz="1600" b="1" dirty="0" smtClean="0"/>
              <a:t>小时后天气推演</a:t>
            </a:r>
            <a:endParaRPr kumimoji="1" lang="en-US" altLang="zh-CN" sz="1600" b="1" dirty="0" smtClean="0"/>
          </a:p>
          <a:p>
            <a:pPr algn="ctr"/>
            <a:r>
              <a:rPr kumimoji="1" lang="en-US" altLang="zh-CN" sz="1200" dirty="0" smtClean="0"/>
              <a:t>2016</a:t>
            </a:r>
            <a:r>
              <a:rPr kumimoji="1" lang="zh-CN" altLang="en-US" sz="1200" dirty="0" smtClean="0"/>
              <a:t>年</a:t>
            </a:r>
            <a:r>
              <a:rPr kumimoji="1" lang="en-US" altLang="zh-CN" sz="1200" dirty="0" smtClean="0"/>
              <a:t>8</a:t>
            </a:r>
            <a:r>
              <a:rPr kumimoji="1" lang="zh-CN" altLang="en-US" sz="1200" dirty="0" smtClean="0"/>
              <a:t>月</a:t>
            </a:r>
            <a:r>
              <a:rPr kumimoji="1" lang="en-US" altLang="zh-CN" sz="1200" dirty="0"/>
              <a:t>3</a:t>
            </a:r>
            <a:r>
              <a:rPr kumimoji="1" lang="zh-CN" altLang="en-US" sz="1200" dirty="0" smtClean="0"/>
              <a:t>日</a:t>
            </a:r>
            <a:r>
              <a:rPr kumimoji="1" lang="en-US" altLang="zh-CN" sz="1200" dirty="0" smtClean="0"/>
              <a:t>07:00</a:t>
            </a:r>
            <a:endParaRPr kumimoji="1" lang="zh-CN" altLang="en-US" sz="1200" dirty="0"/>
          </a:p>
        </p:txBody>
      </p:sp>
      <p:sp>
        <p:nvSpPr>
          <p:cNvPr id="11" name="矩形 10"/>
          <p:cNvSpPr/>
          <p:nvPr/>
        </p:nvSpPr>
        <p:spPr bwMode="auto">
          <a:xfrm>
            <a:off x="3958428" y="3847871"/>
            <a:ext cx="647700" cy="266086"/>
          </a:xfrm>
          <a:prstGeom prst="rect">
            <a:avLst/>
          </a:prstGeom>
          <a:solidFill>
            <a:schemeClr val="accent1"/>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49" name="Bent-Up Arrow 66"/>
          <p:cNvSpPr/>
          <p:nvPr/>
        </p:nvSpPr>
        <p:spPr bwMode="auto">
          <a:xfrm rot="5400000" flipH="1">
            <a:off x="4223053" y="2715574"/>
            <a:ext cx="1355321" cy="1032519"/>
          </a:xfrm>
          <a:prstGeom prst="bentUpArrow">
            <a:avLst>
              <a:gd name="adj1" fmla="val 23036"/>
              <a:gd name="adj2" fmla="val 15499"/>
              <a:gd name="adj3" fmla="val 28409"/>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53" name="Bent-Up Arrow 66"/>
          <p:cNvSpPr/>
          <p:nvPr/>
        </p:nvSpPr>
        <p:spPr bwMode="auto">
          <a:xfrm rot="5400000">
            <a:off x="4303329" y="4120391"/>
            <a:ext cx="1298523" cy="1171230"/>
          </a:xfrm>
          <a:prstGeom prst="bentUpArrow">
            <a:avLst>
              <a:gd name="adj1" fmla="val 21990"/>
              <a:gd name="adj2" fmla="val 15499"/>
              <a:gd name="adj3" fmla="val 28409"/>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12" name="圆角矩形 11"/>
          <p:cNvSpPr/>
          <p:nvPr/>
        </p:nvSpPr>
        <p:spPr bwMode="auto">
          <a:xfrm>
            <a:off x="9039283" y="3366921"/>
            <a:ext cx="2146845" cy="574823"/>
          </a:xfrm>
          <a:prstGeom prst="roundRect">
            <a:avLst/>
          </a:prstGeom>
          <a:ln w="34925">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kumimoji="0" lang="zh-CN" altLang="en-US" sz="1600" b="0" i="0" u="none" strike="noStrike" cap="none" normalizeH="0" baseline="0" dirty="0" smtClean="0">
                <a:ln>
                  <a:noFill/>
                </a:ln>
                <a:solidFill>
                  <a:srgbClr val="FF0000"/>
                </a:solidFill>
                <a:effectLst/>
                <a:latin typeface="Arial" pitchFamily="-106" charset="0"/>
              </a:rPr>
              <a:t>模型可以</a:t>
            </a:r>
            <a:r>
              <a:rPr lang="zh-CN" altLang="en-US" sz="1600" dirty="0" smtClean="0">
                <a:solidFill>
                  <a:srgbClr val="FF0000"/>
                </a:solidFill>
                <a:latin typeface="Arial" pitchFamily="-106" charset="0"/>
              </a:rPr>
              <a:t>推演</a:t>
            </a:r>
            <a:r>
              <a:rPr kumimoji="0" lang="zh-CN" altLang="en-US" sz="1600" b="0" i="0" u="none" strike="noStrike" cap="none" normalizeH="0" baseline="0" dirty="0" smtClean="0">
                <a:ln>
                  <a:noFill/>
                </a:ln>
                <a:solidFill>
                  <a:srgbClr val="FF0000"/>
                </a:solidFill>
                <a:effectLst/>
                <a:latin typeface="Arial" pitchFamily="-106" charset="0"/>
              </a:rPr>
              <a:t>出左</a:t>
            </a:r>
            <a:r>
              <a:rPr kumimoji="0" lang="zh-CN" altLang="en-US" sz="1600" b="0" i="0" u="none" strike="noStrike" cap="none" normalizeH="0" baseline="0" smtClean="0">
                <a:ln>
                  <a:noFill/>
                </a:ln>
                <a:solidFill>
                  <a:srgbClr val="FF0000"/>
                </a:solidFill>
                <a:effectLst/>
                <a:latin typeface="Arial" pitchFamily="-106" charset="0"/>
              </a:rPr>
              <a:t>上角的从无到有</a:t>
            </a:r>
            <a:endParaRPr kumimoji="0" lang="zh-CN" altLang="en-US" sz="1600" b="0" i="0" u="none" strike="noStrike" cap="none" normalizeH="0" baseline="0" dirty="0">
              <a:ln>
                <a:noFill/>
              </a:ln>
              <a:solidFill>
                <a:srgbClr val="FF0000"/>
              </a:solidFill>
              <a:effectLst/>
              <a:latin typeface="Arial" pitchFamily="-106" charset="0"/>
            </a:endParaRPr>
          </a:p>
        </p:txBody>
      </p:sp>
      <p:sp>
        <p:nvSpPr>
          <p:cNvPr id="54" name="圆角矩形 53"/>
          <p:cNvSpPr/>
          <p:nvPr/>
        </p:nvSpPr>
        <p:spPr bwMode="auto">
          <a:xfrm>
            <a:off x="9027876" y="5602066"/>
            <a:ext cx="2146845" cy="574039"/>
          </a:xfrm>
          <a:prstGeom prst="roundRect">
            <a:avLst/>
          </a:prstGeom>
          <a:ln w="34925">
            <a:solidFill>
              <a:srgbClr val="FFC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kumimoji="0" lang="zh-CN" altLang="en-US" sz="1600" b="0" i="0" u="none" strike="noStrike" cap="none" normalizeH="0" baseline="0" dirty="0" smtClean="0">
                <a:ln>
                  <a:noFill/>
                </a:ln>
                <a:solidFill>
                  <a:srgbClr val="FF911C"/>
                </a:solidFill>
                <a:effectLst/>
                <a:latin typeface="Arial" pitchFamily="-106" charset="0"/>
              </a:rPr>
              <a:t>模型可以</a:t>
            </a:r>
            <a:r>
              <a:rPr lang="zh-CN" altLang="en-US" sz="1600" dirty="0" smtClean="0">
                <a:solidFill>
                  <a:srgbClr val="FF911C"/>
                </a:solidFill>
                <a:latin typeface="Arial" pitchFamily="-106" charset="0"/>
              </a:rPr>
              <a:t>推演</a:t>
            </a:r>
            <a:r>
              <a:rPr kumimoji="0" lang="zh-CN" altLang="en-US" sz="1600" b="0" i="0" u="none" strike="noStrike" cap="none" normalizeH="0" baseline="0" dirty="0" smtClean="0">
                <a:ln>
                  <a:noFill/>
                </a:ln>
                <a:solidFill>
                  <a:srgbClr val="FF911C"/>
                </a:solidFill>
                <a:effectLst/>
                <a:latin typeface="Arial" pitchFamily="-106" charset="0"/>
              </a:rPr>
              <a:t>出右下角的</a:t>
            </a:r>
            <a:r>
              <a:rPr lang="zh-CN" altLang="en-US" sz="1600" dirty="0" smtClean="0">
                <a:solidFill>
                  <a:srgbClr val="FF911C"/>
                </a:solidFill>
                <a:latin typeface="Arial" pitchFamily="-106" charset="0"/>
              </a:rPr>
              <a:t>移动</a:t>
            </a:r>
            <a:endParaRPr kumimoji="0" lang="zh-CN" altLang="en-US" sz="1600" b="0" i="0" u="none" strike="noStrike" cap="none" normalizeH="0" baseline="0" dirty="0">
              <a:ln>
                <a:noFill/>
              </a:ln>
              <a:solidFill>
                <a:srgbClr val="FF911C"/>
              </a:solidFill>
              <a:effectLst/>
              <a:latin typeface="Arial" pitchFamily="-106" charset="0"/>
            </a:endParaRPr>
          </a:p>
        </p:txBody>
      </p:sp>
      <p:sp>
        <p:nvSpPr>
          <p:cNvPr id="55" name="圆角矩形 54"/>
          <p:cNvSpPr/>
          <p:nvPr/>
        </p:nvSpPr>
        <p:spPr bwMode="auto">
          <a:xfrm>
            <a:off x="9028646" y="4950008"/>
            <a:ext cx="2146075" cy="455981"/>
          </a:xfrm>
          <a:prstGeom prst="roundRect">
            <a:avLst/>
          </a:prstGeom>
          <a:ln w="34925">
            <a:solidFill>
              <a:srgbClr val="7030A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sz="1600" dirty="0" smtClean="0">
                <a:ln w="0"/>
                <a:solidFill>
                  <a:srgbClr val="7030A0"/>
                </a:solidFill>
                <a:effectLst>
                  <a:outerShdw blurRad="38100" dist="25400" dir="5400000" algn="ctr" rotWithShape="0">
                    <a:srgbClr val="6E747A">
                      <a:alpha val="43000"/>
                    </a:srgbClr>
                  </a:outerShdw>
                </a:effectLst>
                <a:latin typeface="Arial" pitchFamily="-106" charset="0"/>
              </a:rPr>
              <a:t>推演出中心的消散</a:t>
            </a:r>
            <a:endParaRPr kumimoji="0" lang="zh-CN" altLang="en-US" sz="1600" i="0" u="none" strike="noStrike" normalizeH="0" baseline="0" dirty="0">
              <a:ln w="0"/>
              <a:solidFill>
                <a:srgbClr val="7030A0"/>
              </a:solidFill>
              <a:effectLst>
                <a:outerShdw blurRad="38100" dist="25400" dir="5400000" algn="ctr" rotWithShape="0">
                  <a:srgbClr val="6E747A">
                    <a:alpha val="43000"/>
                  </a:srgbClr>
                </a:outerShdw>
              </a:effectLst>
              <a:latin typeface="Arial" pitchFamily="-106" charset="0"/>
            </a:endParaRPr>
          </a:p>
        </p:txBody>
      </p:sp>
      <p:sp>
        <p:nvSpPr>
          <p:cNvPr id="14" name="矩形 13"/>
          <p:cNvSpPr/>
          <p:nvPr/>
        </p:nvSpPr>
        <p:spPr bwMode="auto">
          <a:xfrm>
            <a:off x="5535261" y="3909493"/>
            <a:ext cx="2832701" cy="2811983"/>
          </a:xfrm>
          <a:prstGeom prst="rect">
            <a:avLst/>
          </a:prstGeom>
          <a:noFill/>
          <a:ln>
            <a:solidFill>
              <a:srgbClr val="C0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cxnSp>
        <p:nvCxnSpPr>
          <p:cNvPr id="8" name="直线箭头连接符 7"/>
          <p:cNvCxnSpPr>
            <a:endCxn id="55" idx="1"/>
          </p:cNvCxnSpPr>
          <p:nvPr/>
        </p:nvCxnSpPr>
        <p:spPr bwMode="auto">
          <a:xfrm flipV="1">
            <a:off x="6541393" y="5177999"/>
            <a:ext cx="2487253" cy="338154"/>
          </a:xfrm>
          <a:prstGeom prst="straightConnector1">
            <a:avLst/>
          </a:prstGeom>
          <a:ln w="34925">
            <a:solidFill>
              <a:srgbClr val="7030A0"/>
            </a:solidFill>
            <a:prstDash val="sysDot"/>
            <a:headEnd type="none" w="med" len="med"/>
            <a:tailEnd type="triangle"/>
          </a:ln>
        </p:spPr>
        <p:style>
          <a:lnRef idx="2">
            <a:schemeClr val="accent2"/>
          </a:lnRef>
          <a:fillRef idx="0">
            <a:schemeClr val="accent2"/>
          </a:fillRef>
          <a:effectRef idx="1">
            <a:schemeClr val="accent2"/>
          </a:effectRef>
          <a:fontRef idx="minor">
            <a:schemeClr val="tx1"/>
          </a:fontRef>
        </p:style>
      </p:cxnSp>
      <p:cxnSp>
        <p:nvCxnSpPr>
          <p:cNvPr id="32" name="直线箭头连接符 31"/>
          <p:cNvCxnSpPr/>
          <p:nvPr/>
        </p:nvCxnSpPr>
        <p:spPr bwMode="auto">
          <a:xfrm flipV="1">
            <a:off x="5738639" y="3654333"/>
            <a:ext cx="3300644" cy="1099598"/>
          </a:xfrm>
          <a:prstGeom prst="straightConnector1">
            <a:avLst/>
          </a:prstGeom>
          <a:ln w="34925">
            <a:solidFill>
              <a:srgbClr val="FF0000"/>
            </a:solidFill>
            <a:prstDash val="sysDot"/>
            <a:headEnd type="none" w="med" len="med"/>
            <a:tailEnd type="triangle"/>
          </a:ln>
        </p:spPr>
        <p:style>
          <a:lnRef idx="2">
            <a:schemeClr val="accent2"/>
          </a:lnRef>
          <a:fillRef idx="0">
            <a:schemeClr val="accent2"/>
          </a:fillRef>
          <a:effectRef idx="1">
            <a:schemeClr val="accent2"/>
          </a:effectRef>
          <a:fontRef idx="minor">
            <a:schemeClr val="tx1"/>
          </a:fontRef>
        </p:style>
      </p:cxnSp>
      <p:cxnSp>
        <p:nvCxnSpPr>
          <p:cNvPr id="44" name="直线箭头连接符 43"/>
          <p:cNvCxnSpPr>
            <a:endCxn id="54" idx="1"/>
          </p:cNvCxnSpPr>
          <p:nvPr/>
        </p:nvCxnSpPr>
        <p:spPr bwMode="auto">
          <a:xfrm flipV="1">
            <a:off x="7706565" y="5889086"/>
            <a:ext cx="1321311" cy="460077"/>
          </a:xfrm>
          <a:prstGeom prst="straightConnector1">
            <a:avLst/>
          </a:prstGeom>
          <a:ln w="34925">
            <a:solidFill>
              <a:srgbClr val="FF911C"/>
            </a:solidFill>
            <a:prstDash val="sysDot"/>
            <a:headEnd type="none" w="med" len="med"/>
            <a:tailEnd type="triangle"/>
          </a:ln>
        </p:spPr>
        <p:style>
          <a:lnRef idx="2">
            <a:schemeClr val="accent2"/>
          </a:lnRef>
          <a:fillRef idx="0">
            <a:schemeClr val="accent2"/>
          </a:fillRef>
          <a:effectRef idx="1">
            <a:schemeClr val="accent2"/>
          </a:effectRef>
          <a:fontRef idx="minor">
            <a:schemeClr val="tx1"/>
          </a:fontRef>
        </p:style>
      </p:cxnSp>
      <p:sp>
        <p:nvSpPr>
          <p:cNvPr id="47" name="Rounded Rectangle 61"/>
          <p:cNvSpPr/>
          <p:nvPr/>
        </p:nvSpPr>
        <p:spPr bwMode="auto">
          <a:xfrm>
            <a:off x="8765355" y="1588344"/>
            <a:ext cx="2673423" cy="744418"/>
          </a:xfrm>
          <a:prstGeom prst="roundRect">
            <a:avLst/>
          </a:prstGeom>
          <a:solidFill>
            <a:schemeClr val="accent5">
              <a:lumMod val="9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kumimoji="0" lang="zh-CN" altLang="en-US" sz="1600" b="0" i="0" u="none" strike="noStrike" cap="none" normalizeH="0" baseline="0" dirty="0" smtClean="0">
                <a:ln>
                  <a:noFill/>
                </a:ln>
                <a:effectLst/>
                <a:latin typeface="Arial" pitchFamily="-106" charset="0"/>
              </a:rPr>
              <a:t>利用模型</a:t>
            </a:r>
            <a:r>
              <a:rPr lang="zh-CN" altLang="en-US" sz="1600" dirty="0" smtClean="0">
                <a:latin typeface="Arial" pitchFamily="-106" charset="0"/>
              </a:rPr>
              <a:t>推演未来</a:t>
            </a:r>
            <a:r>
              <a:rPr lang="en-US" altLang="zh-CN" sz="1600" dirty="0">
                <a:latin typeface="Arial" pitchFamily="-106" charset="0"/>
              </a:rPr>
              <a:t>3</a:t>
            </a:r>
            <a:r>
              <a:rPr lang="zh-CN" altLang="en-US" sz="1600" dirty="0" smtClean="0">
                <a:latin typeface="Arial" pitchFamily="-106" charset="0"/>
              </a:rPr>
              <a:t>个小时的天气变化</a:t>
            </a:r>
            <a:endParaRPr lang="en-US" altLang="zh-CN" sz="1600" dirty="0" smtClean="0">
              <a:latin typeface="Arial" pitchFamily="-106" charset="0"/>
            </a:endParaRPr>
          </a:p>
        </p:txBody>
      </p:sp>
      <p:sp>
        <p:nvSpPr>
          <p:cNvPr id="50" name="圆角矩形 49"/>
          <p:cNvSpPr/>
          <p:nvPr/>
        </p:nvSpPr>
        <p:spPr bwMode="auto">
          <a:xfrm>
            <a:off x="9027876" y="4132959"/>
            <a:ext cx="2146845" cy="592346"/>
          </a:xfrm>
          <a:prstGeom prst="roundRect">
            <a:avLst/>
          </a:prstGeom>
          <a:ln w="34925">
            <a:solidFill>
              <a:srgbClr val="FA3EF7"/>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r>
              <a:rPr lang="zh-CN" altLang="en-US" sz="1600" dirty="0" smtClean="0">
                <a:solidFill>
                  <a:srgbClr val="FA3EF7"/>
                </a:solidFill>
                <a:latin typeface="Arial" pitchFamily="-106" charset="0"/>
              </a:rPr>
              <a:t>推演出</a:t>
            </a:r>
            <a:r>
              <a:rPr kumimoji="0" lang="zh-CN" altLang="en-US" sz="1600" b="0" i="0" u="none" strike="noStrike" cap="none" normalizeH="0" baseline="0" dirty="0" smtClean="0">
                <a:ln>
                  <a:noFill/>
                </a:ln>
                <a:solidFill>
                  <a:srgbClr val="FA3EF7"/>
                </a:solidFill>
                <a:effectLst/>
                <a:latin typeface="Arial" pitchFamily="-106" charset="0"/>
              </a:rPr>
              <a:t>右上角向下方移动</a:t>
            </a:r>
            <a:endParaRPr kumimoji="0" lang="zh-CN" altLang="en-US" sz="1600" b="0" i="0" u="none" strike="noStrike" cap="none" normalizeH="0" baseline="0" dirty="0">
              <a:ln>
                <a:noFill/>
              </a:ln>
              <a:solidFill>
                <a:srgbClr val="FA3EF7"/>
              </a:solidFill>
              <a:effectLst/>
              <a:latin typeface="Arial" pitchFamily="-106" charset="0"/>
            </a:endParaRPr>
          </a:p>
        </p:txBody>
      </p:sp>
      <p:cxnSp>
        <p:nvCxnSpPr>
          <p:cNvPr id="51" name="直线箭头连接符 50"/>
          <p:cNvCxnSpPr>
            <a:endCxn id="50" idx="1"/>
          </p:cNvCxnSpPr>
          <p:nvPr/>
        </p:nvCxnSpPr>
        <p:spPr bwMode="auto">
          <a:xfrm flipV="1">
            <a:off x="7747000" y="4429132"/>
            <a:ext cx="1280876" cy="406640"/>
          </a:xfrm>
          <a:prstGeom prst="straightConnector1">
            <a:avLst/>
          </a:prstGeom>
          <a:ln w="34925">
            <a:solidFill>
              <a:srgbClr val="FA3EF7"/>
            </a:solidFill>
            <a:prstDash val="sysDot"/>
            <a:headEnd type="none" w="med" len="med"/>
            <a:tailEnd type="triangle"/>
          </a:ln>
        </p:spPr>
        <p:style>
          <a:lnRef idx="2">
            <a:schemeClr val="accent2"/>
          </a:lnRef>
          <a:fillRef idx="0">
            <a:schemeClr val="accent2"/>
          </a:fillRef>
          <a:effectRef idx="1">
            <a:schemeClr val="accent2"/>
          </a:effectRef>
          <a:fontRef idx="minor">
            <a:schemeClr val="tx1"/>
          </a:fontRef>
        </p:style>
      </p:cxnSp>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01404" y="2744363"/>
            <a:ext cx="2702599" cy="2702599"/>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97968" y="1116211"/>
            <a:ext cx="2702599" cy="2702599"/>
          </a:xfrm>
          <a:prstGeom prst="rect">
            <a:avLst/>
          </a:prstGeom>
        </p:spPr>
      </p:pic>
    </p:spTree>
    <p:extLst>
      <p:ext uri="{BB962C8B-B14F-4D97-AF65-F5344CB8AC3E}">
        <p14:creationId xmlns:p14="http://schemas.microsoft.com/office/powerpoint/2010/main" val="13894924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3"/>
          <p:cNvSpPr>
            <a:spLocks noGrp="1"/>
          </p:cNvSpPr>
          <p:nvPr>
            <p:ph type="title"/>
          </p:nvPr>
        </p:nvSpPr>
        <p:spPr>
          <a:xfrm>
            <a:off x="817033" y="228600"/>
            <a:ext cx="10871200" cy="463550"/>
          </a:xfrm>
        </p:spPr>
        <p:txBody>
          <a:bodyPr/>
          <a:lstStyle/>
          <a:p>
            <a:r>
              <a:rPr lang="zh-CN" altLang="en-US" dirty="0" smtClean="0"/>
              <a:t>内容提纲</a:t>
            </a:r>
          </a:p>
        </p:txBody>
      </p:sp>
      <p:sp>
        <p:nvSpPr>
          <p:cNvPr id="15362" name="内容占位符 4"/>
          <p:cNvSpPr>
            <a:spLocks noGrp="1"/>
          </p:cNvSpPr>
          <p:nvPr>
            <p:ph sz="quarter" idx="1"/>
          </p:nvPr>
        </p:nvSpPr>
        <p:spPr>
          <a:xfrm>
            <a:off x="817033" y="1125538"/>
            <a:ext cx="10871200" cy="4970462"/>
          </a:xfrm>
        </p:spPr>
        <p:txBody>
          <a:bodyPr/>
          <a:lstStyle/>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a:t>
            </a:r>
            <a:r>
              <a:rPr lang="zh-CN" altLang="en-US" dirty="0">
                <a:solidFill>
                  <a:schemeClr val="tx1">
                    <a:lumMod val="50000"/>
                    <a:lumOff val="50000"/>
                  </a:schemeClr>
                </a:solidFill>
                <a:latin typeface="宋体" panose="02010600030101010101" pitchFamily="2" charset="-122"/>
                <a:ea typeface="宋体" panose="02010600030101010101" pitchFamily="2" charset="-122"/>
              </a:rPr>
              <a:t>智能</a:t>
            </a:r>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基本概念与发展历史</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人工智能与大数据</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人工智能在气象领域的应用案例</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人工智能在环保领域的应用案例</a:t>
            </a:r>
            <a:endParaRPr lang="en-US" altLang="zh-CN" dirty="0" smtClean="0">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人工智能在网络安全领域的应用案例</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人工智能面临的机遇与挑战</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总结与展望</a:t>
            </a:r>
            <a:endParaRPr lang="en-US" altLang="zh-CN"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6" name="灯片编号占位符 5"/>
          <p:cNvSpPr>
            <a:spLocks noGrp="1"/>
          </p:cNvSpPr>
          <p:nvPr>
            <p:ph type="sldNum" sz="quarter" idx="12"/>
          </p:nvPr>
        </p:nvSpPr>
        <p:spPr/>
        <p:txBody>
          <a:bodyPr>
            <a:normAutofit fontScale="47500" lnSpcReduction="20000"/>
          </a:bodyPr>
          <a:lstStyle/>
          <a:p>
            <a:pPr>
              <a:defRPr/>
            </a:pPr>
            <a:fld id="{6A6074C9-0496-43EF-8F14-023744C63E7B}" type="slidenum">
              <a:rPr lang="en-US"/>
              <a:pPr>
                <a:defRPr/>
              </a:pPr>
              <a:t>38</a:t>
            </a:fld>
            <a:endParaRPr lang="en-US" dirty="0"/>
          </a:p>
        </p:txBody>
      </p:sp>
    </p:spTree>
    <p:extLst>
      <p:ext uri="{BB962C8B-B14F-4D97-AF65-F5344CB8AC3E}">
        <p14:creationId xmlns:p14="http://schemas.microsoft.com/office/powerpoint/2010/main" val="23958580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48348" y="379414"/>
            <a:ext cx="11582400" cy="815975"/>
          </a:xfrm>
        </p:spPr>
        <p:txBody>
          <a:bodyPr/>
          <a:lstStyle/>
          <a:p>
            <a:r>
              <a:rPr lang="zh-CN" altLang="en-US" dirty="0" smtClean="0">
                <a:latin typeface="微软雅黑" panose="020B0503020204020204" pitchFamily="34" charset="-122"/>
                <a:ea typeface="微软雅黑" panose="020B0503020204020204" pitchFamily="34" charset="-122"/>
              </a:rPr>
              <a:t>业务</a:t>
            </a:r>
            <a:r>
              <a:rPr lang="zh-CN" altLang="en-US" dirty="0">
                <a:latin typeface="微软雅黑" panose="020B0503020204020204" pitchFamily="34" charset="-122"/>
                <a:ea typeface="微软雅黑" panose="020B0503020204020204" pitchFamily="34" charset="-122"/>
              </a:rPr>
              <a:t>需求</a:t>
            </a:r>
            <a:r>
              <a:rPr lang="zh-CN" dirty="0" smtClean="0">
                <a:latin typeface="微软雅黑" panose="020B0503020204020204" pitchFamily="34" charset="-122"/>
                <a:ea typeface="微软雅黑" panose="020B0503020204020204" pitchFamily="34" charset="-122"/>
              </a:rPr>
              <a:t>：需要利用大数据分析</a:t>
            </a:r>
            <a:r>
              <a:rPr lang="zh-CN" altLang="en-US" dirty="0" smtClean="0">
                <a:latin typeface="微软雅黑" panose="020B0503020204020204" pitchFamily="34" charset="-122"/>
                <a:ea typeface="微软雅黑" panose="020B0503020204020204" pitchFamily="34" charset="-122"/>
              </a:rPr>
              <a:t>人工智能</a:t>
            </a:r>
            <a:r>
              <a:rPr lang="zh-CN" dirty="0" smtClean="0">
                <a:latin typeface="微软雅黑" panose="020B0503020204020204" pitchFamily="34" charset="-122"/>
                <a:ea typeface="微软雅黑" panose="020B0503020204020204" pitchFamily="34" charset="-122"/>
              </a:rPr>
              <a:t>等技术，以数据驱动业务，以分析支持科研</a:t>
            </a:r>
          </a:p>
        </p:txBody>
      </p:sp>
      <p:sp>
        <p:nvSpPr>
          <p:cNvPr id="6147" name="Content Placeholder 2"/>
          <p:cNvSpPr>
            <a:spLocks noGrp="1"/>
          </p:cNvSpPr>
          <p:nvPr>
            <p:ph idx="1"/>
          </p:nvPr>
        </p:nvSpPr>
        <p:spPr>
          <a:xfrm>
            <a:off x="805566" y="1195389"/>
            <a:ext cx="4092575" cy="4757737"/>
          </a:xfrm>
        </p:spPr>
        <p:txBody>
          <a:bodyPr/>
          <a:lstStyle/>
          <a:p>
            <a:pPr marL="682625" lvl="2" indent="0">
              <a:buNone/>
            </a:pPr>
            <a:endParaRPr lang="en-US" altLang="zh-CN" b="1" dirty="0" smtClean="0">
              <a:solidFill>
                <a:srgbClr val="1E3AF8"/>
              </a:solidFill>
              <a:latin typeface="宋体" panose="02010600030101010101" pitchFamily="2" charset="-122"/>
              <a:ea typeface="宋体" panose="02010600030101010101" pitchFamily="2" charset="-122"/>
            </a:endParaRPr>
          </a:p>
          <a:p>
            <a:r>
              <a:rPr lang="zh-CN" altLang="en-US" sz="1800" b="1" dirty="0" smtClean="0">
                <a:latin typeface="宋体" panose="02010600030101010101" pitchFamily="2" charset="-122"/>
                <a:ea typeface="宋体" panose="02010600030101010101" pitchFamily="2" charset="-122"/>
              </a:rPr>
              <a:t>业务需求</a:t>
            </a:r>
            <a:endParaRPr lang="en-US" altLang="zh-CN" sz="1800" b="1" dirty="0">
              <a:latin typeface="宋体" panose="02010600030101010101" pitchFamily="2" charset="-122"/>
              <a:ea typeface="宋体" panose="02010600030101010101" pitchFamily="2" charset="-122"/>
            </a:endParaRPr>
          </a:p>
          <a:p>
            <a:pPr lvl="1"/>
            <a:endParaRPr lang="en-US" altLang="zh-CN" sz="1800" dirty="0">
              <a:latin typeface="宋体" panose="02010600030101010101" pitchFamily="2" charset="-122"/>
              <a:ea typeface="宋体" panose="02010600030101010101" pitchFamily="2" charset="-122"/>
            </a:endParaRPr>
          </a:p>
          <a:p>
            <a:pPr lvl="1"/>
            <a:r>
              <a:rPr lang="zh-CN" altLang="zh-CN" sz="1800" dirty="0">
                <a:latin typeface="宋体" panose="02010600030101010101" pitchFamily="2" charset="-122"/>
                <a:ea typeface="宋体" panose="02010600030101010101" pitchFamily="2" charset="-122"/>
              </a:rPr>
              <a:t>许多小的功能由于结合不同时期的需求自主开发，较为零散，导致操作分散</a:t>
            </a:r>
            <a:endParaRPr lang="en-US" altLang="zh-CN" sz="1800" dirty="0">
              <a:latin typeface="宋体" panose="02010600030101010101" pitchFamily="2" charset="-122"/>
              <a:ea typeface="宋体" panose="02010600030101010101" pitchFamily="2" charset="-122"/>
            </a:endParaRPr>
          </a:p>
          <a:p>
            <a:pPr lvl="1"/>
            <a:endParaRPr lang="en-US" altLang="zh-CN" sz="1800" dirty="0">
              <a:latin typeface="宋体" panose="02010600030101010101" pitchFamily="2" charset="-122"/>
              <a:ea typeface="宋体" panose="02010600030101010101" pitchFamily="2" charset="-122"/>
            </a:endParaRPr>
          </a:p>
          <a:p>
            <a:pPr lvl="1"/>
            <a:r>
              <a:rPr lang="zh-CN" altLang="en-US" sz="1800" dirty="0">
                <a:latin typeface="宋体" panose="02010600030101010101" pitchFamily="2" charset="-122"/>
                <a:ea typeface="宋体" panose="02010600030101010101" pitchFamily="2" charset="-122"/>
              </a:rPr>
              <a:t>需要整合多维度数据辅助人工数据审核</a:t>
            </a:r>
            <a:endParaRPr lang="en-US" altLang="zh-CN" sz="1800" dirty="0">
              <a:latin typeface="宋体" panose="02010600030101010101" pitchFamily="2" charset="-122"/>
              <a:ea typeface="宋体" panose="02010600030101010101" pitchFamily="2" charset="-122"/>
            </a:endParaRPr>
          </a:p>
          <a:p>
            <a:pPr lvl="1"/>
            <a:endParaRPr lang="en-US" altLang="zh-CN" sz="1800" dirty="0">
              <a:latin typeface="宋体" panose="02010600030101010101" pitchFamily="2" charset="-122"/>
              <a:ea typeface="宋体" panose="02010600030101010101" pitchFamily="2" charset="-122"/>
            </a:endParaRPr>
          </a:p>
          <a:p>
            <a:pPr lvl="1"/>
            <a:r>
              <a:rPr lang="zh-CN" altLang="en-US" sz="1800" dirty="0">
                <a:latin typeface="宋体" panose="02010600030101010101" pitchFamily="2" charset="-122"/>
                <a:ea typeface="宋体" panose="02010600030101010101" pitchFamily="2" charset="-122"/>
              </a:rPr>
              <a:t>人工生成报表，查询指定时间、指定维度数据困难、工作量大</a:t>
            </a:r>
            <a:endParaRPr lang="en-US" altLang="zh-CN" sz="1800" dirty="0">
              <a:latin typeface="宋体" panose="02010600030101010101" pitchFamily="2" charset="-122"/>
              <a:ea typeface="宋体" panose="02010600030101010101" pitchFamily="2" charset="-122"/>
            </a:endParaRPr>
          </a:p>
          <a:p>
            <a:pPr lvl="1"/>
            <a:endParaRPr lang="zh-CN" altLang="en-US" sz="1800" dirty="0">
              <a:latin typeface="宋体" panose="02010600030101010101" pitchFamily="2" charset="-122"/>
              <a:ea typeface="宋体" panose="02010600030101010101" pitchFamily="2" charset="-122"/>
            </a:endParaRPr>
          </a:p>
          <a:p>
            <a:pPr lvl="1"/>
            <a:r>
              <a:rPr lang="zh-CN" altLang="en-US" sz="1800" dirty="0">
                <a:latin typeface="宋体" panose="02010600030101010101" pitchFamily="2" charset="-122"/>
                <a:ea typeface="宋体" panose="02010600030101010101" pitchFamily="2" charset="-122"/>
              </a:rPr>
              <a:t>使用</a:t>
            </a:r>
            <a:r>
              <a:rPr lang="en-US" altLang="zh-CN" sz="1800" dirty="0">
                <a:latin typeface="宋体" panose="02010600030101010101" pitchFamily="2" charset="-122"/>
                <a:ea typeface="宋体" panose="02010600030101010101" pitchFamily="2" charset="-122"/>
              </a:rPr>
              <a:t>excel</a:t>
            </a:r>
            <a:r>
              <a:rPr lang="zh-CN" altLang="en-US" sz="1800" dirty="0">
                <a:latin typeface="宋体" panose="02010600030101010101" pitchFamily="2" charset="-122"/>
                <a:ea typeface="宋体" panose="02010600030101010101" pitchFamily="2" charset="-122"/>
              </a:rPr>
              <a:t>模板生成报表，易出错</a:t>
            </a:r>
            <a:endParaRPr lang="en-US" altLang="zh-CN" sz="1800" dirty="0">
              <a:latin typeface="宋体" panose="02010600030101010101" pitchFamily="2" charset="-122"/>
              <a:ea typeface="宋体" panose="02010600030101010101" pitchFamily="2" charset="-122"/>
            </a:endParaRPr>
          </a:p>
          <a:p>
            <a:pPr lvl="1"/>
            <a:endParaRPr lang="en-US" altLang="zh-CN" sz="1800" b="1" dirty="0">
              <a:latin typeface="宋体" panose="02010600030101010101" pitchFamily="2" charset="-122"/>
              <a:ea typeface="宋体" panose="02010600030101010101" pitchFamily="2" charset="-122"/>
            </a:endParaRPr>
          </a:p>
          <a:p>
            <a:endParaRPr lang="en-US" altLang="zh-CN" sz="1800" b="1" dirty="0">
              <a:latin typeface="宋体" panose="02010600030101010101" pitchFamily="2" charset="-122"/>
              <a:ea typeface="宋体" panose="02010600030101010101" pitchFamily="2" charset="-122"/>
            </a:endParaRPr>
          </a:p>
        </p:txBody>
      </p:sp>
      <p:sp>
        <p:nvSpPr>
          <p:cNvPr id="4" name="AutoShape 22"/>
          <p:cNvSpPr>
            <a:spLocks noChangeArrowheads="1"/>
          </p:cNvSpPr>
          <p:nvPr/>
        </p:nvSpPr>
        <p:spPr bwMode="auto">
          <a:xfrm rot="16200000">
            <a:off x="4378234" y="2609057"/>
            <a:ext cx="4267200" cy="1319212"/>
          </a:xfrm>
          <a:prstGeom prst="rightArrow">
            <a:avLst>
              <a:gd name="adj1" fmla="val 52685"/>
              <a:gd name="adj2" fmla="val 38849"/>
            </a:avLst>
          </a:prstGeom>
          <a:solidFill>
            <a:schemeClr val="bg1">
              <a:lumMod val="85000"/>
            </a:schemeClr>
          </a:solidFill>
          <a:ln>
            <a:noFill/>
          </a:ln>
          <a:effectLst/>
        </p:spPr>
        <p:txBody>
          <a:bodyPr wrap="none"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5" name="Rectangle 23"/>
          <p:cNvSpPr>
            <a:spLocks noChangeArrowheads="1"/>
          </p:cNvSpPr>
          <p:nvPr/>
        </p:nvSpPr>
        <p:spPr bwMode="auto">
          <a:xfrm rot="10800000">
            <a:off x="5048953" y="1939925"/>
            <a:ext cx="3224212" cy="928688"/>
          </a:xfrm>
          <a:prstGeom prst="rect">
            <a:avLst/>
          </a:prstGeom>
          <a:solidFill>
            <a:schemeClr val="accent1">
              <a:lumMod val="60000"/>
              <a:lumOff val="40000"/>
              <a:alpha val="74000"/>
            </a:schemeClr>
          </a:solidFill>
          <a:ln w="6350">
            <a:noFill/>
            <a:miter lim="800000"/>
            <a:headEnd/>
            <a:tailEnd/>
          </a:ln>
          <a:effectLst/>
        </p:spPr>
        <p:txBody>
          <a:bodyPr wrap="none"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6" name="Rectangle 24"/>
          <p:cNvSpPr>
            <a:spLocks noChangeArrowheads="1"/>
          </p:cNvSpPr>
          <p:nvPr/>
        </p:nvSpPr>
        <p:spPr bwMode="auto">
          <a:xfrm rot="10800000">
            <a:off x="5048953" y="3132138"/>
            <a:ext cx="3224212" cy="927100"/>
          </a:xfrm>
          <a:prstGeom prst="rect">
            <a:avLst/>
          </a:prstGeom>
          <a:solidFill>
            <a:schemeClr val="accent1">
              <a:lumMod val="60000"/>
              <a:lumOff val="40000"/>
              <a:alpha val="74000"/>
            </a:schemeClr>
          </a:solidFill>
          <a:ln w="6350">
            <a:noFill/>
            <a:miter lim="800000"/>
            <a:headEnd/>
            <a:tailEnd/>
          </a:ln>
          <a:effectLst/>
        </p:spPr>
        <p:txBody>
          <a:bodyPr wrap="none"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7" name="Rectangle 25"/>
          <p:cNvSpPr>
            <a:spLocks noChangeArrowheads="1"/>
          </p:cNvSpPr>
          <p:nvPr/>
        </p:nvSpPr>
        <p:spPr bwMode="auto">
          <a:xfrm rot="10800000">
            <a:off x="5048953" y="4249739"/>
            <a:ext cx="3224212" cy="915987"/>
          </a:xfrm>
          <a:prstGeom prst="rect">
            <a:avLst/>
          </a:prstGeom>
          <a:solidFill>
            <a:schemeClr val="accent1">
              <a:lumMod val="60000"/>
              <a:lumOff val="40000"/>
              <a:alpha val="74000"/>
            </a:schemeClr>
          </a:solidFill>
          <a:ln w="6350">
            <a:noFill/>
            <a:miter lim="800000"/>
            <a:headEnd/>
            <a:tailEnd/>
          </a:ln>
          <a:effectLst/>
        </p:spPr>
        <p:txBody>
          <a:bodyPr wrap="none"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6152" name="Rectangle 37"/>
          <p:cNvSpPr>
            <a:spLocks noChangeArrowheads="1"/>
          </p:cNvSpPr>
          <p:nvPr/>
        </p:nvSpPr>
        <p:spPr bwMode="auto">
          <a:xfrm>
            <a:off x="6869816" y="1693864"/>
            <a:ext cx="1071563" cy="185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330200">
              <a:tabLst>
                <a:tab pos="8521700" algn="r"/>
              </a:tabLst>
              <a:defRPr>
                <a:solidFill>
                  <a:schemeClr val="tx1"/>
                </a:solidFill>
                <a:latin typeface="Arial" panose="020B0604020202020204" pitchFamily="34" charset="0"/>
                <a:cs typeface="Arial" panose="020B0604020202020204" pitchFamily="34" charset="0"/>
              </a:defRPr>
            </a:lvl1pPr>
            <a:lvl2pPr marL="742950" indent="-285750" defTabSz="330200">
              <a:tabLst>
                <a:tab pos="8521700" algn="r"/>
              </a:tabLst>
              <a:defRPr>
                <a:solidFill>
                  <a:schemeClr val="tx1"/>
                </a:solidFill>
                <a:latin typeface="Arial" panose="020B0604020202020204" pitchFamily="34" charset="0"/>
                <a:cs typeface="Arial" panose="020B0604020202020204" pitchFamily="34" charset="0"/>
              </a:defRPr>
            </a:lvl2pPr>
            <a:lvl3pPr marL="1143000" indent="-228600" defTabSz="330200">
              <a:tabLst>
                <a:tab pos="8521700" algn="r"/>
              </a:tabLst>
              <a:defRPr>
                <a:solidFill>
                  <a:schemeClr val="tx1"/>
                </a:solidFill>
                <a:latin typeface="Arial" panose="020B0604020202020204" pitchFamily="34" charset="0"/>
                <a:cs typeface="Arial" panose="020B0604020202020204" pitchFamily="34" charset="0"/>
              </a:defRPr>
            </a:lvl3pPr>
            <a:lvl4pPr marL="1600200" indent="-228600" defTabSz="330200">
              <a:tabLst>
                <a:tab pos="8521700" algn="r"/>
              </a:tabLst>
              <a:defRPr>
                <a:solidFill>
                  <a:schemeClr val="tx1"/>
                </a:solidFill>
                <a:latin typeface="Arial" panose="020B0604020202020204" pitchFamily="34" charset="0"/>
                <a:cs typeface="Arial" panose="020B0604020202020204" pitchFamily="34" charset="0"/>
              </a:defRPr>
            </a:lvl4pPr>
            <a:lvl5pPr marL="2057400" indent="-228600" defTabSz="330200">
              <a:tabLst>
                <a:tab pos="8521700" algn="r"/>
              </a:tabLst>
              <a:defRPr>
                <a:solidFill>
                  <a:schemeClr val="tx1"/>
                </a:solidFill>
                <a:latin typeface="Arial" panose="020B0604020202020204" pitchFamily="34" charset="0"/>
                <a:cs typeface="Arial" panose="020B0604020202020204" pitchFamily="34" charset="0"/>
              </a:defRPr>
            </a:lvl5pPr>
            <a:lvl6pPr marL="2514600" indent="-228600" defTabSz="330200" eaLnBrk="0" fontAlgn="base" hangingPunct="0">
              <a:spcBef>
                <a:spcPct val="0"/>
              </a:spcBef>
              <a:spcAft>
                <a:spcPct val="0"/>
              </a:spcAft>
              <a:tabLst>
                <a:tab pos="8521700" algn="r"/>
              </a:tabLst>
              <a:defRPr>
                <a:solidFill>
                  <a:schemeClr val="tx1"/>
                </a:solidFill>
                <a:latin typeface="Arial" panose="020B0604020202020204" pitchFamily="34" charset="0"/>
                <a:cs typeface="Arial" panose="020B0604020202020204" pitchFamily="34" charset="0"/>
              </a:defRPr>
            </a:lvl6pPr>
            <a:lvl7pPr marL="2971800" indent="-228600" defTabSz="330200" eaLnBrk="0" fontAlgn="base" hangingPunct="0">
              <a:spcBef>
                <a:spcPct val="0"/>
              </a:spcBef>
              <a:spcAft>
                <a:spcPct val="0"/>
              </a:spcAft>
              <a:tabLst>
                <a:tab pos="8521700" algn="r"/>
              </a:tabLst>
              <a:defRPr>
                <a:solidFill>
                  <a:schemeClr val="tx1"/>
                </a:solidFill>
                <a:latin typeface="Arial" panose="020B0604020202020204" pitchFamily="34" charset="0"/>
                <a:cs typeface="Arial" panose="020B0604020202020204" pitchFamily="34" charset="0"/>
              </a:defRPr>
            </a:lvl7pPr>
            <a:lvl8pPr marL="3429000" indent="-228600" defTabSz="330200" eaLnBrk="0" fontAlgn="base" hangingPunct="0">
              <a:spcBef>
                <a:spcPct val="0"/>
              </a:spcBef>
              <a:spcAft>
                <a:spcPct val="0"/>
              </a:spcAft>
              <a:tabLst>
                <a:tab pos="8521700" algn="r"/>
              </a:tabLst>
              <a:defRPr>
                <a:solidFill>
                  <a:schemeClr val="tx1"/>
                </a:solidFill>
                <a:latin typeface="Arial" panose="020B0604020202020204" pitchFamily="34" charset="0"/>
                <a:cs typeface="Arial" panose="020B0604020202020204" pitchFamily="34" charset="0"/>
              </a:defRPr>
            </a:lvl8pPr>
            <a:lvl9pPr marL="3886200" indent="-228600" defTabSz="330200" eaLnBrk="0" fontAlgn="base" hangingPunct="0">
              <a:spcBef>
                <a:spcPct val="0"/>
              </a:spcBef>
              <a:spcAft>
                <a:spcPct val="0"/>
              </a:spcAft>
              <a:tabLst>
                <a:tab pos="8521700" algn="r"/>
              </a:tabLst>
              <a:defRPr>
                <a:solidFill>
                  <a:schemeClr val="tx1"/>
                </a:solidFill>
                <a:latin typeface="Arial" panose="020B0604020202020204" pitchFamily="34" charset="0"/>
                <a:cs typeface="Arial" panose="020B0604020202020204" pitchFamily="34" charset="0"/>
              </a:defRPr>
            </a:lvl9pPr>
          </a:lstStyle>
          <a:p>
            <a:pPr algn="ctr" eaLnBrk="1" hangingPunct="1"/>
            <a:r>
              <a:rPr kumimoji="1" lang="zh-CN" altLang="en-US" sz="1200" b="1" dirty="0">
                <a:latin typeface="宋体" panose="02010600030101010101" pitchFamily="2" charset="-122"/>
                <a:ea typeface="宋体" panose="02010600030101010101" pitchFamily="2" charset="-122"/>
              </a:rPr>
              <a:t>分析</a:t>
            </a:r>
            <a:r>
              <a:rPr kumimoji="1" lang="zh-CN" altLang="en-US" sz="1200" b="1" dirty="0">
                <a:latin typeface="微软雅黑" panose="020B0503020204020204" pitchFamily="34" charset="-122"/>
                <a:ea typeface="微软雅黑" panose="020B0503020204020204" pitchFamily="34" charset="-122"/>
              </a:rPr>
              <a:t>层次</a:t>
            </a:r>
            <a:endParaRPr kumimoji="1" lang="en-US" altLang="de-DE" sz="1200" b="1" dirty="0">
              <a:latin typeface="微软雅黑" panose="020B0503020204020204" pitchFamily="34" charset="-122"/>
              <a:ea typeface="微软雅黑" panose="020B0503020204020204" pitchFamily="34" charset="-122"/>
            </a:endParaRPr>
          </a:p>
        </p:txBody>
      </p:sp>
      <p:sp>
        <p:nvSpPr>
          <p:cNvPr id="6153" name="TextBox 19"/>
          <p:cNvSpPr txBox="1">
            <a:spLocks noChangeArrowheads="1"/>
          </p:cNvSpPr>
          <p:nvPr/>
        </p:nvSpPr>
        <p:spPr bwMode="auto">
          <a:xfrm>
            <a:off x="5387091" y="4325938"/>
            <a:ext cx="2233613"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dirty="0">
                <a:latin typeface="宋体" panose="02010600030101010101" pitchFamily="2" charset="-122"/>
                <a:ea typeface="宋体" panose="02010600030101010101" pitchFamily="2" charset="-122"/>
              </a:rPr>
              <a:t>1. </a:t>
            </a:r>
            <a:r>
              <a:rPr lang="zh-CN" altLang="en-US" dirty="0">
                <a:latin typeface="宋体" panose="02010600030101010101" pitchFamily="2" charset="-122"/>
                <a:ea typeface="宋体" panose="02010600030101010101" pitchFamily="2" charset="-122"/>
              </a:rPr>
              <a:t>多维度综合查询，从</a:t>
            </a:r>
            <a:r>
              <a:rPr lang="en-US" altLang="zh-CN" dirty="0">
                <a:latin typeface="宋体" panose="02010600030101010101" pitchFamily="2" charset="-122"/>
                <a:ea typeface="宋体" panose="02010600030101010101" pitchFamily="2" charset="-122"/>
              </a:rPr>
              <a:t>Excel</a:t>
            </a:r>
            <a:r>
              <a:rPr lang="zh-CN" altLang="en-US" dirty="0">
                <a:latin typeface="宋体" panose="02010600030101010101" pitchFamily="2" charset="-122"/>
                <a:ea typeface="宋体" panose="02010600030101010101" pitchFamily="2" charset="-122"/>
              </a:rPr>
              <a:t>中解放出来</a:t>
            </a:r>
          </a:p>
        </p:txBody>
      </p:sp>
      <p:sp>
        <p:nvSpPr>
          <p:cNvPr id="6154" name="TextBox 21"/>
          <p:cNvSpPr txBox="1">
            <a:spLocks noChangeArrowheads="1"/>
          </p:cNvSpPr>
          <p:nvPr/>
        </p:nvSpPr>
        <p:spPr bwMode="auto">
          <a:xfrm>
            <a:off x="5423603" y="3251201"/>
            <a:ext cx="22352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dirty="0">
                <a:latin typeface="宋体" panose="02010600030101010101" pitchFamily="2" charset="-122"/>
                <a:ea typeface="宋体" panose="02010600030101010101" pitchFamily="2" charset="-122"/>
              </a:rPr>
              <a:t>2. </a:t>
            </a:r>
            <a:r>
              <a:rPr lang="zh-CN" altLang="en-US" dirty="0">
                <a:latin typeface="宋体" panose="02010600030101010101" pitchFamily="2" charset="-122"/>
                <a:ea typeface="宋体" panose="02010600030101010101" pitchFamily="2" charset="-122"/>
              </a:rPr>
              <a:t>常规统计分析报表，业务轻松一览</a:t>
            </a:r>
          </a:p>
        </p:txBody>
      </p:sp>
      <p:sp>
        <p:nvSpPr>
          <p:cNvPr id="3" name="Cloud 2"/>
          <p:cNvSpPr/>
          <p:nvPr/>
        </p:nvSpPr>
        <p:spPr bwMode="auto">
          <a:xfrm>
            <a:off x="4388553" y="5586414"/>
            <a:ext cx="3992562" cy="568325"/>
          </a:xfrm>
          <a:prstGeom prst="cloud">
            <a:avLst/>
          </a:prstGeom>
          <a:ln>
            <a:headEnd/>
            <a:tailEnd/>
          </a:ln>
        </p:spPr>
        <p:style>
          <a:lnRef idx="2">
            <a:schemeClr val="accent1"/>
          </a:lnRef>
          <a:fillRef idx="1">
            <a:schemeClr val="lt1"/>
          </a:fillRef>
          <a:effectRef idx="0">
            <a:schemeClr val="accent1"/>
          </a:effectRef>
          <a:fontRef idx="minor">
            <a:schemeClr val="dk1"/>
          </a:fontRef>
        </p:style>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buClr>
                <a:schemeClr val="tx1"/>
              </a:buClr>
              <a:defRPr/>
            </a:pPr>
            <a:r>
              <a:rPr lang="zh-CN" altLang="en-US" b="1" dirty="0">
                <a:latin typeface="宋体" panose="02010600030101010101" pitchFamily="2" charset="-122"/>
                <a:ea typeface="宋体" panose="02010600030101010101" pitchFamily="2" charset="-122"/>
              </a:rPr>
              <a:t>统一的数据资源池</a:t>
            </a:r>
          </a:p>
        </p:txBody>
      </p:sp>
      <p:sp>
        <p:nvSpPr>
          <p:cNvPr id="6156" name="TextBox 21"/>
          <p:cNvSpPr txBox="1">
            <a:spLocks noChangeArrowheads="1"/>
          </p:cNvSpPr>
          <p:nvPr/>
        </p:nvSpPr>
        <p:spPr bwMode="auto">
          <a:xfrm>
            <a:off x="5385503" y="2065338"/>
            <a:ext cx="2233612"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dirty="0">
                <a:latin typeface="宋体" panose="02010600030101010101" pitchFamily="2" charset="-122"/>
                <a:ea typeface="宋体" panose="02010600030101010101" pitchFamily="2" charset="-122"/>
              </a:rPr>
              <a:t>3. </a:t>
            </a:r>
            <a:r>
              <a:rPr lang="zh-CN" altLang="en-US" dirty="0">
                <a:latin typeface="宋体" panose="02010600030101010101" pitchFamily="2" charset="-122"/>
                <a:ea typeface="宋体" panose="02010600030101010101" pitchFamily="2" charset="-122"/>
              </a:rPr>
              <a:t>高级模型挖掘，获取深入洞察</a:t>
            </a:r>
          </a:p>
        </p:txBody>
      </p:sp>
      <p:pic>
        <p:nvPicPr>
          <p:cNvPr id="615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9529" y="1870075"/>
            <a:ext cx="1411287" cy="998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73166" y="4337051"/>
            <a:ext cx="1446213"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9"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73165" y="3213101"/>
            <a:ext cx="141605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94619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Group 1"/>
          <p:cNvGrpSpPr>
            <a:grpSpLocks/>
          </p:cNvGrpSpPr>
          <p:nvPr/>
        </p:nvGrpSpPr>
        <p:grpSpPr bwMode="auto">
          <a:xfrm>
            <a:off x="2063750" y="1412875"/>
            <a:ext cx="7867650" cy="5003800"/>
            <a:chOff x="192088" y="268288"/>
            <a:chExt cx="8863012" cy="6508750"/>
          </a:xfrm>
        </p:grpSpPr>
        <p:sp>
          <p:nvSpPr>
            <p:cNvPr id="5127" name="流程图: 过程 3"/>
            <p:cNvSpPr>
              <a:spLocks noChangeArrowheads="1"/>
            </p:cNvSpPr>
            <p:nvPr/>
          </p:nvSpPr>
          <p:spPr bwMode="auto">
            <a:xfrm>
              <a:off x="3038475" y="274638"/>
              <a:ext cx="4149724" cy="1144587"/>
            </a:xfrm>
            <a:prstGeom prst="flowChartProcess">
              <a:avLst/>
            </a:prstGeom>
            <a:gradFill rotWithShape="0">
              <a:gsLst>
                <a:gs pos="0">
                  <a:srgbClr val="BBD5F0"/>
                </a:gs>
                <a:gs pos="100000">
                  <a:srgbClr val="9CBEE0"/>
                </a:gs>
              </a:gsLst>
              <a:lin ang="5400000"/>
            </a:gradFill>
            <a:ln w="15875">
              <a:solidFill>
                <a:schemeClr val="tx2"/>
              </a:solidFill>
              <a:prstDash val="dashDot"/>
              <a:miter lim="800000"/>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dirty="0" smtClean="0">
                  <a:ea typeface="微软雅黑" panose="020B0503020204020204" pitchFamily="34" charset="-122"/>
                </a:rPr>
                <a:t>**</a:t>
              </a:r>
              <a:r>
                <a:rPr lang="zh-CN" altLang="zh-CN" sz="900" dirty="0" smtClean="0">
                  <a:ea typeface="微软雅黑" panose="020B0503020204020204" pitchFamily="34" charset="-122"/>
                </a:rPr>
                <a:t>室</a:t>
              </a:r>
              <a:endParaRPr lang="zh-CN" altLang="zh-CN" sz="900" dirty="0">
                <a:ea typeface="微软雅黑" panose="020B0503020204020204" pitchFamily="34" charset="-122"/>
              </a:endParaRPr>
            </a:p>
            <a:p>
              <a:pPr eaLnBrk="1" hangingPunct="1"/>
              <a:endParaRPr lang="zh-CN" altLang="zh-CN" sz="900" dirty="0">
                <a:ea typeface="微软雅黑" panose="020B0503020204020204" pitchFamily="34" charset="-122"/>
              </a:endParaRPr>
            </a:p>
          </p:txBody>
        </p:sp>
        <p:sp>
          <p:nvSpPr>
            <p:cNvPr id="5128" name="流程图: 过程 3"/>
            <p:cNvSpPr>
              <a:spLocks noChangeArrowheads="1"/>
            </p:cNvSpPr>
            <p:nvPr/>
          </p:nvSpPr>
          <p:spPr bwMode="auto">
            <a:xfrm>
              <a:off x="192088" y="268288"/>
              <a:ext cx="2681287" cy="4962525"/>
            </a:xfrm>
            <a:prstGeom prst="flowChartProcess">
              <a:avLst/>
            </a:prstGeom>
            <a:gradFill rotWithShape="0">
              <a:gsLst>
                <a:gs pos="0">
                  <a:srgbClr val="BBD5F0"/>
                </a:gs>
                <a:gs pos="100000">
                  <a:srgbClr val="9CBEE0"/>
                </a:gs>
              </a:gsLst>
              <a:lin ang="5400000"/>
            </a:gradFill>
            <a:ln w="15875">
              <a:solidFill>
                <a:srgbClr val="739CC3"/>
              </a:solidFill>
              <a:miter lim="800000"/>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dirty="0" smtClean="0">
                  <a:ea typeface="微软雅黑" panose="020B0503020204020204" pitchFamily="34" charset="-122"/>
                </a:rPr>
                <a:t>**</a:t>
              </a:r>
              <a:r>
                <a:rPr lang="zh-CN" altLang="zh-CN" sz="900" dirty="0" smtClean="0">
                  <a:ea typeface="微软雅黑" panose="020B0503020204020204" pitchFamily="34" charset="-122"/>
                </a:rPr>
                <a:t>室</a:t>
              </a:r>
              <a:endParaRPr lang="zh-CN" altLang="zh-CN" sz="900" dirty="0">
                <a:ea typeface="微软雅黑" panose="020B0503020204020204" pitchFamily="34" charset="-122"/>
              </a:endParaRPr>
            </a:p>
            <a:p>
              <a:pPr eaLnBrk="1" hangingPunct="1"/>
              <a:endParaRPr lang="zh-CN" altLang="zh-CN" sz="900" dirty="0">
                <a:ea typeface="微软雅黑" panose="020B0503020204020204" pitchFamily="34" charset="-122"/>
              </a:endParaRPr>
            </a:p>
          </p:txBody>
        </p:sp>
        <p:sp>
          <p:nvSpPr>
            <p:cNvPr id="5129" name="流程图: 过程 9"/>
            <p:cNvSpPr>
              <a:spLocks noChangeArrowheads="1"/>
            </p:cNvSpPr>
            <p:nvPr/>
          </p:nvSpPr>
          <p:spPr bwMode="auto">
            <a:xfrm>
              <a:off x="379413" y="488950"/>
              <a:ext cx="2351087" cy="295275"/>
            </a:xfrm>
            <a:prstGeom prst="flowChartProcess">
              <a:avLst/>
            </a:prstGeom>
            <a:solidFill>
              <a:srgbClr val="CCFFFF"/>
            </a:solidFill>
            <a:ln w="15875">
              <a:solidFill>
                <a:srgbClr val="739CC3"/>
              </a:solidFill>
              <a:miter lim="800000"/>
              <a:headEnd/>
              <a:tailEnd/>
            </a:ln>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ea typeface="微软雅黑" panose="020B0503020204020204" pitchFamily="34" charset="-122"/>
                </a:rPr>
                <a:t>空气质量监测数据</a:t>
              </a:r>
            </a:p>
            <a:p>
              <a:pPr eaLnBrk="1" hangingPunct="1"/>
              <a:endParaRPr lang="zh-CN" altLang="zh-CN" sz="900">
                <a:ea typeface="微软雅黑" panose="020B0503020204020204" pitchFamily="34" charset="-122"/>
              </a:endParaRPr>
            </a:p>
          </p:txBody>
        </p:sp>
        <p:sp>
          <p:nvSpPr>
            <p:cNvPr id="5130" name="流程图: 过程 9"/>
            <p:cNvSpPr>
              <a:spLocks noChangeArrowheads="1"/>
            </p:cNvSpPr>
            <p:nvPr/>
          </p:nvSpPr>
          <p:spPr bwMode="auto">
            <a:xfrm>
              <a:off x="379413" y="885825"/>
              <a:ext cx="2351087" cy="2952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ea typeface="微软雅黑" panose="020B0503020204020204" pitchFamily="34" charset="-122"/>
                  <a:sym typeface="Arial" panose="020B0604020202020204" pitchFamily="34" charset="0"/>
                </a:rPr>
                <a:t>气象监测数据</a:t>
              </a:r>
            </a:p>
            <a:p>
              <a:pPr eaLnBrk="1" hangingPunct="1"/>
              <a:endParaRPr lang="zh-CN" altLang="zh-CN" sz="900">
                <a:ea typeface="微软雅黑" panose="020B0503020204020204" pitchFamily="34" charset="-122"/>
                <a:sym typeface="Arial" panose="020B0604020202020204" pitchFamily="34" charset="0"/>
              </a:endParaRPr>
            </a:p>
          </p:txBody>
        </p:sp>
        <p:sp>
          <p:nvSpPr>
            <p:cNvPr id="5131" name="流程图: 过程 9"/>
            <p:cNvSpPr>
              <a:spLocks noChangeArrowheads="1"/>
            </p:cNvSpPr>
            <p:nvPr/>
          </p:nvSpPr>
          <p:spPr bwMode="auto">
            <a:xfrm>
              <a:off x="379413" y="1282700"/>
              <a:ext cx="2351087" cy="2952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ea typeface="微软雅黑" panose="020B0503020204020204" pitchFamily="34" charset="-122"/>
                  <a:sym typeface="Arial" panose="020B0604020202020204" pitchFamily="34" charset="0"/>
                </a:rPr>
                <a:t>特殊VOC监测数据</a:t>
              </a:r>
            </a:p>
            <a:p>
              <a:pPr eaLnBrk="1" hangingPunct="1"/>
              <a:endParaRPr lang="zh-CN" altLang="zh-CN" sz="900">
                <a:ea typeface="微软雅黑" panose="020B0503020204020204" pitchFamily="34" charset="-122"/>
                <a:sym typeface="Arial" panose="020B0604020202020204" pitchFamily="34" charset="0"/>
              </a:endParaRPr>
            </a:p>
          </p:txBody>
        </p:sp>
        <p:sp>
          <p:nvSpPr>
            <p:cNvPr id="5132" name="流程图: 过程 9"/>
            <p:cNvSpPr>
              <a:spLocks noChangeArrowheads="1"/>
            </p:cNvSpPr>
            <p:nvPr/>
          </p:nvSpPr>
          <p:spPr bwMode="auto">
            <a:xfrm>
              <a:off x="379413" y="1679575"/>
              <a:ext cx="2351087" cy="2952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ea typeface="微软雅黑" panose="020B0503020204020204" pitchFamily="34" charset="-122"/>
                  <a:sym typeface="Arial" panose="020B0604020202020204" pitchFamily="34" charset="0"/>
                </a:rPr>
                <a:t>监测中心的综合监测站监测数据</a:t>
              </a:r>
            </a:p>
            <a:p>
              <a:pPr eaLnBrk="1" hangingPunct="1"/>
              <a:endParaRPr lang="zh-CN" altLang="zh-CN" sz="900">
                <a:ea typeface="微软雅黑" panose="020B0503020204020204" pitchFamily="34" charset="-122"/>
                <a:sym typeface="Arial" panose="020B0604020202020204" pitchFamily="34" charset="0"/>
              </a:endParaRPr>
            </a:p>
          </p:txBody>
        </p:sp>
        <p:sp>
          <p:nvSpPr>
            <p:cNvPr id="5133" name="流程图: 过程 9"/>
            <p:cNvSpPr>
              <a:spLocks noChangeArrowheads="1"/>
            </p:cNvSpPr>
            <p:nvPr/>
          </p:nvSpPr>
          <p:spPr bwMode="auto">
            <a:xfrm>
              <a:off x="358775" y="4060825"/>
              <a:ext cx="2351088" cy="2952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sym typeface="Arial" panose="020B0604020202020204" pitchFamily="34" charset="0"/>
                </a:rPr>
                <a:t>各类设备运行状态数据</a:t>
              </a:r>
            </a:p>
            <a:p>
              <a:pPr eaLnBrk="1" hangingPunct="1"/>
              <a:endParaRPr lang="zh-CN" altLang="en-US" sz="900">
                <a:ea typeface="微软雅黑" panose="020B0503020204020204" pitchFamily="34" charset="-122"/>
                <a:sym typeface="Arial" panose="020B0604020202020204" pitchFamily="34" charset="0"/>
              </a:endParaRPr>
            </a:p>
          </p:txBody>
        </p:sp>
        <p:sp>
          <p:nvSpPr>
            <p:cNvPr id="5134" name="流程图: 过程 9"/>
            <p:cNvSpPr>
              <a:spLocks noChangeArrowheads="1"/>
            </p:cNvSpPr>
            <p:nvPr/>
          </p:nvSpPr>
          <p:spPr bwMode="auto">
            <a:xfrm>
              <a:off x="358775" y="4702175"/>
              <a:ext cx="2351088" cy="2952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sym typeface="Arial" panose="020B0604020202020204" pitchFamily="34" charset="0"/>
                </a:rPr>
                <a:t>PM2.5/TSP/PM10采集称重数据</a:t>
              </a:r>
            </a:p>
            <a:p>
              <a:pPr eaLnBrk="1" hangingPunct="1"/>
              <a:endParaRPr lang="zh-CN" altLang="en-US" sz="900">
                <a:ea typeface="微软雅黑" panose="020B0503020204020204" pitchFamily="34" charset="-122"/>
                <a:sym typeface="Arial" panose="020B0604020202020204" pitchFamily="34" charset="0"/>
              </a:endParaRPr>
            </a:p>
          </p:txBody>
        </p:sp>
        <p:sp>
          <p:nvSpPr>
            <p:cNvPr id="5135" name="流程图: 过程 3"/>
            <p:cNvSpPr>
              <a:spLocks noChangeArrowheads="1"/>
            </p:cNvSpPr>
            <p:nvPr/>
          </p:nvSpPr>
          <p:spPr bwMode="auto">
            <a:xfrm>
              <a:off x="192088" y="5483225"/>
              <a:ext cx="2681287" cy="1228725"/>
            </a:xfrm>
            <a:prstGeom prst="flowChartProcess">
              <a:avLst/>
            </a:prstGeom>
            <a:gradFill rotWithShape="0">
              <a:gsLst>
                <a:gs pos="0">
                  <a:srgbClr val="BBD5F0"/>
                </a:gs>
                <a:gs pos="100000">
                  <a:srgbClr val="9CBEE0"/>
                </a:gs>
              </a:gsLst>
              <a:lin ang="5400000"/>
            </a:gradFill>
            <a:ln w="15875">
              <a:solidFill>
                <a:srgbClr val="739CC3"/>
              </a:solidFill>
              <a:miter lim="800000"/>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dirty="0" smtClean="0">
                  <a:ea typeface="微软雅黑" panose="020B0503020204020204" pitchFamily="34" charset="-122"/>
                </a:rPr>
                <a:t>**</a:t>
              </a:r>
              <a:r>
                <a:rPr lang="zh-CN" altLang="zh-CN" sz="900" dirty="0" smtClean="0">
                  <a:ea typeface="微软雅黑" panose="020B0503020204020204" pitchFamily="34" charset="-122"/>
                </a:rPr>
                <a:t>室</a:t>
              </a:r>
              <a:endParaRPr lang="zh-CN" altLang="zh-CN" sz="900" dirty="0">
                <a:ea typeface="微软雅黑" panose="020B0503020204020204" pitchFamily="34" charset="-122"/>
              </a:endParaRPr>
            </a:p>
            <a:p>
              <a:pPr eaLnBrk="1" hangingPunct="1"/>
              <a:endParaRPr lang="zh-CN" altLang="zh-CN" sz="900" dirty="0">
                <a:ea typeface="微软雅黑" panose="020B0503020204020204" pitchFamily="34" charset="-122"/>
              </a:endParaRPr>
            </a:p>
          </p:txBody>
        </p:sp>
        <p:sp>
          <p:nvSpPr>
            <p:cNvPr id="5136" name="流程图: 过程 9"/>
            <p:cNvSpPr>
              <a:spLocks noChangeArrowheads="1"/>
            </p:cNvSpPr>
            <p:nvPr/>
          </p:nvSpPr>
          <p:spPr bwMode="auto">
            <a:xfrm>
              <a:off x="325438" y="5842000"/>
              <a:ext cx="971550" cy="330200"/>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sym typeface="Arial" panose="020B0604020202020204" pitchFamily="34" charset="0"/>
                </a:rPr>
                <a:t>重金属分析</a:t>
              </a:r>
            </a:p>
            <a:p>
              <a:pPr eaLnBrk="1" hangingPunct="1"/>
              <a:endParaRPr lang="zh-CN" altLang="en-US" sz="900">
                <a:ea typeface="微软雅黑" panose="020B0503020204020204" pitchFamily="34" charset="-122"/>
                <a:sym typeface="Arial" panose="020B0604020202020204" pitchFamily="34" charset="0"/>
              </a:endParaRPr>
            </a:p>
          </p:txBody>
        </p:sp>
        <p:sp>
          <p:nvSpPr>
            <p:cNvPr id="5137" name="流程图: 过程 9"/>
            <p:cNvSpPr>
              <a:spLocks noChangeArrowheads="1"/>
            </p:cNvSpPr>
            <p:nvPr/>
          </p:nvSpPr>
          <p:spPr bwMode="auto">
            <a:xfrm>
              <a:off x="1501775" y="5843588"/>
              <a:ext cx="1127125" cy="330200"/>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sym typeface="Arial" panose="020B0604020202020204" pitchFamily="34" charset="0"/>
                </a:rPr>
                <a:t>OC/EC分析</a:t>
              </a:r>
            </a:p>
            <a:p>
              <a:pPr eaLnBrk="1" hangingPunct="1"/>
              <a:endParaRPr lang="zh-CN" altLang="en-US" sz="900">
                <a:ea typeface="微软雅黑" panose="020B0503020204020204" pitchFamily="34" charset="-122"/>
                <a:sym typeface="Arial" panose="020B0604020202020204" pitchFamily="34" charset="0"/>
              </a:endParaRPr>
            </a:p>
          </p:txBody>
        </p:sp>
        <p:sp>
          <p:nvSpPr>
            <p:cNvPr id="5138" name="流程图: 过程 9"/>
            <p:cNvSpPr>
              <a:spLocks noChangeArrowheads="1"/>
            </p:cNvSpPr>
            <p:nvPr/>
          </p:nvSpPr>
          <p:spPr bwMode="auto">
            <a:xfrm>
              <a:off x="317500" y="6302375"/>
              <a:ext cx="981075" cy="330200"/>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sym typeface="Arial" panose="020B0604020202020204" pitchFamily="34" charset="0"/>
                </a:rPr>
                <a:t>有机组分分析</a:t>
              </a:r>
            </a:p>
            <a:p>
              <a:pPr eaLnBrk="1" hangingPunct="1"/>
              <a:endParaRPr lang="zh-CN" altLang="en-US" sz="900">
                <a:ea typeface="微软雅黑" panose="020B0503020204020204" pitchFamily="34" charset="-122"/>
                <a:sym typeface="Arial" panose="020B0604020202020204" pitchFamily="34" charset="0"/>
              </a:endParaRPr>
            </a:p>
          </p:txBody>
        </p:sp>
        <p:sp>
          <p:nvSpPr>
            <p:cNvPr id="5139" name="流程图: 过程 9"/>
            <p:cNvSpPr>
              <a:spLocks noChangeArrowheads="1"/>
            </p:cNvSpPr>
            <p:nvPr/>
          </p:nvSpPr>
          <p:spPr bwMode="auto">
            <a:xfrm>
              <a:off x="1501775" y="6316663"/>
              <a:ext cx="1125538" cy="330200"/>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sym typeface="Arial" panose="020B0604020202020204" pitchFamily="34" charset="0"/>
                </a:rPr>
                <a:t>阴阳离子分析</a:t>
              </a:r>
            </a:p>
            <a:p>
              <a:pPr eaLnBrk="1" hangingPunct="1"/>
              <a:endParaRPr lang="zh-CN" altLang="en-US" sz="900">
                <a:ea typeface="微软雅黑" panose="020B0503020204020204" pitchFamily="34" charset="-122"/>
                <a:sym typeface="Arial" panose="020B0604020202020204" pitchFamily="34" charset="0"/>
              </a:endParaRPr>
            </a:p>
          </p:txBody>
        </p:sp>
        <p:sp>
          <p:nvSpPr>
            <p:cNvPr id="5140" name="流程图: 过程 3"/>
            <p:cNvSpPr>
              <a:spLocks noChangeArrowheads="1"/>
            </p:cNvSpPr>
            <p:nvPr/>
          </p:nvSpPr>
          <p:spPr bwMode="auto">
            <a:xfrm>
              <a:off x="3403600" y="1647825"/>
              <a:ext cx="3432175" cy="4060825"/>
            </a:xfrm>
            <a:prstGeom prst="flowChartProcess">
              <a:avLst/>
            </a:prstGeom>
            <a:gradFill rotWithShape="0">
              <a:gsLst>
                <a:gs pos="0">
                  <a:srgbClr val="BBD5F0"/>
                </a:gs>
                <a:gs pos="100000">
                  <a:srgbClr val="9CBEE0"/>
                </a:gs>
              </a:gsLst>
              <a:lin ang="5400000"/>
            </a:gradFill>
            <a:ln w="15875">
              <a:solidFill>
                <a:srgbClr val="739CC3"/>
              </a:solidFill>
              <a:miter lim="800000"/>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dirty="0" smtClean="0">
                  <a:ea typeface="微软雅黑" panose="020B0503020204020204" pitchFamily="34" charset="-122"/>
                </a:rPr>
                <a:t>**</a:t>
              </a:r>
              <a:r>
                <a:rPr lang="zh-CN" altLang="zh-CN" sz="900" dirty="0" smtClean="0">
                  <a:ea typeface="微软雅黑" panose="020B0503020204020204" pitchFamily="34" charset="-122"/>
                </a:rPr>
                <a:t>室</a:t>
              </a:r>
              <a:endParaRPr lang="zh-CN" altLang="zh-CN" sz="900" dirty="0">
                <a:ea typeface="微软雅黑" panose="020B0503020204020204" pitchFamily="34" charset="-122"/>
              </a:endParaRPr>
            </a:p>
            <a:p>
              <a:pPr eaLnBrk="1" hangingPunct="1"/>
              <a:endParaRPr lang="zh-CN" altLang="zh-CN" sz="900" dirty="0">
                <a:ea typeface="微软雅黑" panose="020B0503020204020204" pitchFamily="34" charset="-122"/>
              </a:endParaRPr>
            </a:p>
          </p:txBody>
        </p:sp>
        <p:sp>
          <p:nvSpPr>
            <p:cNvPr id="5141" name="流程图: 过程 9"/>
            <p:cNvSpPr>
              <a:spLocks noChangeArrowheads="1"/>
            </p:cNvSpPr>
            <p:nvPr/>
          </p:nvSpPr>
          <p:spPr bwMode="auto">
            <a:xfrm>
              <a:off x="3519488" y="1982788"/>
              <a:ext cx="1571625" cy="3206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ea typeface="微软雅黑" panose="020B0503020204020204" pitchFamily="34" charset="-122"/>
                  <a:sym typeface="Arial" panose="020B0604020202020204" pitchFamily="34" charset="0"/>
                </a:rPr>
                <a:t>空气质量监测审核数据</a:t>
              </a:r>
            </a:p>
            <a:p>
              <a:pPr eaLnBrk="1" hangingPunct="1"/>
              <a:endParaRPr lang="zh-CN" altLang="zh-CN" sz="900">
                <a:ea typeface="微软雅黑" panose="020B0503020204020204" pitchFamily="34" charset="-122"/>
                <a:sym typeface="Arial" panose="020B0604020202020204" pitchFamily="34" charset="0"/>
              </a:endParaRPr>
            </a:p>
          </p:txBody>
        </p:sp>
        <p:sp>
          <p:nvSpPr>
            <p:cNvPr id="5142" name="流程图: 过程 9"/>
            <p:cNvSpPr>
              <a:spLocks noChangeArrowheads="1"/>
            </p:cNvSpPr>
            <p:nvPr/>
          </p:nvSpPr>
          <p:spPr bwMode="auto">
            <a:xfrm>
              <a:off x="5164138" y="1982788"/>
              <a:ext cx="1566862" cy="30162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ea typeface="微软雅黑" panose="020B0503020204020204" pitchFamily="34" charset="-122"/>
                  <a:sym typeface="Arial" panose="020B0604020202020204" pitchFamily="34" charset="0"/>
                </a:rPr>
                <a:t>空气质量监测统计数据</a:t>
              </a:r>
            </a:p>
            <a:p>
              <a:pPr eaLnBrk="1" hangingPunct="1"/>
              <a:endParaRPr lang="zh-CN" altLang="zh-CN" sz="900">
                <a:ea typeface="微软雅黑" panose="020B0503020204020204" pitchFamily="34" charset="-122"/>
                <a:sym typeface="Arial" panose="020B0604020202020204" pitchFamily="34" charset="0"/>
              </a:endParaRPr>
            </a:p>
          </p:txBody>
        </p:sp>
        <p:sp>
          <p:nvSpPr>
            <p:cNvPr id="5143" name="流程图: 过程 9"/>
            <p:cNvSpPr>
              <a:spLocks noChangeArrowheads="1"/>
            </p:cNvSpPr>
            <p:nvPr/>
          </p:nvSpPr>
          <p:spPr bwMode="auto">
            <a:xfrm>
              <a:off x="3524250" y="3225800"/>
              <a:ext cx="1565275" cy="320675"/>
            </a:xfrm>
            <a:prstGeom prst="flowChartProcess">
              <a:avLst/>
            </a:prstGeom>
            <a:solidFill>
              <a:srgbClr val="FFFF99"/>
            </a:solidFill>
            <a:ln w="15875">
              <a:solidFill>
                <a:srgbClr val="FFFF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ea typeface="微软雅黑" panose="020B0503020204020204" pitchFamily="34" charset="-122"/>
                  <a:sym typeface="Arial" panose="020B0604020202020204" pitchFamily="34" charset="0"/>
                </a:rPr>
                <a:t>潜势预报产品数据</a:t>
              </a:r>
            </a:p>
          </p:txBody>
        </p:sp>
        <p:sp>
          <p:nvSpPr>
            <p:cNvPr id="5144" name="流程图: 过程 3"/>
            <p:cNvSpPr>
              <a:spLocks noChangeArrowheads="1"/>
            </p:cNvSpPr>
            <p:nvPr/>
          </p:nvSpPr>
          <p:spPr bwMode="auto">
            <a:xfrm>
              <a:off x="7312025" y="1225550"/>
              <a:ext cx="1741488" cy="3165475"/>
            </a:xfrm>
            <a:prstGeom prst="flowChartProcess">
              <a:avLst/>
            </a:prstGeom>
            <a:gradFill rotWithShape="0">
              <a:gsLst>
                <a:gs pos="0">
                  <a:srgbClr val="BBD5F0"/>
                </a:gs>
                <a:gs pos="100000">
                  <a:srgbClr val="9CBEE0"/>
                </a:gs>
              </a:gsLst>
              <a:lin ang="5400000"/>
            </a:gradFill>
            <a:ln w="15875">
              <a:solidFill>
                <a:srgbClr val="739CC3"/>
              </a:solidFill>
              <a:miter lim="800000"/>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dirty="0" smtClean="0">
                  <a:ea typeface="微软雅黑" panose="020B0503020204020204" pitchFamily="34" charset="-122"/>
                </a:rPr>
                <a:t>**</a:t>
              </a:r>
              <a:r>
                <a:rPr lang="zh-CN" altLang="zh-CN" sz="900" dirty="0" smtClean="0">
                  <a:ea typeface="微软雅黑" panose="020B0503020204020204" pitchFamily="34" charset="-122"/>
                </a:rPr>
                <a:t>室</a:t>
              </a:r>
              <a:endParaRPr lang="zh-CN" altLang="zh-CN" sz="900" dirty="0">
                <a:ea typeface="微软雅黑" panose="020B0503020204020204" pitchFamily="34" charset="-122"/>
              </a:endParaRPr>
            </a:p>
            <a:p>
              <a:pPr eaLnBrk="1" hangingPunct="1"/>
              <a:endParaRPr lang="zh-CN" altLang="zh-CN" sz="900" dirty="0">
                <a:ea typeface="微软雅黑" panose="020B0503020204020204" pitchFamily="34" charset="-122"/>
              </a:endParaRPr>
            </a:p>
          </p:txBody>
        </p:sp>
        <p:sp>
          <p:nvSpPr>
            <p:cNvPr id="5145" name="流程图: 过程 9"/>
            <p:cNvSpPr>
              <a:spLocks noChangeArrowheads="1"/>
            </p:cNvSpPr>
            <p:nvPr/>
          </p:nvSpPr>
          <p:spPr bwMode="auto">
            <a:xfrm>
              <a:off x="7389813" y="1547813"/>
              <a:ext cx="1616075" cy="322262"/>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ea typeface="微软雅黑" panose="020B0503020204020204" pitchFamily="34" charset="-122"/>
                  <a:sym typeface="Arial" panose="020B0604020202020204" pitchFamily="34" charset="0"/>
                </a:rPr>
                <a:t>PM2.5反演图</a:t>
              </a:r>
            </a:p>
            <a:p>
              <a:pPr eaLnBrk="1" hangingPunct="1"/>
              <a:endParaRPr lang="zh-CN" altLang="zh-CN" sz="900">
                <a:ea typeface="微软雅黑" panose="020B0503020204020204" pitchFamily="34" charset="-122"/>
                <a:sym typeface="Arial" panose="020B0604020202020204" pitchFamily="34" charset="0"/>
              </a:endParaRPr>
            </a:p>
          </p:txBody>
        </p:sp>
        <p:sp>
          <p:nvSpPr>
            <p:cNvPr id="5146" name="流程图: 过程 9"/>
            <p:cNvSpPr>
              <a:spLocks noChangeArrowheads="1"/>
            </p:cNvSpPr>
            <p:nvPr/>
          </p:nvSpPr>
          <p:spPr bwMode="auto">
            <a:xfrm>
              <a:off x="7389813" y="1952625"/>
              <a:ext cx="1616075" cy="322263"/>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ea typeface="微软雅黑" panose="020B0503020204020204" pitchFamily="34" charset="-122"/>
                  <a:sym typeface="Arial" panose="020B0604020202020204" pitchFamily="34" charset="0"/>
                </a:rPr>
                <a:t>污染气体反演图</a:t>
              </a:r>
            </a:p>
            <a:p>
              <a:pPr eaLnBrk="1" hangingPunct="1"/>
              <a:endParaRPr lang="zh-CN" altLang="zh-CN" sz="900">
                <a:ea typeface="微软雅黑" panose="020B0503020204020204" pitchFamily="34" charset="-122"/>
                <a:sym typeface="Arial" panose="020B0604020202020204" pitchFamily="34" charset="0"/>
              </a:endParaRPr>
            </a:p>
          </p:txBody>
        </p:sp>
        <p:sp>
          <p:nvSpPr>
            <p:cNvPr id="5147" name="流程图: 过程 9"/>
            <p:cNvSpPr>
              <a:spLocks noChangeArrowheads="1"/>
            </p:cNvSpPr>
            <p:nvPr/>
          </p:nvSpPr>
          <p:spPr bwMode="auto">
            <a:xfrm>
              <a:off x="7399338" y="2359025"/>
              <a:ext cx="1616075" cy="3206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ea typeface="微软雅黑" panose="020B0503020204020204" pitchFamily="34" charset="-122"/>
                  <a:sym typeface="Arial" panose="020B0604020202020204" pitchFamily="34" charset="0"/>
                </a:rPr>
                <a:t>沙尘反演图</a:t>
              </a:r>
            </a:p>
            <a:p>
              <a:pPr eaLnBrk="1" hangingPunct="1"/>
              <a:endParaRPr lang="zh-CN" altLang="zh-CN" sz="900">
                <a:ea typeface="微软雅黑" panose="020B0503020204020204" pitchFamily="34" charset="-122"/>
                <a:sym typeface="Arial" panose="020B0604020202020204" pitchFamily="34" charset="0"/>
              </a:endParaRPr>
            </a:p>
          </p:txBody>
        </p:sp>
        <p:sp>
          <p:nvSpPr>
            <p:cNvPr id="5148" name="流程图: 过程 9"/>
            <p:cNvSpPr>
              <a:spLocks noChangeArrowheads="1"/>
            </p:cNvSpPr>
            <p:nvPr/>
          </p:nvSpPr>
          <p:spPr bwMode="auto">
            <a:xfrm>
              <a:off x="7380288" y="2763838"/>
              <a:ext cx="1616075" cy="3206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ea typeface="微软雅黑" panose="020B0503020204020204" pitchFamily="34" charset="-122"/>
                  <a:sym typeface="Arial" panose="020B0604020202020204" pitchFamily="34" charset="0"/>
                </a:rPr>
                <a:t>火点反演图</a:t>
              </a:r>
            </a:p>
            <a:p>
              <a:pPr eaLnBrk="1" hangingPunct="1"/>
              <a:endParaRPr lang="zh-CN" altLang="zh-CN" sz="900">
                <a:ea typeface="微软雅黑" panose="020B0503020204020204" pitchFamily="34" charset="-122"/>
                <a:sym typeface="Arial" panose="020B0604020202020204" pitchFamily="34" charset="0"/>
              </a:endParaRPr>
            </a:p>
          </p:txBody>
        </p:sp>
        <p:sp>
          <p:nvSpPr>
            <p:cNvPr id="5149" name="流程图: 过程 9"/>
            <p:cNvSpPr>
              <a:spLocks noChangeArrowheads="1"/>
            </p:cNvSpPr>
            <p:nvPr/>
          </p:nvSpPr>
          <p:spPr bwMode="auto">
            <a:xfrm>
              <a:off x="7380288" y="3978275"/>
              <a:ext cx="1616075" cy="322263"/>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ea typeface="微软雅黑" panose="020B0503020204020204" pitchFamily="34" charset="-122"/>
                  <a:sym typeface="Arial" panose="020B0604020202020204" pitchFamily="34" charset="0"/>
                </a:rPr>
                <a:t>简报/月报</a:t>
              </a:r>
              <a:r>
                <a:rPr lang="zh-CN" altLang="en-US" sz="900">
                  <a:ea typeface="微软雅黑" panose="020B0503020204020204" pitchFamily="34" charset="-122"/>
                  <a:sym typeface="Arial" panose="020B0604020202020204" pitchFamily="34" charset="0"/>
                </a:rPr>
                <a:t>数据</a:t>
              </a:r>
              <a:endParaRPr lang="zh-CN" altLang="zh-CN" sz="900">
                <a:ea typeface="微软雅黑" panose="020B0503020204020204" pitchFamily="34" charset="-122"/>
                <a:sym typeface="Arial" panose="020B0604020202020204" pitchFamily="34" charset="0"/>
              </a:endParaRPr>
            </a:p>
            <a:p>
              <a:pPr eaLnBrk="1" hangingPunct="1"/>
              <a:endParaRPr lang="zh-CN" altLang="zh-CN" sz="900">
                <a:ea typeface="微软雅黑" panose="020B0503020204020204" pitchFamily="34" charset="-122"/>
                <a:sym typeface="Arial" panose="020B0604020202020204" pitchFamily="34" charset="0"/>
              </a:endParaRPr>
            </a:p>
          </p:txBody>
        </p:sp>
        <p:sp>
          <p:nvSpPr>
            <p:cNvPr id="5150" name="流程图: 过程 3"/>
            <p:cNvSpPr>
              <a:spLocks noChangeArrowheads="1"/>
            </p:cNvSpPr>
            <p:nvPr/>
          </p:nvSpPr>
          <p:spPr bwMode="auto">
            <a:xfrm>
              <a:off x="7312025" y="4473575"/>
              <a:ext cx="1743075" cy="2238375"/>
            </a:xfrm>
            <a:prstGeom prst="flowChartProcess">
              <a:avLst/>
            </a:prstGeom>
            <a:gradFill rotWithShape="0">
              <a:gsLst>
                <a:gs pos="0">
                  <a:srgbClr val="BBD5F0"/>
                </a:gs>
                <a:gs pos="100000">
                  <a:srgbClr val="9CBEE0"/>
                </a:gs>
              </a:gsLst>
              <a:lin ang="5400000"/>
            </a:gradFill>
            <a:ln w="15875">
              <a:solidFill>
                <a:srgbClr val="739CC3"/>
              </a:solidFill>
              <a:miter lim="800000"/>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dirty="0" smtClean="0">
                  <a:ea typeface="微软雅黑" panose="020B0503020204020204" pitchFamily="34" charset="-122"/>
                </a:rPr>
                <a:t>**</a:t>
              </a:r>
              <a:r>
                <a:rPr lang="zh-CN" altLang="zh-CN" sz="900" dirty="0" smtClean="0">
                  <a:ea typeface="微软雅黑" panose="020B0503020204020204" pitchFamily="34" charset="-122"/>
                </a:rPr>
                <a:t>室</a:t>
              </a:r>
              <a:endParaRPr lang="zh-CN" altLang="zh-CN" sz="900" dirty="0">
                <a:ea typeface="微软雅黑" panose="020B0503020204020204" pitchFamily="34" charset="-122"/>
              </a:endParaRPr>
            </a:p>
            <a:p>
              <a:pPr eaLnBrk="1" hangingPunct="1"/>
              <a:endParaRPr lang="zh-CN" altLang="zh-CN" sz="900" dirty="0">
                <a:ea typeface="微软雅黑" panose="020B0503020204020204" pitchFamily="34" charset="-122"/>
              </a:endParaRPr>
            </a:p>
          </p:txBody>
        </p:sp>
        <p:sp>
          <p:nvSpPr>
            <p:cNvPr id="5151" name="流程图: 过程 9"/>
            <p:cNvSpPr>
              <a:spLocks noChangeArrowheads="1"/>
            </p:cNvSpPr>
            <p:nvPr/>
          </p:nvSpPr>
          <p:spPr bwMode="auto">
            <a:xfrm>
              <a:off x="7392988" y="4789488"/>
              <a:ext cx="1616075" cy="3206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ea typeface="微软雅黑" panose="020B0503020204020204" pitchFamily="34" charset="-122"/>
                  <a:sym typeface="Arial" panose="020B0604020202020204" pitchFamily="34" charset="0"/>
                </a:rPr>
                <a:t>区县监督性监测数据</a:t>
              </a:r>
            </a:p>
            <a:p>
              <a:pPr eaLnBrk="1" hangingPunct="1"/>
              <a:endParaRPr lang="zh-CN" altLang="zh-CN" sz="900">
                <a:ea typeface="微软雅黑" panose="020B0503020204020204" pitchFamily="34" charset="-122"/>
                <a:sym typeface="Arial" panose="020B0604020202020204" pitchFamily="34" charset="0"/>
              </a:endParaRPr>
            </a:p>
          </p:txBody>
        </p:sp>
        <p:sp>
          <p:nvSpPr>
            <p:cNvPr id="5152" name="流程图: 过程 9"/>
            <p:cNvSpPr>
              <a:spLocks noChangeArrowheads="1"/>
            </p:cNvSpPr>
            <p:nvPr/>
          </p:nvSpPr>
          <p:spPr bwMode="auto">
            <a:xfrm>
              <a:off x="7392988" y="5189538"/>
              <a:ext cx="1616075" cy="3206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ea typeface="微软雅黑" panose="020B0503020204020204" pitchFamily="34" charset="-122"/>
                  <a:sym typeface="Arial" panose="020B0604020202020204" pitchFamily="34" charset="0"/>
                </a:rPr>
                <a:t>区县比对监测数据</a:t>
              </a:r>
            </a:p>
            <a:p>
              <a:pPr eaLnBrk="1" hangingPunct="1"/>
              <a:endParaRPr lang="zh-CN" altLang="zh-CN" sz="900">
                <a:ea typeface="微软雅黑" panose="020B0503020204020204" pitchFamily="34" charset="-122"/>
                <a:sym typeface="Arial" panose="020B0604020202020204" pitchFamily="34" charset="0"/>
              </a:endParaRPr>
            </a:p>
          </p:txBody>
        </p:sp>
        <p:sp>
          <p:nvSpPr>
            <p:cNvPr id="5153" name="流程图: 过程 9"/>
            <p:cNvSpPr>
              <a:spLocks noChangeArrowheads="1"/>
            </p:cNvSpPr>
            <p:nvPr/>
          </p:nvSpPr>
          <p:spPr bwMode="auto">
            <a:xfrm>
              <a:off x="7402513" y="5589588"/>
              <a:ext cx="1616075" cy="3206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ea typeface="微软雅黑" panose="020B0503020204020204" pitchFamily="34" charset="-122"/>
                  <a:sym typeface="Arial" panose="020B0604020202020204" pitchFamily="34" charset="0"/>
                </a:rPr>
                <a:t>中心监督性监测数据</a:t>
              </a:r>
            </a:p>
            <a:p>
              <a:pPr eaLnBrk="1" hangingPunct="1"/>
              <a:endParaRPr lang="zh-CN" altLang="zh-CN" sz="900">
                <a:ea typeface="微软雅黑" panose="020B0503020204020204" pitchFamily="34" charset="-122"/>
                <a:sym typeface="Arial" panose="020B0604020202020204" pitchFamily="34" charset="0"/>
              </a:endParaRPr>
            </a:p>
          </p:txBody>
        </p:sp>
        <p:sp>
          <p:nvSpPr>
            <p:cNvPr id="5154" name="流程图: 过程 9"/>
            <p:cNvSpPr>
              <a:spLocks noChangeArrowheads="1"/>
            </p:cNvSpPr>
            <p:nvPr/>
          </p:nvSpPr>
          <p:spPr bwMode="auto">
            <a:xfrm>
              <a:off x="379413" y="2076450"/>
              <a:ext cx="2351087" cy="2952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sym typeface="Arial" panose="020B0604020202020204" pitchFamily="34" charset="0"/>
                </a:rPr>
                <a:t>激光雷达监测数据</a:t>
              </a:r>
            </a:p>
            <a:p>
              <a:pPr eaLnBrk="1" hangingPunct="1"/>
              <a:endParaRPr lang="zh-CN" altLang="en-US" sz="900">
                <a:ea typeface="微软雅黑" panose="020B0503020204020204" pitchFamily="34" charset="-122"/>
                <a:sym typeface="Arial" panose="020B0604020202020204" pitchFamily="34" charset="0"/>
              </a:endParaRPr>
            </a:p>
          </p:txBody>
        </p:sp>
        <p:sp>
          <p:nvSpPr>
            <p:cNvPr id="5155" name="流程图: 过程 9"/>
            <p:cNvSpPr>
              <a:spLocks noChangeArrowheads="1"/>
            </p:cNvSpPr>
            <p:nvPr/>
          </p:nvSpPr>
          <p:spPr bwMode="auto">
            <a:xfrm>
              <a:off x="369888" y="2473325"/>
              <a:ext cx="2349500" cy="2952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sym typeface="Arial" panose="020B0604020202020204" pitchFamily="34" charset="0"/>
                </a:rPr>
                <a:t>垂直气象要素监测数据</a:t>
              </a:r>
            </a:p>
            <a:p>
              <a:pPr eaLnBrk="1" hangingPunct="1"/>
              <a:endParaRPr lang="zh-CN" altLang="en-US" sz="900">
                <a:ea typeface="微软雅黑" panose="020B0503020204020204" pitchFamily="34" charset="-122"/>
                <a:sym typeface="Arial" panose="020B0604020202020204" pitchFamily="34" charset="0"/>
              </a:endParaRPr>
            </a:p>
          </p:txBody>
        </p:sp>
        <p:sp>
          <p:nvSpPr>
            <p:cNvPr id="5156" name="流程图: 过程 9"/>
            <p:cNvSpPr>
              <a:spLocks noChangeArrowheads="1"/>
            </p:cNvSpPr>
            <p:nvPr/>
          </p:nvSpPr>
          <p:spPr bwMode="auto">
            <a:xfrm>
              <a:off x="358775" y="2870200"/>
              <a:ext cx="2351088" cy="2952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sym typeface="Arial" panose="020B0604020202020204" pitchFamily="34" charset="0"/>
                </a:rPr>
                <a:t>FDMS分析监测数据</a:t>
              </a:r>
            </a:p>
            <a:p>
              <a:pPr eaLnBrk="1" hangingPunct="1"/>
              <a:endParaRPr lang="zh-CN" altLang="en-US" sz="900">
                <a:ea typeface="微软雅黑" panose="020B0503020204020204" pitchFamily="34" charset="-122"/>
                <a:sym typeface="Arial" panose="020B0604020202020204" pitchFamily="34" charset="0"/>
              </a:endParaRPr>
            </a:p>
          </p:txBody>
        </p:sp>
        <p:sp>
          <p:nvSpPr>
            <p:cNvPr id="5157" name="流程图: 过程 9"/>
            <p:cNvSpPr>
              <a:spLocks noChangeArrowheads="1"/>
            </p:cNvSpPr>
            <p:nvPr/>
          </p:nvSpPr>
          <p:spPr bwMode="auto">
            <a:xfrm>
              <a:off x="358775" y="3267075"/>
              <a:ext cx="2351088" cy="2952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sym typeface="Arial" panose="020B0604020202020204" pitchFamily="34" charset="0"/>
                </a:rPr>
                <a:t>空气环境遥感应用监测数据</a:t>
              </a:r>
            </a:p>
            <a:p>
              <a:pPr eaLnBrk="1" hangingPunct="1"/>
              <a:endParaRPr lang="zh-CN" altLang="en-US" sz="900">
                <a:ea typeface="微软雅黑" panose="020B0503020204020204" pitchFamily="34" charset="-122"/>
                <a:sym typeface="Arial" panose="020B0604020202020204" pitchFamily="34" charset="0"/>
              </a:endParaRPr>
            </a:p>
          </p:txBody>
        </p:sp>
        <p:sp>
          <p:nvSpPr>
            <p:cNvPr id="5158" name="流程图: 过程 9"/>
            <p:cNvSpPr>
              <a:spLocks noChangeArrowheads="1"/>
            </p:cNvSpPr>
            <p:nvPr/>
          </p:nvSpPr>
          <p:spPr bwMode="auto">
            <a:xfrm>
              <a:off x="358775" y="3663950"/>
              <a:ext cx="2351088" cy="2952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sym typeface="Arial" panose="020B0604020202020204" pitchFamily="34" charset="0"/>
                </a:rPr>
                <a:t>污染物化学组分监测数据</a:t>
              </a:r>
            </a:p>
            <a:p>
              <a:pPr eaLnBrk="1" hangingPunct="1"/>
              <a:endParaRPr lang="zh-CN" altLang="en-US" sz="900">
                <a:ea typeface="微软雅黑" panose="020B0503020204020204" pitchFamily="34" charset="-122"/>
                <a:sym typeface="Arial" panose="020B0604020202020204" pitchFamily="34" charset="0"/>
              </a:endParaRPr>
            </a:p>
          </p:txBody>
        </p:sp>
        <p:sp>
          <p:nvSpPr>
            <p:cNvPr id="5159" name="流程图: 过程 9"/>
            <p:cNvSpPr>
              <a:spLocks noChangeArrowheads="1"/>
            </p:cNvSpPr>
            <p:nvPr/>
          </p:nvSpPr>
          <p:spPr bwMode="auto">
            <a:xfrm>
              <a:off x="3524250" y="2386013"/>
              <a:ext cx="1566863" cy="30162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sym typeface="Arial" panose="020B0604020202020204" pitchFamily="34" charset="0"/>
                </a:rPr>
                <a:t>空气质量日报数据</a:t>
              </a:r>
            </a:p>
          </p:txBody>
        </p:sp>
        <p:sp>
          <p:nvSpPr>
            <p:cNvPr id="5160" name="流程图: 过程 9"/>
            <p:cNvSpPr>
              <a:spLocks noChangeArrowheads="1"/>
            </p:cNvSpPr>
            <p:nvPr/>
          </p:nvSpPr>
          <p:spPr bwMode="auto">
            <a:xfrm>
              <a:off x="5153025" y="2387600"/>
              <a:ext cx="1566863" cy="30162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sym typeface="Arial" panose="020B0604020202020204" pitchFamily="34" charset="0"/>
                </a:rPr>
                <a:t>空气质量月报数据</a:t>
              </a:r>
            </a:p>
          </p:txBody>
        </p:sp>
        <p:sp>
          <p:nvSpPr>
            <p:cNvPr id="5161" name="流程图: 过程 9"/>
            <p:cNvSpPr>
              <a:spLocks noChangeArrowheads="1"/>
            </p:cNvSpPr>
            <p:nvPr/>
          </p:nvSpPr>
          <p:spPr bwMode="auto">
            <a:xfrm>
              <a:off x="3522663" y="2768600"/>
              <a:ext cx="1566862" cy="30162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sym typeface="Arial" panose="020B0604020202020204" pitchFamily="34" charset="0"/>
                </a:rPr>
                <a:t>空气质量年报数据</a:t>
              </a:r>
            </a:p>
          </p:txBody>
        </p:sp>
        <p:sp>
          <p:nvSpPr>
            <p:cNvPr id="5162" name="流程图: 过程 9"/>
            <p:cNvSpPr>
              <a:spLocks noChangeArrowheads="1"/>
            </p:cNvSpPr>
            <p:nvPr/>
          </p:nvSpPr>
          <p:spPr bwMode="auto">
            <a:xfrm>
              <a:off x="5162550" y="4030663"/>
              <a:ext cx="1568450" cy="301625"/>
            </a:xfrm>
            <a:prstGeom prst="flowChartProcess">
              <a:avLst/>
            </a:prstGeom>
            <a:solidFill>
              <a:srgbClr val="FFFF99"/>
            </a:solidFill>
            <a:ln w="15875">
              <a:solidFill>
                <a:srgbClr val="FFFF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ea typeface="微软雅黑" panose="020B0503020204020204" pitchFamily="34" charset="-122"/>
                  <a:sym typeface="Arial" panose="020B0604020202020204" pitchFamily="34" charset="0"/>
                </a:rPr>
                <a:t>空气质量数值模型数据</a:t>
              </a:r>
            </a:p>
          </p:txBody>
        </p:sp>
        <p:sp>
          <p:nvSpPr>
            <p:cNvPr id="5163" name="流程图: 过程 9"/>
            <p:cNvSpPr>
              <a:spLocks noChangeArrowheads="1"/>
            </p:cNvSpPr>
            <p:nvPr/>
          </p:nvSpPr>
          <p:spPr bwMode="auto">
            <a:xfrm>
              <a:off x="5162550" y="3225800"/>
              <a:ext cx="1566863" cy="320675"/>
            </a:xfrm>
            <a:prstGeom prst="flowChartProcess">
              <a:avLst/>
            </a:prstGeom>
            <a:solidFill>
              <a:srgbClr val="FFFF99"/>
            </a:solidFill>
            <a:ln w="15875">
              <a:solidFill>
                <a:srgbClr val="FFFF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ea typeface="微软雅黑" panose="020B0503020204020204" pitchFamily="34" charset="-122"/>
                  <a:sym typeface="Arial" panose="020B0604020202020204" pitchFamily="34" charset="0"/>
                </a:rPr>
                <a:t>统计预报产品数据</a:t>
              </a:r>
            </a:p>
          </p:txBody>
        </p:sp>
        <p:sp>
          <p:nvSpPr>
            <p:cNvPr id="5164" name="流程图: 过程 9"/>
            <p:cNvSpPr>
              <a:spLocks noChangeArrowheads="1"/>
            </p:cNvSpPr>
            <p:nvPr/>
          </p:nvSpPr>
          <p:spPr bwMode="auto">
            <a:xfrm>
              <a:off x="3524250" y="3629025"/>
              <a:ext cx="1565275" cy="320675"/>
            </a:xfrm>
            <a:prstGeom prst="flowChartProcess">
              <a:avLst/>
            </a:prstGeom>
            <a:solidFill>
              <a:srgbClr val="FFFF99"/>
            </a:solidFill>
            <a:ln w="15875">
              <a:solidFill>
                <a:srgbClr val="FFFF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ea typeface="微软雅黑" panose="020B0503020204020204" pitchFamily="34" charset="-122"/>
                  <a:sym typeface="Arial" panose="020B0604020202020204" pitchFamily="34" charset="0"/>
                </a:rPr>
                <a:t>气象模型预报产品数据</a:t>
              </a:r>
            </a:p>
          </p:txBody>
        </p:sp>
        <p:sp>
          <p:nvSpPr>
            <p:cNvPr id="5165" name="流程图: 过程 9"/>
            <p:cNvSpPr>
              <a:spLocks noChangeArrowheads="1"/>
            </p:cNvSpPr>
            <p:nvPr/>
          </p:nvSpPr>
          <p:spPr bwMode="auto">
            <a:xfrm>
              <a:off x="5164138" y="3629025"/>
              <a:ext cx="1566862" cy="320675"/>
            </a:xfrm>
            <a:prstGeom prst="flowChartProcess">
              <a:avLst/>
            </a:prstGeom>
            <a:solidFill>
              <a:srgbClr val="FFFF99"/>
            </a:solidFill>
            <a:ln w="15875">
              <a:solidFill>
                <a:srgbClr val="FFFF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ea typeface="微软雅黑" panose="020B0503020204020204" pitchFamily="34" charset="-122"/>
                  <a:sym typeface="Arial" panose="020B0604020202020204" pitchFamily="34" charset="0"/>
                </a:rPr>
                <a:t>空气重污染预报预警</a:t>
              </a:r>
            </a:p>
          </p:txBody>
        </p:sp>
        <p:sp>
          <p:nvSpPr>
            <p:cNvPr id="5166" name="流程图: 过程 9"/>
            <p:cNvSpPr>
              <a:spLocks noChangeArrowheads="1"/>
            </p:cNvSpPr>
            <p:nvPr/>
          </p:nvSpPr>
          <p:spPr bwMode="auto">
            <a:xfrm>
              <a:off x="3524250" y="4030663"/>
              <a:ext cx="1566863" cy="322262"/>
            </a:xfrm>
            <a:prstGeom prst="flowChartProcess">
              <a:avLst/>
            </a:prstGeom>
            <a:solidFill>
              <a:srgbClr val="FFFF99"/>
            </a:solidFill>
            <a:ln w="15875">
              <a:solidFill>
                <a:srgbClr val="FFFF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ea typeface="微软雅黑" panose="020B0503020204020204" pitchFamily="34" charset="-122"/>
                  <a:sym typeface="Arial" panose="020B0604020202020204" pitchFamily="34" charset="0"/>
                </a:rPr>
                <a:t>污染源处理模型数据</a:t>
              </a:r>
            </a:p>
          </p:txBody>
        </p:sp>
        <p:sp>
          <p:nvSpPr>
            <p:cNvPr id="5167" name="流程图: 过程 9"/>
            <p:cNvSpPr>
              <a:spLocks noChangeArrowheads="1"/>
            </p:cNvSpPr>
            <p:nvPr/>
          </p:nvSpPr>
          <p:spPr bwMode="auto">
            <a:xfrm>
              <a:off x="3533775" y="4492625"/>
              <a:ext cx="1566863" cy="320675"/>
            </a:xfrm>
            <a:prstGeom prst="flowChartProcess">
              <a:avLst/>
            </a:prstGeom>
            <a:solidFill>
              <a:schemeClr val="hlink"/>
            </a:solidFill>
            <a:ln w="15875">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solidFill>
                    <a:schemeClr val="bg1"/>
                  </a:solidFill>
                  <a:ea typeface="微软雅黑" panose="020B0503020204020204" pitchFamily="34" charset="-122"/>
                  <a:sym typeface="Arial" panose="020B0604020202020204" pitchFamily="34" charset="0"/>
                </a:rPr>
                <a:t>案例库数据</a:t>
              </a:r>
            </a:p>
          </p:txBody>
        </p:sp>
        <p:sp>
          <p:nvSpPr>
            <p:cNvPr id="5168" name="流程图: 过程 9"/>
            <p:cNvSpPr>
              <a:spLocks noChangeArrowheads="1"/>
            </p:cNvSpPr>
            <p:nvPr/>
          </p:nvSpPr>
          <p:spPr bwMode="auto">
            <a:xfrm>
              <a:off x="7380288" y="3168650"/>
              <a:ext cx="1616075" cy="3206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sym typeface="Arial" panose="020B0604020202020204" pitchFamily="34" charset="0"/>
                </a:rPr>
                <a:t>面源遥感数据</a:t>
              </a:r>
            </a:p>
            <a:p>
              <a:pPr eaLnBrk="1" hangingPunct="1"/>
              <a:endParaRPr lang="zh-CN" altLang="en-US" sz="900">
                <a:ea typeface="微软雅黑" panose="020B0503020204020204" pitchFamily="34" charset="-122"/>
                <a:sym typeface="Arial" panose="020B0604020202020204" pitchFamily="34" charset="0"/>
              </a:endParaRPr>
            </a:p>
          </p:txBody>
        </p:sp>
        <p:sp>
          <p:nvSpPr>
            <p:cNvPr id="5169" name="流程图: 过程 9"/>
            <p:cNvSpPr>
              <a:spLocks noChangeArrowheads="1"/>
            </p:cNvSpPr>
            <p:nvPr/>
          </p:nvSpPr>
          <p:spPr bwMode="auto">
            <a:xfrm>
              <a:off x="7385050" y="3573463"/>
              <a:ext cx="1616075" cy="322262"/>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sym typeface="Arial" panose="020B0604020202020204" pitchFamily="34" charset="0"/>
                </a:rPr>
                <a:t>激光雷达数据</a:t>
              </a:r>
            </a:p>
            <a:p>
              <a:pPr eaLnBrk="1" hangingPunct="1"/>
              <a:endParaRPr lang="zh-CN" altLang="en-US" sz="900">
                <a:ea typeface="微软雅黑" panose="020B0503020204020204" pitchFamily="34" charset="-122"/>
                <a:sym typeface="Arial" panose="020B0604020202020204" pitchFamily="34" charset="0"/>
              </a:endParaRPr>
            </a:p>
          </p:txBody>
        </p:sp>
        <p:sp>
          <p:nvSpPr>
            <p:cNvPr id="5170" name="流程图: 过程 9"/>
            <p:cNvSpPr>
              <a:spLocks noChangeArrowheads="1"/>
            </p:cNvSpPr>
            <p:nvPr/>
          </p:nvSpPr>
          <p:spPr bwMode="auto">
            <a:xfrm>
              <a:off x="5184775" y="4492625"/>
              <a:ext cx="1565275" cy="320675"/>
            </a:xfrm>
            <a:prstGeom prst="flowChartProcess">
              <a:avLst/>
            </a:prstGeom>
            <a:solidFill>
              <a:schemeClr val="hlink"/>
            </a:solidFill>
            <a:ln w="15875">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solidFill>
                    <a:schemeClr val="bg1"/>
                  </a:solidFill>
                  <a:ea typeface="微软雅黑" panose="020B0503020204020204" pitchFamily="34" charset="-122"/>
                  <a:sym typeface="Arial" panose="020B0604020202020204" pitchFamily="34" charset="0"/>
                </a:rPr>
                <a:t>在线源解析结果</a:t>
              </a:r>
            </a:p>
          </p:txBody>
        </p:sp>
        <p:sp>
          <p:nvSpPr>
            <p:cNvPr id="5171" name="流程图: 过程 9"/>
            <p:cNvSpPr>
              <a:spLocks noChangeArrowheads="1"/>
            </p:cNvSpPr>
            <p:nvPr/>
          </p:nvSpPr>
          <p:spPr bwMode="auto">
            <a:xfrm>
              <a:off x="3533775" y="4892675"/>
              <a:ext cx="1565275" cy="320675"/>
            </a:xfrm>
            <a:prstGeom prst="flowChartProcess">
              <a:avLst/>
            </a:prstGeom>
            <a:solidFill>
              <a:schemeClr val="hlink"/>
            </a:solidFill>
            <a:ln w="15875">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solidFill>
                    <a:schemeClr val="bg1"/>
                  </a:solidFill>
                  <a:ea typeface="微软雅黑" panose="020B0503020204020204" pitchFamily="34" charset="-122"/>
                  <a:sym typeface="Arial" panose="020B0604020202020204" pitchFamily="34" charset="0"/>
                </a:rPr>
                <a:t>情景模拟结果</a:t>
              </a:r>
            </a:p>
          </p:txBody>
        </p:sp>
        <p:sp>
          <p:nvSpPr>
            <p:cNvPr id="5172" name="流程图: 过程 9"/>
            <p:cNvSpPr>
              <a:spLocks noChangeArrowheads="1"/>
            </p:cNvSpPr>
            <p:nvPr/>
          </p:nvSpPr>
          <p:spPr bwMode="auto">
            <a:xfrm>
              <a:off x="5184775" y="4892675"/>
              <a:ext cx="1565275" cy="320675"/>
            </a:xfrm>
            <a:prstGeom prst="flowChartProcess">
              <a:avLst/>
            </a:prstGeom>
            <a:solidFill>
              <a:schemeClr val="hlink"/>
            </a:solidFill>
            <a:ln w="15875">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solidFill>
                    <a:schemeClr val="bg1"/>
                  </a:solidFill>
                  <a:ea typeface="微软雅黑" panose="020B0503020204020204" pitchFamily="34" charset="-122"/>
                  <a:sym typeface="Arial" panose="020B0604020202020204" pitchFamily="34" charset="0"/>
                </a:rPr>
                <a:t>基准污染源清单</a:t>
              </a:r>
            </a:p>
          </p:txBody>
        </p:sp>
        <p:sp>
          <p:nvSpPr>
            <p:cNvPr id="5173" name="流程图: 过程 9"/>
            <p:cNvSpPr>
              <a:spLocks noChangeArrowheads="1"/>
            </p:cNvSpPr>
            <p:nvPr/>
          </p:nvSpPr>
          <p:spPr bwMode="auto">
            <a:xfrm>
              <a:off x="3522663" y="5292725"/>
              <a:ext cx="1566862" cy="320675"/>
            </a:xfrm>
            <a:prstGeom prst="flowChartProcess">
              <a:avLst/>
            </a:prstGeom>
            <a:solidFill>
              <a:schemeClr val="hlink"/>
            </a:solidFill>
            <a:ln w="15875">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solidFill>
                    <a:schemeClr val="bg1"/>
                  </a:solidFill>
                  <a:ea typeface="微软雅黑" panose="020B0503020204020204" pitchFamily="34" charset="-122"/>
                  <a:sym typeface="Arial" panose="020B0604020202020204" pitchFamily="34" charset="0"/>
                </a:rPr>
                <a:t>减排污染源清单</a:t>
              </a:r>
            </a:p>
          </p:txBody>
        </p:sp>
        <p:sp>
          <p:nvSpPr>
            <p:cNvPr id="5174" name="流程图: 过程 9"/>
            <p:cNvSpPr>
              <a:spLocks noChangeArrowheads="1"/>
            </p:cNvSpPr>
            <p:nvPr/>
          </p:nvSpPr>
          <p:spPr bwMode="auto">
            <a:xfrm>
              <a:off x="7419975" y="5965825"/>
              <a:ext cx="1587500" cy="322263"/>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sym typeface="Arial" panose="020B0604020202020204" pitchFamily="34" charset="0"/>
                </a:rPr>
                <a:t>国控污染物数据</a:t>
              </a:r>
              <a:endParaRPr lang="zh-CN" altLang="zh-CN" sz="900">
                <a:ea typeface="微软雅黑" panose="020B0503020204020204" pitchFamily="34" charset="-122"/>
                <a:sym typeface="Arial" panose="020B0604020202020204" pitchFamily="34" charset="0"/>
              </a:endParaRPr>
            </a:p>
          </p:txBody>
        </p:sp>
        <p:sp>
          <p:nvSpPr>
            <p:cNvPr id="5175" name="流程图: 过程 9"/>
            <p:cNvSpPr>
              <a:spLocks noChangeArrowheads="1"/>
            </p:cNvSpPr>
            <p:nvPr/>
          </p:nvSpPr>
          <p:spPr bwMode="auto">
            <a:xfrm>
              <a:off x="7419975" y="6346825"/>
              <a:ext cx="1587500" cy="322263"/>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zh-CN" sz="900">
                  <a:ea typeface="微软雅黑" panose="020B0503020204020204" pitchFamily="34" charset="-122"/>
                  <a:sym typeface="Arial" panose="020B0604020202020204" pitchFamily="34" charset="0"/>
                </a:rPr>
                <a:t>简报/月报</a:t>
              </a:r>
              <a:r>
                <a:rPr lang="zh-CN" altLang="en-US" sz="900">
                  <a:ea typeface="微软雅黑" panose="020B0503020204020204" pitchFamily="34" charset="-122"/>
                  <a:sym typeface="Arial" panose="020B0604020202020204" pitchFamily="34" charset="0"/>
                </a:rPr>
                <a:t>数据</a:t>
              </a:r>
              <a:endParaRPr lang="zh-CN" altLang="zh-CN" sz="900">
                <a:ea typeface="微软雅黑" panose="020B0503020204020204" pitchFamily="34" charset="-122"/>
                <a:sym typeface="Arial" panose="020B0604020202020204" pitchFamily="34" charset="0"/>
              </a:endParaRPr>
            </a:p>
            <a:p>
              <a:pPr eaLnBrk="1" hangingPunct="1"/>
              <a:endParaRPr lang="zh-CN" altLang="zh-CN" sz="900">
                <a:ea typeface="微软雅黑" panose="020B0503020204020204" pitchFamily="34" charset="-122"/>
                <a:sym typeface="Arial" panose="020B0604020202020204" pitchFamily="34" charset="0"/>
              </a:endParaRPr>
            </a:p>
          </p:txBody>
        </p:sp>
        <p:cxnSp>
          <p:nvCxnSpPr>
            <p:cNvPr id="5176" name="Straight Arrow Connector 2"/>
            <p:cNvCxnSpPr>
              <a:cxnSpLocks noChangeShapeType="1"/>
              <a:stCxn id="5128" idx="3"/>
            </p:cNvCxnSpPr>
            <p:nvPr/>
          </p:nvCxnSpPr>
          <p:spPr bwMode="auto">
            <a:xfrm>
              <a:off x="2873375" y="2749550"/>
              <a:ext cx="511175" cy="0"/>
            </a:xfrm>
            <a:prstGeom prst="straightConnector1">
              <a:avLst/>
            </a:prstGeom>
            <a:noFill/>
            <a:ln w="1587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77" name="Straight Arrow Connector 74"/>
            <p:cNvCxnSpPr>
              <a:cxnSpLocks noChangeShapeType="1"/>
            </p:cNvCxnSpPr>
            <p:nvPr/>
          </p:nvCxnSpPr>
          <p:spPr bwMode="auto">
            <a:xfrm>
              <a:off x="2903538" y="5567363"/>
              <a:ext cx="511175" cy="0"/>
            </a:xfrm>
            <a:prstGeom prst="straightConnector1">
              <a:avLst/>
            </a:prstGeom>
            <a:noFill/>
            <a:ln w="1587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78" name="Straight Arrow Connector 75"/>
            <p:cNvCxnSpPr>
              <a:cxnSpLocks noChangeShapeType="1"/>
              <a:stCxn id="5134" idx="2"/>
              <a:endCxn id="5135" idx="0"/>
            </p:cNvCxnSpPr>
            <p:nvPr/>
          </p:nvCxnSpPr>
          <p:spPr bwMode="auto">
            <a:xfrm flipH="1">
              <a:off x="1533525" y="4997450"/>
              <a:ext cx="1588" cy="485775"/>
            </a:xfrm>
            <a:prstGeom prst="straightConnector1">
              <a:avLst/>
            </a:prstGeom>
            <a:noFill/>
            <a:ln w="1587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79" name="Straight Arrow Connector 78"/>
            <p:cNvCxnSpPr>
              <a:cxnSpLocks noChangeShapeType="1"/>
              <a:stCxn id="5144" idx="1"/>
            </p:cNvCxnSpPr>
            <p:nvPr/>
          </p:nvCxnSpPr>
          <p:spPr bwMode="auto">
            <a:xfrm flipH="1">
              <a:off x="6854825" y="2808288"/>
              <a:ext cx="457200" cy="0"/>
            </a:xfrm>
            <a:prstGeom prst="straightConnector1">
              <a:avLst/>
            </a:prstGeom>
            <a:noFill/>
            <a:ln w="1587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80" name="Straight Arrow Connector 84"/>
            <p:cNvCxnSpPr>
              <a:cxnSpLocks noChangeShapeType="1"/>
            </p:cNvCxnSpPr>
            <p:nvPr/>
          </p:nvCxnSpPr>
          <p:spPr bwMode="auto">
            <a:xfrm flipH="1" flipV="1">
              <a:off x="6835775" y="5567363"/>
              <a:ext cx="476250" cy="3175"/>
            </a:xfrm>
            <a:prstGeom prst="straightConnector1">
              <a:avLst/>
            </a:prstGeom>
            <a:noFill/>
            <a:ln w="1587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81" name="流程图: 过程 9"/>
            <p:cNvSpPr>
              <a:spLocks noChangeArrowheads="1"/>
            </p:cNvSpPr>
            <p:nvPr/>
          </p:nvSpPr>
          <p:spPr bwMode="auto">
            <a:xfrm>
              <a:off x="3114675" y="612775"/>
              <a:ext cx="1204913" cy="3206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900">
                  <a:ea typeface="微软雅黑" panose="020B0503020204020204" pitchFamily="34" charset="-122"/>
                  <a:sym typeface="Arial" panose="020B0604020202020204" pitchFamily="34" charset="0"/>
                </a:rPr>
                <a:t>监测数据库</a:t>
              </a:r>
            </a:p>
          </p:txBody>
        </p:sp>
        <p:sp>
          <p:nvSpPr>
            <p:cNvPr id="5182" name="流程图: 过程 9"/>
            <p:cNvSpPr>
              <a:spLocks noChangeArrowheads="1"/>
            </p:cNvSpPr>
            <p:nvPr/>
          </p:nvSpPr>
          <p:spPr bwMode="auto">
            <a:xfrm>
              <a:off x="4429125" y="615950"/>
              <a:ext cx="1198563" cy="3206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900">
                  <a:ea typeface="微软雅黑" panose="020B0503020204020204" pitchFamily="34" charset="-122"/>
                  <a:sym typeface="Arial" panose="020B0604020202020204" pitchFamily="34" charset="0"/>
                </a:rPr>
                <a:t>业务产品数据库</a:t>
              </a:r>
            </a:p>
          </p:txBody>
        </p:sp>
        <p:sp>
          <p:nvSpPr>
            <p:cNvPr id="5183" name="流程图: 过程 9"/>
            <p:cNvSpPr>
              <a:spLocks noChangeArrowheads="1"/>
            </p:cNvSpPr>
            <p:nvPr/>
          </p:nvSpPr>
          <p:spPr bwMode="auto">
            <a:xfrm>
              <a:off x="5746750" y="615950"/>
              <a:ext cx="1373188" cy="3206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900">
                  <a:ea typeface="微软雅黑" panose="020B0503020204020204" pitchFamily="34" charset="-122"/>
                  <a:sym typeface="Arial" panose="020B0604020202020204" pitchFamily="34" charset="0"/>
                </a:rPr>
                <a:t>辅助数据库</a:t>
              </a:r>
            </a:p>
          </p:txBody>
        </p:sp>
        <p:sp>
          <p:nvSpPr>
            <p:cNvPr id="5184" name="流程图: 过程 9"/>
            <p:cNvSpPr>
              <a:spLocks noChangeArrowheads="1"/>
            </p:cNvSpPr>
            <p:nvPr/>
          </p:nvSpPr>
          <p:spPr bwMode="auto">
            <a:xfrm>
              <a:off x="5172075" y="1016000"/>
              <a:ext cx="1373188" cy="3206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900">
                  <a:ea typeface="微软雅黑" panose="020B0503020204020204" pitchFamily="34" charset="-122"/>
                  <a:sym typeface="Arial" panose="020B0604020202020204" pitchFamily="34" charset="0"/>
                </a:rPr>
                <a:t>运行支撑管理数据库</a:t>
              </a:r>
            </a:p>
          </p:txBody>
        </p:sp>
        <p:sp>
          <p:nvSpPr>
            <p:cNvPr id="5185" name="流程图: 过程 9"/>
            <p:cNvSpPr>
              <a:spLocks noChangeArrowheads="1"/>
            </p:cNvSpPr>
            <p:nvPr/>
          </p:nvSpPr>
          <p:spPr bwMode="auto">
            <a:xfrm>
              <a:off x="3521075" y="1011238"/>
              <a:ext cx="1374775" cy="32067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900">
                  <a:ea typeface="微软雅黑" panose="020B0503020204020204" pitchFamily="34" charset="-122"/>
                  <a:sym typeface="Arial" panose="020B0604020202020204" pitchFamily="34" charset="0"/>
                </a:rPr>
                <a:t>目录和元数据库</a:t>
              </a:r>
            </a:p>
          </p:txBody>
        </p:sp>
        <p:cxnSp>
          <p:nvCxnSpPr>
            <p:cNvPr id="5186" name="Straight Arrow Connector 97"/>
            <p:cNvCxnSpPr>
              <a:cxnSpLocks noChangeShapeType="1"/>
              <a:stCxn id="5127" idx="2"/>
              <a:endCxn id="5140" idx="0"/>
            </p:cNvCxnSpPr>
            <p:nvPr/>
          </p:nvCxnSpPr>
          <p:spPr bwMode="auto">
            <a:xfrm>
              <a:off x="5113338" y="1419225"/>
              <a:ext cx="6350" cy="228600"/>
            </a:xfrm>
            <a:prstGeom prst="straightConnector1">
              <a:avLst/>
            </a:prstGeom>
            <a:noFill/>
            <a:ln w="15875" algn="ctr">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87" name="Straight Connector 16"/>
            <p:cNvCxnSpPr>
              <a:cxnSpLocks noChangeShapeType="1"/>
            </p:cNvCxnSpPr>
            <p:nvPr/>
          </p:nvCxnSpPr>
          <p:spPr bwMode="auto">
            <a:xfrm>
              <a:off x="192088" y="4570413"/>
              <a:ext cx="2681287" cy="0"/>
            </a:xfrm>
            <a:prstGeom prst="line">
              <a:avLst/>
            </a:prstGeom>
            <a:noFill/>
            <a:ln w="9525"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88" name="Straight Connector 106"/>
            <p:cNvCxnSpPr>
              <a:cxnSpLocks noChangeShapeType="1"/>
            </p:cNvCxnSpPr>
            <p:nvPr/>
          </p:nvCxnSpPr>
          <p:spPr bwMode="auto">
            <a:xfrm flipV="1">
              <a:off x="3414713" y="3143250"/>
              <a:ext cx="3409950" cy="6350"/>
            </a:xfrm>
            <a:prstGeom prst="line">
              <a:avLst/>
            </a:prstGeom>
            <a:noFill/>
            <a:ln w="9525"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89" name="Straight Connector 110"/>
            <p:cNvCxnSpPr>
              <a:cxnSpLocks noChangeShapeType="1"/>
            </p:cNvCxnSpPr>
            <p:nvPr/>
          </p:nvCxnSpPr>
          <p:spPr bwMode="auto">
            <a:xfrm flipV="1">
              <a:off x="3414713" y="4410075"/>
              <a:ext cx="3409950" cy="7938"/>
            </a:xfrm>
            <a:prstGeom prst="line">
              <a:avLst/>
            </a:prstGeom>
            <a:noFill/>
            <a:ln w="9525"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90" name="流程图: 过程 3"/>
            <p:cNvSpPr>
              <a:spLocks noChangeArrowheads="1"/>
            </p:cNvSpPr>
            <p:nvPr/>
          </p:nvSpPr>
          <p:spPr bwMode="auto">
            <a:xfrm>
              <a:off x="3408363" y="5876925"/>
              <a:ext cx="3432175" cy="900113"/>
            </a:xfrm>
            <a:prstGeom prst="flowChartProcess">
              <a:avLst/>
            </a:prstGeom>
            <a:gradFill rotWithShape="0">
              <a:gsLst>
                <a:gs pos="0">
                  <a:srgbClr val="BBD5F0"/>
                </a:gs>
                <a:gs pos="100000">
                  <a:srgbClr val="9CBEE0"/>
                </a:gs>
              </a:gsLst>
              <a:lin ang="5400000"/>
            </a:gradFill>
            <a:ln w="15875">
              <a:solidFill>
                <a:srgbClr val="739CC3"/>
              </a:solidFill>
              <a:miter lim="800000"/>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rPr>
                <a:t>第三方数据</a:t>
              </a:r>
              <a:endParaRPr lang="zh-CN" altLang="zh-CN" sz="900">
                <a:ea typeface="微软雅黑" panose="020B0503020204020204" pitchFamily="34" charset="-122"/>
              </a:endParaRPr>
            </a:p>
          </p:txBody>
        </p:sp>
        <p:sp>
          <p:nvSpPr>
            <p:cNvPr id="5191" name="流程图: 过程 9"/>
            <p:cNvSpPr>
              <a:spLocks noChangeArrowheads="1"/>
            </p:cNvSpPr>
            <p:nvPr/>
          </p:nvSpPr>
          <p:spPr bwMode="auto">
            <a:xfrm>
              <a:off x="3541713" y="6124575"/>
              <a:ext cx="1566862" cy="28892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sz="900">
                  <a:ea typeface="微软雅黑" panose="020B0503020204020204" pitchFamily="34" charset="-122"/>
                  <a:sym typeface="Arial" panose="020B0604020202020204" pitchFamily="34" charset="0"/>
                </a:rPr>
                <a:t>GIS</a:t>
              </a:r>
              <a:r>
                <a:rPr lang="zh-CN" altLang="en-US" sz="900">
                  <a:ea typeface="微软雅黑" panose="020B0503020204020204" pitchFamily="34" charset="-122"/>
                  <a:sym typeface="Arial" panose="020B0604020202020204" pitchFamily="34" charset="0"/>
                </a:rPr>
                <a:t>数据</a:t>
              </a:r>
            </a:p>
          </p:txBody>
        </p:sp>
        <p:sp>
          <p:nvSpPr>
            <p:cNvPr id="5192" name="流程图: 过程 9"/>
            <p:cNvSpPr>
              <a:spLocks noChangeArrowheads="1"/>
            </p:cNvSpPr>
            <p:nvPr/>
          </p:nvSpPr>
          <p:spPr bwMode="auto">
            <a:xfrm>
              <a:off x="3541713" y="6442075"/>
              <a:ext cx="1566862" cy="288925"/>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sym typeface="Arial" panose="020B0604020202020204" pitchFamily="34" charset="0"/>
                </a:rPr>
                <a:t>总站空气监测数据</a:t>
              </a:r>
            </a:p>
          </p:txBody>
        </p:sp>
        <p:sp>
          <p:nvSpPr>
            <p:cNvPr id="5193" name="流程图: 过程 9"/>
            <p:cNvSpPr>
              <a:spLocks noChangeArrowheads="1"/>
            </p:cNvSpPr>
            <p:nvPr/>
          </p:nvSpPr>
          <p:spPr bwMode="auto">
            <a:xfrm>
              <a:off x="5172075" y="6113463"/>
              <a:ext cx="1565275" cy="287337"/>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sym typeface="Arial" panose="020B0604020202020204" pitchFamily="34" charset="0"/>
                </a:rPr>
                <a:t>气象数据</a:t>
              </a:r>
              <a:endParaRPr lang="zh-CN" altLang="en-US" sz="900">
                <a:ea typeface="微软雅黑" panose="020B0503020204020204" pitchFamily="34" charset="-122"/>
              </a:endParaRPr>
            </a:p>
          </p:txBody>
        </p:sp>
        <p:cxnSp>
          <p:nvCxnSpPr>
            <p:cNvPr id="5194" name="Straight Arrow Connector 121"/>
            <p:cNvCxnSpPr>
              <a:cxnSpLocks noChangeShapeType="1"/>
              <a:stCxn id="5190" idx="0"/>
              <a:endCxn id="5140" idx="2"/>
            </p:cNvCxnSpPr>
            <p:nvPr/>
          </p:nvCxnSpPr>
          <p:spPr bwMode="auto">
            <a:xfrm flipH="1" flipV="1">
              <a:off x="5119688" y="5708650"/>
              <a:ext cx="4762" cy="168275"/>
            </a:xfrm>
            <a:prstGeom prst="straightConnector1">
              <a:avLst/>
            </a:prstGeom>
            <a:noFill/>
            <a:ln w="1587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95" name="流程图: 过程 9"/>
            <p:cNvSpPr>
              <a:spLocks noChangeArrowheads="1"/>
            </p:cNvSpPr>
            <p:nvPr/>
          </p:nvSpPr>
          <p:spPr bwMode="auto">
            <a:xfrm>
              <a:off x="5191125" y="6443663"/>
              <a:ext cx="1565275" cy="287337"/>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rPr>
                <a:t>。。。</a:t>
              </a:r>
            </a:p>
          </p:txBody>
        </p:sp>
      </p:grpSp>
      <p:sp>
        <p:nvSpPr>
          <p:cNvPr id="5123" name="Title 1"/>
          <p:cNvSpPr txBox="1">
            <a:spLocks/>
          </p:cNvSpPr>
          <p:nvPr/>
        </p:nvSpPr>
        <p:spPr bwMode="auto">
          <a:xfrm>
            <a:off x="247073" y="420659"/>
            <a:ext cx="8686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610" tIns="65305" rIns="130610" bIns="65305" numCol="1" anchor="t" anchorCtr="0" compatLnSpc="1">
            <a:prstTxWarp prst="textNoShape">
              <a:avLst/>
            </a:prstTxWarp>
          </a:bodyPr>
          <a:lstStyle>
            <a:lvl1pPr eaLnBrk="0" fontAlgn="base" hangingPunct="0">
              <a:lnSpc>
                <a:spcPct val="90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2400" dirty="0">
                <a:solidFill>
                  <a:schemeClr val="hlink"/>
                </a:solidFill>
                <a:latin typeface="微软雅黑" panose="020B0503020204020204" pitchFamily="34" charset="-122"/>
                <a:ea typeface="微软雅黑" panose="020B0503020204020204" pitchFamily="34" charset="-122"/>
                <a:cs typeface="+mj-cs"/>
              </a:defRPr>
            </a:lvl1pPr>
            <a:lvl2pPr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2pPr>
            <a:lvl3pPr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3pPr>
            <a:lvl4pPr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4pPr>
            <a:lvl5pPr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5pPr>
            <a:lvl6pPr marL="544081" fontAlgn="base">
              <a:lnSpc>
                <a:spcPct val="90000"/>
              </a:lnSpc>
              <a:spcBef>
                <a:spcPct val="0"/>
              </a:spcBef>
              <a:spcAft>
                <a:spcPct val="0"/>
              </a:spcAft>
              <a:defRPr sz="2600">
                <a:solidFill>
                  <a:schemeClr val="hlink"/>
                </a:solidFill>
                <a:latin typeface="Arial" pitchFamily="-106" charset="0"/>
              </a:defRPr>
            </a:lvl6pPr>
            <a:lvl7pPr marL="1088161" fontAlgn="base">
              <a:lnSpc>
                <a:spcPct val="90000"/>
              </a:lnSpc>
              <a:spcBef>
                <a:spcPct val="0"/>
              </a:spcBef>
              <a:spcAft>
                <a:spcPct val="0"/>
              </a:spcAft>
              <a:defRPr sz="2600">
                <a:solidFill>
                  <a:schemeClr val="hlink"/>
                </a:solidFill>
                <a:latin typeface="Arial" pitchFamily="-106" charset="0"/>
              </a:defRPr>
            </a:lvl7pPr>
            <a:lvl8pPr marL="1632243" fontAlgn="base">
              <a:lnSpc>
                <a:spcPct val="90000"/>
              </a:lnSpc>
              <a:spcBef>
                <a:spcPct val="0"/>
              </a:spcBef>
              <a:spcAft>
                <a:spcPct val="0"/>
              </a:spcAft>
              <a:defRPr sz="2600">
                <a:solidFill>
                  <a:schemeClr val="hlink"/>
                </a:solidFill>
                <a:latin typeface="Arial" pitchFamily="-106" charset="0"/>
              </a:defRPr>
            </a:lvl8pPr>
            <a:lvl9pPr marL="2176323" fontAlgn="base">
              <a:lnSpc>
                <a:spcPct val="90000"/>
              </a:lnSpc>
              <a:spcBef>
                <a:spcPct val="0"/>
              </a:spcBef>
              <a:spcAft>
                <a:spcPct val="0"/>
              </a:spcAft>
              <a:defRPr sz="2600">
                <a:solidFill>
                  <a:schemeClr val="hlink"/>
                </a:solidFill>
                <a:latin typeface="Arial" pitchFamily="-106" charset="0"/>
              </a:defRPr>
            </a:lvl9pPr>
          </a:lstStyle>
          <a:p>
            <a:r>
              <a:rPr lang="zh-CN" altLang="en-US" dirty="0"/>
              <a:t>大气环境业务数据和信息的数据视图</a:t>
            </a:r>
          </a:p>
        </p:txBody>
      </p:sp>
      <p:sp>
        <p:nvSpPr>
          <p:cNvPr id="5124" name="流程图: 过程 3"/>
          <p:cNvSpPr>
            <a:spLocks noChangeArrowheads="1"/>
          </p:cNvSpPr>
          <p:nvPr/>
        </p:nvSpPr>
        <p:spPr bwMode="auto">
          <a:xfrm>
            <a:off x="8402638" y="1412875"/>
            <a:ext cx="1528762" cy="693738"/>
          </a:xfrm>
          <a:prstGeom prst="flowChartProcess">
            <a:avLst/>
          </a:prstGeom>
          <a:gradFill rotWithShape="0">
            <a:gsLst>
              <a:gs pos="0">
                <a:srgbClr val="BBD5F0"/>
              </a:gs>
              <a:gs pos="100000">
                <a:srgbClr val="9CBEE0"/>
              </a:gs>
            </a:gsLst>
            <a:lin ang="5400000"/>
          </a:gradFill>
          <a:ln w="15875">
            <a:solidFill>
              <a:schemeClr val="tx2"/>
            </a:solidFill>
            <a:prstDash val="dashDot"/>
            <a:miter lim="800000"/>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900">
                <a:ea typeface="微软雅黑" panose="020B0503020204020204" pitchFamily="34" charset="-122"/>
              </a:rPr>
              <a:t>未来</a:t>
            </a:r>
            <a:endParaRPr lang="zh-CN" altLang="zh-CN" sz="900">
              <a:ea typeface="微软雅黑" panose="020B0503020204020204" pitchFamily="34" charset="-122"/>
            </a:endParaRPr>
          </a:p>
        </p:txBody>
      </p:sp>
      <p:sp>
        <p:nvSpPr>
          <p:cNvPr id="5125" name="流程图: 过程 9"/>
          <p:cNvSpPr>
            <a:spLocks noChangeArrowheads="1"/>
          </p:cNvSpPr>
          <p:nvPr/>
        </p:nvSpPr>
        <p:spPr bwMode="auto">
          <a:xfrm>
            <a:off x="8548688" y="1598613"/>
            <a:ext cx="1219200" cy="246062"/>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900">
                <a:ea typeface="微软雅黑" panose="020B0503020204020204" pitchFamily="34" charset="-122"/>
                <a:sym typeface="Arial" panose="020B0604020202020204" pitchFamily="34" charset="0"/>
              </a:rPr>
              <a:t>小型监测设备</a:t>
            </a:r>
          </a:p>
        </p:txBody>
      </p:sp>
      <p:sp>
        <p:nvSpPr>
          <p:cNvPr id="5126" name="流程图: 过程 9"/>
          <p:cNvSpPr>
            <a:spLocks noChangeArrowheads="1"/>
          </p:cNvSpPr>
          <p:nvPr/>
        </p:nvSpPr>
        <p:spPr bwMode="auto">
          <a:xfrm>
            <a:off x="8543925" y="1844676"/>
            <a:ext cx="1219200" cy="246063"/>
          </a:xfrm>
          <a:prstGeom prst="flowChartProcess">
            <a:avLst/>
          </a:prstGeom>
          <a:solidFill>
            <a:srgbClr val="CCFFFF"/>
          </a:solidFill>
          <a:ln w="15875">
            <a:solidFill>
              <a:srgbClr val="739CC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900">
                <a:ea typeface="微软雅黑" panose="020B0503020204020204" pitchFamily="34" charset="-122"/>
                <a:sym typeface="Arial" panose="020B0604020202020204" pitchFamily="34" charset="0"/>
              </a:rPr>
              <a:t>京津冀数据</a:t>
            </a:r>
          </a:p>
        </p:txBody>
      </p:sp>
    </p:spTree>
    <p:extLst>
      <p:ext uri="{BB962C8B-B14F-4D97-AF65-F5344CB8AC3E}">
        <p14:creationId xmlns:p14="http://schemas.microsoft.com/office/powerpoint/2010/main" val="29711162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38138" y="423452"/>
            <a:ext cx="3813175" cy="51276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610" tIns="65305" rIns="130610" bIns="65305" numCol="1" anchor="t" anchorCtr="0" compatLnSpc="1">
            <a:prstTxWarp prst="textNoShape">
              <a:avLst/>
            </a:prstTxWarp>
          </a:bodyPr>
          <a:lstStyle/>
          <a:p>
            <a:pPr defTabSz="914190"/>
            <a:r>
              <a:rPr lang="zh-CN" dirty="0">
                <a:latin typeface="微软雅黑" panose="020B0503020204020204" pitchFamily="34" charset="-122"/>
                <a:ea typeface="微软雅黑" panose="020B0503020204020204" pitchFamily="34" charset="-122"/>
              </a:rPr>
              <a:t>设计方案</a:t>
            </a:r>
          </a:p>
        </p:txBody>
      </p:sp>
      <p:sp>
        <p:nvSpPr>
          <p:cNvPr id="7171" name="Rounded Rectangle 63"/>
          <p:cNvSpPr>
            <a:spLocks noChangeArrowheads="1"/>
          </p:cNvSpPr>
          <p:nvPr/>
        </p:nvSpPr>
        <p:spPr bwMode="auto">
          <a:xfrm>
            <a:off x="1736725" y="6024564"/>
            <a:ext cx="8724900" cy="788987"/>
          </a:xfrm>
          <a:prstGeom prst="roundRect">
            <a:avLst>
              <a:gd name="adj" fmla="val 16667"/>
            </a:avLst>
          </a:prstGeom>
          <a:solidFill>
            <a:srgbClr val="56B4F6"/>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b="1">
              <a:solidFill>
                <a:srgbClr val="FFFFFF"/>
              </a:solidFill>
              <a:ea typeface="MS PGothic" panose="020B0600070205080204" pitchFamily="34" charset="-128"/>
            </a:endParaRPr>
          </a:p>
        </p:txBody>
      </p:sp>
      <p:sp>
        <p:nvSpPr>
          <p:cNvPr id="7172" name="TextBox 1"/>
          <p:cNvSpPr txBox="1">
            <a:spLocks noChangeArrowheads="1"/>
          </p:cNvSpPr>
          <p:nvPr/>
        </p:nvSpPr>
        <p:spPr bwMode="auto">
          <a:xfrm>
            <a:off x="1774765" y="5868988"/>
            <a:ext cx="40011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400" b="1">
                <a:solidFill>
                  <a:srgbClr val="FFFFFF"/>
                </a:solidFill>
                <a:latin typeface="宋体" panose="02010600030101010101" pitchFamily="2" charset="-122"/>
                <a:ea typeface="宋体" panose="02010600030101010101" pitchFamily="2" charset="-122"/>
              </a:rPr>
              <a:t>数 据 层</a:t>
            </a:r>
          </a:p>
        </p:txBody>
      </p:sp>
      <p:sp>
        <p:nvSpPr>
          <p:cNvPr id="7173" name="Rounded Rectangle 63"/>
          <p:cNvSpPr>
            <a:spLocks noChangeArrowheads="1"/>
          </p:cNvSpPr>
          <p:nvPr/>
        </p:nvSpPr>
        <p:spPr bwMode="auto">
          <a:xfrm>
            <a:off x="1714500" y="4840288"/>
            <a:ext cx="8724900" cy="1117600"/>
          </a:xfrm>
          <a:prstGeom prst="roundRect">
            <a:avLst>
              <a:gd name="adj" fmla="val 16667"/>
            </a:avLst>
          </a:prstGeom>
          <a:solidFill>
            <a:srgbClr val="56B4F6"/>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b="1">
              <a:solidFill>
                <a:srgbClr val="FFFFFF"/>
              </a:solidFill>
              <a:ea typeface="MS PGothic" panose="020B0600070205080204" pitchFamily="34" charset="-128"/>
            </a:endParaRPr>
          </a:p>
        </p:txBody>
      </p:sp>
      <p:sp>
        <p:nvSpPr>
          <p:cNvPr id="7174" name="TextBox 114"/>
          <p:cNvSpPr txBox="1">
            <a:spLocks noChangeArrowheads="1"/>
          </p:cNvSpPr>
          <p:nvPr/>
        </p:nvSpPr>
        <p:spPr bwMode="auto">
          <a:xfrm>
            <a:off x="1777940" y="4797425"/>
            <a:ext cx="40011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400" b="1">
                <a:solidFill>
                  <a:srgbClr val="FFFFFF"/>
                </a:solidFill>
                <a:latin typeface="宋体" panose="02010600030101010101" pitchFamily="2" charset="-122"/>
                <a:ea typeface="宋体" panose="02010600030101010101" pitchFamily="2" charset="-122"/>
              </a:rPr>
              <a:t>模 型 层</a:t>
            </a:r>
          </a:p>
        </p:txBody>
      </p:sp>
      <p:sp>
        <p:nvSpPr>
          <p:cNvPr id="7175" name="Rounded Rectangle 115"/>
          <p:cNvSpPr>
            <a:spLocks noChangeArrowheads="1"/>
          </p:cNvSpPr>
          <p:nvPr/>
        </p:nvSpPr>
        <p:spPr bwMode="auto">
          <a:xfrm>
            <a:off x="5130800" y="4875214"/>
            <a:ext cx="3251200" cy="998537"/>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7176" name="Rounded Rectangle 63"/>
          <p:cNvSpPr>
            <a:spLocks noChangeArrowheads="1"/>
          </p:cNvSpPr>
          <p:nvPr/>
        </p:nvSpPr>
        <p:spPr bwMode="auto">
          <a:xfrm>
            <a:off x="1714500" y="1985963"/>
            <a:ext cx="8724900" cy="2811462"/>
          </a:xfrm>
          <a:prstGeom prst="roundRect">
            <a:avLst>
              <a:gd name="adj" fmla="val 16667"/>
            </a:avLst>
          </a:prstGeom>
          <a:solidFill>
            <a:srgbClr val="56B4F6"/>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b="1">
              <a:solidFill>
                <a:srgbClr val="FFFFFF"/>
              </a:solidFill>
              <a:ea typeface="MS PGothic" panose="020B0600070205080204" pitchFamily="34" charset="-128"/>
            </a:endParaRPr>
          </a:p>
        </p:txBody>
      </p:sp>
      <p:sp>
        <p:nvSpPr>
          <p:cNvPr id="7177" name="TextBox 135"/>
          <p:cNvSpPr txBox="1">
            <a:spLocks noChangeArrowheads="1"/>
          </p:cNvSpPr>
          <p:nvPr/>
        </p:nvSpPr>
        <p:spPr bwMode="auto">
          <a:xfrm>
            <a:off x="1777940" y="1984376"/>
            <a:ext cx="400110"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400" b="1">
                <a:solidFill>
                  <a:srgbClr val="FFFFFF"/>
                </a:solidFill>
                <a:latin typeface="宋体" panose="02010600030101010101" pitchFamily="2" charset="-122"/>
                <a:ea typeface="宋体" panose="02010600030101010101" pitchFamily="2" charset="-122"/>
              </a:rPr>
              <a:t>应 用 层</a:t>
            </a:r>
          </a:p>
        </p:txBody>
      </p:sp>
      <p:sp>
        <p:nvSpPr>
          <p:cNvPr id="7178" name="Rounded Rectangle 136"/>
          <p:cNvSpPr>
            <a:spLocks noChangeArrowheads="1"/>
          </p:cNvSpPr>
          <p:nvPr/>
        </p:nvSpPr>
        <p:spPr bwMode="auto">
          <a:xfrm>
            <a:off x="2208213" y="2105025"/>
            <a:ext cx="2779712" cy="1720850"/>
          </a:xfrm>
          <a:prstGeom prst="roundRect">
            <a:avLst>
              <a:gd name="adj" fmla="val 9375"/>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3600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7179" name="Rounded Rectangle 63"/>
          <p:cNvSpPr>
            <a:spLocks noChangeArrowheads="1"/>
          </p:cNvSpPr>
          <p:nvPr/>
        </p:nvSpPr>
        <p:spPr bwMode="auto">
          <a:xfrm>
            <a:off x="1714500" y="1028700"/>
            <a:ext cx="8724900" cy="882650"/>
          </a:xfrm>
          <a:prstGeom prst="roundRect">
            <a:avLst>
              <a:gd name="adj" fmla="val 16667"/>
            </a:avLst>
          </a:prstGeom>
          <a:solidFill>
            <a:srgbClr val="56B4F6"/>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b="1">
              <a:solidFill>
                <a:srgbClr val="FFFFFF"/>
              </a:solidFill>
              <a:ea typeface="MS PGothic" panose="020B0600070205080204" pitchFamily="34" charset="-128"/>
            </a:endParaRPr>
          </a:p>
        </p:txBody>
      </p:sp>
      <p:sp>
        <p:nvSpPr>
          <p:cNvPr id="7180" name="TextBox 171"/>
          <p:cNvSpPr txBox="1">
            <a:spLocks noChangeArrowheads="1"/>
          </p:cNvSpPr>
          <p:nvPr/>
        </p:nvSpPr>
        <p:spPr bwMode="auto">
          <a:xfrm>
            <a:off x="1774765" y="1028701"/>
            <a:ext cx="400110"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400" b="1">
                <a:solidFill>
                  <a:srgbClr val="FFFFFF"/>
                </a:solidFill>
                <a:latin typeface="宋体" panose="02010600030101010101" pitchFamily="2" charset="-122"/>
                <a:ea typeface="宋体" panose="02010600030101010101" pitchFamily="2" charset="-122"/>
              </a:rPr>
              <a:t>展 示 层</a:t>
            </a:r>
          </a:p>
        </p:txBody>
      </p:sp>
      <p:sp>
        <p:nvSpPr>
          <p:cNvPr id="7181" name="Rounded Rectangle 176"/>
          <p:cNvSpPr>
            <a:spLocks noChangeArrowheads="1"/>
          </p:cNvSpPr>
          <p:nvPr/>
        </p:nvSpPr>
        <p:spPr bwMode="auto">
          <a:xfrm>
            <a:off x="2573339" y="1127126"/>
            <a:ext cx="2251075" cy="638175"/>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内部网站</a:t>
            </a:r>
            <a:endParaRPr lang="en-US" altLang="zh-CN" sz="1200">
              <a:solidFill>
                <a:srgbClr val="FFFFFF"/>
              </a:solidFill>
              <a:latin typeface="宋体" panose="02010600030101010101" pitchFamily="2" charset="-122"/>
              <a:ea typeface="宋体" panose="02010600030101010101" pitchFamily="2" charset="-122"/>
            </a:endParaRPr>
          </a:p>
        </p:txBody>
      </p:sp>
      <p:sp>
        <p:nvSpPr>
          <p:cNvPr id="7182" name="AutoShape 7"/>
          <p:cNvSpPr>
            <a:spLocks noChangeArrowheads="1"/>
          </p:cNvSpPr>
          <p:nvPr/>
        </p:nvSpPr>
        <p:spPr bwMode="auto">
          <a:xfrm>
            <a:off x="3756025" y="1371600"/>
            <a:ext cx="4254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000000"/>
                </a:solidFill>
                <a:ea typeface="宋体" panose="02010600030101010101" pitchFamily="2" charset="-122"/>
              </a:rPr>
              <a:t>报表</a:t>
            </a:r>
            <a:endParaRPr lang="en-GB" altLang="zh-CN" sz="1200">
              <a:solidFill>
                <a:srgbClr val="000000"/>
              </a:solidFill>
              <a:ea typeface="宋体" panose="02010600030101010101" pitchFamily="2" charset="-122"/>
            </a:endParaRPr>
          </a:p>
        </p:txBody>
      </p:sp>
      <p:sp>
        <p:nvSpPr>
          <p:cNvPr id="7183" name="AutoShape 7"/>
          <p:cNvSpPr>
            <a:spLocks noChangeArrowheads="1"/>
          </p:cNvSpPr>
          <p:nvPr/>
        </p:nvSpPr>
        <p:spPr bwMode="auto">
          <a:xfrm>
            <a:off x="2711450" y="1373188"/>
            <a:ext cx="439738"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200">
                <a:solidFill>
                  <a:srgbClr val="000000"/>
                </a:solidFill>
                <a:ea typeface="宋体" panose="02010600030101010101" pitchFamily="2" charset="-122"/>
              </a:rPr>
              <a:t>GIS</a:t>
            </a:r>
            <a:endParaRPr lang="en-GB" altLang="zh-CN" sz="1200">
              <a:solidFill>
                <a:srgbClr val="000000"/>
              </a:solidFill>
              <a:ea typeface="宋体" panose="02010600030101010101" pitchFamily="2" charset="-122"/>
            </a:endParaRPr>
          </a:p>
        </p:txBody>
      </p:sp>
      <p:sp>
        <p:nvSpPr>
          <p:cNvPr id="7184" name="AutoShape 7"/>
          <p:cNvSpPr>
            <a:spLocks noChangeArrowheads="1"/>
          </p:cNvSpPr>
          <p:nvPr/>
        </p:nvSpPr>
        <p:spPr bwMode="auto">
          <a:xfrm>
            <a:off x="4252914" y="1371600"/>
            <a:ext cx="465137"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000000"/>
                </a:solidFill>
                <a:ea typeface="宋体" panose="02010600030101010101" pitchFamily="2" charset="-122"/>
              </a:rPr>
              <a:t>曲线</a:t>
            </a:r>
            <a:endParaRPr lang="en-GB" altLang="zh-CN" sz="1200">
              <a:solidFill>
                <a:srgbClr val="000000"/>
              </a:solidFill>
              <a:ea typeface="宋体" panose="02010600030101010101" pitchFamily="2" charset="-122"/>
            </a:endParaRPr>
          </a:p>
        </p:txBody>
      </p:sp>
      <p:sp>
        <p:nvSpPr>
          <p:cNvPr id="7185" name="Rounded Rectangle 180"/>
          <p:cNvSpPr>
            <a:spLocks noChangeArrowheads="1"/>
          </p:cNvSpPr>
          <p:nvPr/>
        </p:nvSpPr>
        <p:spPr bwMode="auto">
          <a:xfrm>
            <a:off x="5087939" y="1131889"/>
            <a:ext cx="2274887" cy="638175"/>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外部网站发布</a:t>
            </a:r>
            <a:endParaRPr lang="en-US" altLang="zh-CN" sz="1200">
              <a:solidFill>
                <a:srgbClr val="FFFFFF"/>
              </a:solidFill>
              <a:latin typeface="宋体" panose="02010600030101010101" pitchFamily="2" charset="-122"/>
              <a:ea typeface="宋体" panose="02010600030101010101" pitchFamily="2" charset="-122"/>
            </a:endParaRPr>
          </a:p>
        </p:txBody>
      </p:sp>
      <p:sp>
        <p:nvSpPr>
          <p:cNvPr id="7186" name="Rounded Rectangle 184"/>
          <p:cNvSpPr>
            <a:spLocks noChangeArrowheads="1"/>
          </p:cNvSpPr>
          <p:nvPr/>
        </p:nvSpPr>
        <p:spPr bwMode="auto">
          <a:xfrm>
            <a:off x="7654926" y="1139825"/>
            <a:ext cx="2595563" cy="636588"/>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外部移动应用</a:t>
            </a:r>
            <a:endParaRPr lang="en-US" altLang="zh-CN" sz="1200">
              <a:solidFill>
                <a:srgbClr val="FFFFFF"/>
              </a:solidFill>
              <a:latin typeface="宋体" panose="02010600030101010101" pitchFamily="2" charset="-122"/>
              <a:ea typeface="宋体" panose="02010600030101010101" pitchFamily="2" charset="-122"/>
            </a:endParaRPr>
          </a:p>
        </p:txBody>
      </p:sp>
      <p:sp>
        <p:nvSpPr>
          <p:cNvPr id="7187" name="AutoShape 7"/>
          <p:cNvSpPr>
            <a:spLocks noChangeArrowheads="1"/>
          </p:cNvSpPr>
          <p:nvPr/>
        </p:nvSpPr>
        <p:spPr bwMode="auto">
          <a:xfrm>
            <a:off x="8320088" y="1373188"/>
            <a:ext cx="5016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000000"/>
                </a:solidFill>
                <a:ea typeface="宋体" panose="02010600030101010101" pitchFamily="2" charset="-122"/>
              </a:rPr>
              <a:t>报表</a:t>
            </a:r>
            <a:endParaRPr lang="en-GB" altLang="zh-CN" sz="1200">
              <a:solidFill>
                <a:srgbClr val="000000"/>
              </a:solidFill>
              <a:ea typeface="宋体" panose="02010600030101010101" pitchFamily="2" charset="-122"/>
            </a:endParaRPr>
          </a:p>
        </p:txBody>
      </p:sp>
      <p:sp>
        <p:nvSpPr>
          <p:cNvPr id="7188" name="AutoShape 7"/>
          <p:cNvSpPr>
            <a:spLocks noChangeArrowheads="1"/>
          </p:cNvSpPr>
          <p:nvPr/>
        </p:nvSpPr>
        <p:spPr bwMode="auto">
          <a:xfrm>
            <a:off x="7808914" y="1371600"/>
            <a:ext cx="44767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200">
                <a:solidFill>
                  <a:srgbClr val="000000"/>
                </a:solidFill>
                <a:ea typeface="宋体" panose="02010600030101010101" pitchFamily="2" charset="-122"/>
              </a:rPr>
              <a:t>GIS</a:t>
            </a:r>
            <a:endParaRPr lang="en-GB" altLang="zh-CN" sz="1200">
              <a:solidFill>
                <a:srgbClr val="000000"/>
              </a:solidFill>
              <a:ea typeface="宋体" panose="02010600030101010101" pitchFamily="2" charset="-122"/>
            </a:endParaRPr>
          </a:p>
        </p:txBody>
      </p:sp>
      <p:sp>
        <p:nvSpPr>
          <p:cNvPr id="7189" name="AutoShape 7"/>
          <p:cNvSpPr>
            <a:spLocks noChangeArrowheads="1"/>
          </p:cNvSpPr>
          <p:nvPr/>
        </p:nvSpPr>
        <p:spPr bwMode="auto">
          <a:xfrm>
            <a:off x="8893175" y="1371600"/>
            <a:ext cx="4889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000000"/>
                </a:solidFill>
                <a:ea typeface="宋体" panose="02010600030101010101" pitchFamily="2" charset="-122"/>
              </a:rPr>
              <a:t>曲线</a:t>
            </a:r>
            <a:endParaRPr lang="en-GB" altLang="zh-CN" sz="1200">
              <a:solidFill>
                <a:srgbClr val="000000"/>
              </a:solidFill>
              <a:ea typeface="宋体" panose="02010600030101010101" pitchFamily="2" charset="-122"/>
            </a:endParaRPr>
          </a:p>
        </p:txBody>
      </p:sp>
      <p:sp>
        <p:nvSpPr>
          <p:cNvPr id="7190" name="AutoShape 7"/>
          <p:cNvSpPr>
            <a:spLocks noChangeArrowheads="1"/>
          </p:cNvSpPr>
          <p:nvPr/>
        </p:nvSpPr>
        <p:spPr bwMode="auto">
          <a:xfrm>
            <a:off x="9448801" y="1371600"/>
            <a:ext cx="582613"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000000"/>
                </a:solidFill>
                <a:ea typeface="宋体" panose="02010600030101010101" pitchFamily="2" charset="-122"/>
              </a:rPr>
              <a:t>社交</a:t>
            </a:r>
            <a:endParaRPr lang="en-GB" altLang="zh-CN" sz="1200">
              <a:solidFill>
                <a:srgbClr val="000000"/>
              </a:solidFill>
              <a:ea typeface="宋体" panose="02010600030101010101" pitchFamily="2" charset="-122"/>
            </a:endParaRPr>
          </a:p>
        </p:txBody>
      </p:sp>
      <p:sp>
        <p:nvSpPr>
          <p:cNvPr id="7191" name="AutoShape 7"/>
          <p:cNvSpPr>
            <a:spLocks noChangeArrowheads="1"/>
          </p:cNvSpPr>
          <p:nvPr/>
        </p:nvSpPr>
        <p:spPr bwMode="auto">
          <a:xfrm>
            <a:off x="3240088" y="1371600"/>
            <a:ext cx="442912"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000000"/>
                </a:solidFill>
                <a:ea typeface="宋体" panose="02010600030101010101" pitchFamily="2" charset="-122"/>
              </a:rPr>
              <a:t>图像</a:t>
            </a:r>
            <a:endParaRPr lang="en-GB" altLang="zh-CN" sz="1200">
              <a:solidFill>
                <a:srgbClr val="000000"/>
              </a:solidFill>
              <a:ea typeface="宋体" panose="02010600030101010101" pitchFamily="2" charset="-122"/>
            </a:endParaRPr>
          </a:p>
        </p:txBody>
      </p:sp>
      <p:sp>
        <p:nvSpPr>
          <p:cNvPr id="7192" name="AutoShape 7"/>
          <p:cNvSpPr>
            <a:spLocks noChangeArrowheads="1"/>
          </p:cNvSpPr>
          <p:nvPr/>
        </p:nvSpPr>
        <p:spPr bwMode="auto">
          <a:xfrm>
            <a:off x="6246814" y="1371600"/>
            <a:ext cx="427037"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000000"/>
                </a:solidFill>
                <a:ea typeface="宋体" panose="02010600030101010101" pitchFamily="2" charset="-122"/>
              </a:rPr>
              <a:t>报表</a:t>
            </a:r>
            <a:endParaRPr lang="en-GB" altLang="zh-CN" sz="1200">
              <a:solidFill>
                <a:srgbClr val="000000"/>
              </a:solidFill>
              <a:ea typeface="宋体" panose="02010600030101010101" pitchFamily="2" charset="-122"/>
            </a:endParaRPr>
          </a:p>
        </p:txBody>
      </p:sp>
      <p:sp>
        <p:nvSpPr>
          <p:cNvPr id="7193" name="AutoShape 7"/>
          <p:cNvSpPr>
            <a:spLocks noChangeArrowheads="1"/>
          </p:cNvSpPr>
          <p:nvPr/>
        </p:nvSpPr>
        <p:spPr bwMode="auto">
          <a:xfrm>
            <a:off x="5199063" y="1373188"/>
            <a:ext cx="373062"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200">
                <a:solidFill>
                  <a:srgbClr val="000000"/>
                </a:solidFill>
                <a:ea typeface="宋体" panose="02010600030101010101" pitchFamily="2" charset="-122"/>
              </a:rPr>
              <a:t>GIS</a:t>
            </a:r>
            <a:endParaRPr lang="en-GB" altLang="zh-CN" sz="1200">
              <a:solidFill>
                <a:srgbClr val="000000"/>
              </a:solidFill>
              <a:ea typeface="宋体" panose="02010600030101010101" pitchFamily="2" charset="-122"/>
            </a:endParaRPr>
          </a:p>
        </p:txBody>
      </p:sp>
      <p:sp>
        <p:nvSpPr>
          <p:cNvPr id="7194" name="AutoShape 7"/>
          <p:cNvSpPr>
            <a:spLocks noChangeArrowheads="1"/>
          </p:cNvSpPr>
          <p:nvPr/>
        </p:nvSpPr>
        <p:spPr bwMode="auto">
          <a:xfrm>
            <a:off x="6821489" y="1371600"/>
            <a:ext cx="465137"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000000"/>
                </a:solidFill>
                <a:ea typeface="宋体" panose="02010600030101010101" pitchFamily="2" charset="-122"/>
              </a:rPr>
              <a:t>曲线</a:t>
            </a:r>
            <a:endParaRPr lang="en-GB" altLang="zh-CN" sz="1200">
              <a:solidFill>
                <a:srgbClr val="000000"/>
              </a:solidFill>
              <a:ea typeface="宋体" panose="02010600030101010101" pitchFamily="2" charset="-122"/>
            </a:endParaRPr>
          </a:p>
        </p:txBody>
      </p:sp>
      <p:sp>
        <p:nvSpPr>
          <p:cNvPr id="7195" name="AutoShape 7"/>
          <p:cNvSpPr>
            <a:spLocks noChangeArrowheads="1"/>
          </p:cNvSpPr>
          <p:nvPr/>
        </p:nvSpPr>
        <p:spPr bwMode="auto">
          <a:xfrm>
            <a:off x="5719763" y="1374775"/>
            <a:ext cx="379412"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000000"/>
                </a:solidFill>
                <a:ea typeface="宋体" panose="02010600030101010101" pitchFamily="2" charset="-122"/>
              </a:rPr>
              <a:t>图像</a:t>
            </a:r>
            <a:endParaRPr lang="en-GB" altLang="zh-CN" sz="1200">
              <a:solidFill>
                <a:srgbClr val="000000"/>
              </a:solidFill>
              <a:ea typeface="宋体" panose="02010600030101010101" pitchFamily="2" charset="-122"/>
            </a:endParaRPr>
          </a:p>
        </p:txBody>
      </p:sp>
      <p:sp>
        <p:nvSpPr>
          <p:cNvPr id="7196" name="Rounded Rectangle 115"/>
          <p:cNvSpPr>
            <a:spLocks noChangeArrowheads="1"/>
          </p:cNvSpPr>
          <p:nvPr/>
        </p:nvSpPr>
        <p:spPr bwMode="auto">
          <a:xfrm>
            <a:off x="8440738" y="4878388"/>
            <a:ext cx="1835150" cy="996950"/>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20517" name="AutoShape 7"/>
          <p:cNvSpPr>
            <a:spLocks noChangeArrowheads="1"/>
          </p:cNvSpPr>
          <p:nvPr/>
        </p:nvSpPr>
        <p:spPr bwMode="auto">
          <a:xfrm>
            <a:off x="8491539" y="5124450"/>
            <a:ext cx="1709737"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eaLnBrk="0" hangingPunct="0">
              <a:spcBef>
                <a:spcPct val="20000"/>
              </a:spcBef>
              <a:buClr>
                <a:schemeClr val="tx1"/>
              </a:buClr>
              <a:buFont typeface="Wingdings" pitchFamily="2" charset="2"/>
              <a:buChar char="§"/>
              <a:defRPr sz="16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lr>
                <a:schemeClr val="tx1"/>
              </a:buClr>
              <a:buFont typeface="Arial" pitchFamily="34" charset="0"/>
              <a:buChar char="–"/>
              <a:defRPr sz="16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lr>
                <a:schemeClr val="tx1"/>
              </a:buClr>
              <a:buChar char="•"/>
              <a:defRPr sz="16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4pPr>
            <a:lvl5pPr marL="20574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9pPr>
          </a:lstStyle>
          <a:p>
            <a:pPr algn="ctr" eaLnBrk="1" hangingPunct="1">
              <a:lnSpc>
                <a:spcPct val="85000"/>
              </a:lnSpc>
              <a:spcBef>
                <a:spcPct val="0"/>
              </a:spcBef>
              <a:buClrTx/>
              <a:buFontTx/>
              <a:buNone/>
              <a:defRPr/>
            </a:pPr>
            <a:r>
              <a:rPr lang="zh-CN" altLang="en-US" sz="1050" dirty="0">
                <a:solidFill>
                  <a:srgbClr val="000000"/>
                </a:solidFill>
                <a:latin typeface="宋体" pitchFamily="2" charset="-122"/>
                <a:ea typeface="宋体" pitchFamily="2" charset="-122"/>
              </a:rPr>
              <a:t>模型特征</a:t>
            </a:r>
            <a:endParaRPr lang="en-US" altLang="zh-CN" sz="1050" dirty="0">
              <a:solidFill>
                <a:srgbClr val="000000"/>
              </a:solidFill>
              <a:latin typeface="宋体" pitchFamily="2" charset="-122"/>
              <a:ea typeface="宋体" pitchFamily="2" charset="-122"/>
            </a:endParaRPr>
          </a:p>
        </p:txBody>
      </p:sp>
      <p:sp>
        <p:nvSpPr>
          <p:cNvPr id="20518" name="AutoShape 7"/>
          <p:cNvSpPr>
            <a:spLocks noChangeArrowheads="1"/>
          </p:cNvSpPr>
          <p:nvPr/>
        </p:nvSpPr>
        <p:spPr bwMode="auto">
          <a:xfrm>
            <a:off x="8491539" y="5484813"/>
            <a:ext cx="171132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eaLnBrk="0" hangingPunct="0">
              <a:spcBef>
                <a:spcPct val="20000"/>
              </a:spcBef>
              <a:buClr>
                <a:schemeClr val="tx1"/>
              </a:buClr>
              <a:buFont typeface="Wingdings" pitchFamily="2" charset="2"/>
              <a:buChar char="§"/>
              <a:defRPr sz="16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lr>
                <a:schemeClr val="tx1"/>
              </a:buClr>
              <a:buFont typeface="Arial" pitchFamily="34" charset="0"/>
              <a:buChar char="–"/>
              <a:defRPr sz="16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lr>
                <a:schemeClr val="tx1"/>
              </a:buClr>
              <a:buChar char="•"/>
              <a:defRPr sz="16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4pPr>
            <a:lvl5pPr marL="20574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9pPr>
          </a:lstStyle>
          <a:p>
            <a:pPr algn="ctr" eaLnBrk="1" hangingPunct="1">
              <a:lnSpc>
                <a:spcPct val="85000"/>
              </a:lnSpc>
              <a:spcBef>
                <a:spcPct val="0"/>
              </a:spcBef>
              <a:buClrTx/>
              <a:buFontTx/>
              <a:buNone/>
              <a:defRPr/>
            </a:pPr>
            <a:r>
              <a:rPr lang="zh-CN" altLang="en-US" sz="1050" dirty="0">
                <a:solidFill>
                  <a:srgbClr val="000000"/>
                </a:solidFill>
                <a:latin typeface="宋体" pitchFamily="2" charset="-122"/>
                <a:ea typeface="宋体" pitchFamily="2" charset="-122"/>
              </a:rPr>
              <a:t>业务规则</a:t>
            </a:r>
            <a:endParaRPr lang="en-US" altLang="zh-CN" sz="1050" dirty="0">
              <a:solidFill>
                <a:srgbClr val="000000"/>
              </a:solidFill>
              <a:latin typeface="宋体" pitchFamily="2" charset="-122"/>
              <a:ea typeface="宋体" pitchFamily="2" charset="-122"/>
            </a:endParaRPr>
          </a:p>
        </p:txBody>
      </p:sp>
      <p:sp>
        <p:nvSpPr>
          <p:cNvPr id="7199" name="Rounded Rectangle 75"/>
          <p:cNvSpPr>
            <a:spLocks noChangeArrowheads="1"/>
          </p:cNvSpPr>
          <p:nvPr/>
        </p:nvSpPr>
        <p:spPr bwMode="auto">
          <a:xfrm>
            <a:off x="2208213" y="6440488"/>
            <a:ext cx="1223962" cy="271462"/>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7200" name="Rounded Rectangle 79"/>
          <p:cNvSpPr>
            <a:spLocks noChangeArrowheads="1"/>
          </p:cNvSpPr>
          <p:nvPr/>
        </p:nvSpPr>
        <p:spPr bwMode="auto">
          <a:xfrm>
            <a:off x="3489326" y="6435726"/>
            <a:ext cx="1323975" cy="276225"/>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7201" name="Rounded Rectangle 82"/>
          <p:cNvSpPr>
            <a:spLocks noChangeArrowheads="1"/>
          </p:cNvSpPr>
          <p:nvPr/>
        </p:nvSpPr>
        <p:spPr bwMode="auto">
          <a:xfrm>
            <a:off x="4946650" y="6435726"/>
            <a:ext cx="1409700" cy="276225"/>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7202" name="Rounded Rectangle 85"/>
          <p:cNvSpPr>
            <a:spLocks noChangeArrowheads="1"/>
          </p:cNvSpPr>
          <p:nvPr/>
        </p:nvSpPr>
        <p:spPr bwMode="auto">
          <a:xfrm>
            <a:off x="6481764" y="6440488"/>
            <a:ext cx="1233487" cy="271462"/>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7203" name="Rounded Rectangle 115"/>
          <p:cNvSpPr>
            <a:spLocks noChangeArrowheads="1"/>
          </p:cNvSpPr>
          <p:nvPr/>
        </p:nvSpPr>
        <p:spPr bwMode="auto">
          <a:xfrm>
            <a:off x="2363788" y="2481263"/>
            <a:ext cx="2506662" cy="360362"/>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a:solidFill>
                  <a:srgbClr val="000000"/>
                </a:solidFill>
                <a:latin typeface="宋体" panose="02010600030101010101" pitchFamily="2" charset="-122"/>
                <a:ea typeface="宋体" panose="02010600030101010101" pitchFamily="2" charset="-122"/>
              </a:rPr>
              <a:t>综合观测实验室数据应用</a:t>
            </a:r>
            <a:endParaRPr lang="en-US" altLang="zh-CN" sz="1200">
              <a:solidFill>
                <a:srgbClr val="000000"/>
              </a:solidFill>
              <a:latin typeface="宋体" panose="02010600030101010101" pitchFamily="2" charset="-122"/>
              <a:ea typeface="宋体" panose="02010600030101010101" pitchFamily="2" charset="-122"/>
            </a:endParaRPr>
          </a:p>
        </p:txBody>
      </p:sp>
      <p:sp>
        <p:nvSpPr>
          <p:cNvPr id="7204" name="Rounded Rectangle 115"/>
          <p:cNvSpPr>
            <a:spLocks noChangeArrowheads="1"/>
          </p:cNvSpPr>
          <p:nvPr/>
        </p:nvSpPr>
        <p:spPr bwMode="auto">
          <a:xfrm>
            <a:off x="2338388" y="2908301"/>
            <a:ext cx="2519362" cy="358775"/>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a:solidFill>
                  <a:srgbClr val="000000"/>
                </a:solidFill>
                <a:ea typeface="宋体" panose="02010600030101010101" pitchFamily="2" charset="-122"/>
              </a:rPr>
              <a:t>环境空气质量分析及业务应用</a:t>
            </a:r>
          </a:p>
        </p:txBody>
      </p:sp>
      <p:sp>
        <p:nvSpPr>
          <p:cNvPr id="7205" name="Rounded Rectangle 115"/>
          <p:cNvSpPr>
            <a:spLocks noChangeArrowheads="1"/>
          </p:cNvSpPr>
          <p:nvPr/>
        </p:nvSpPr>
        <p:spPr bwMode="auto">
          <a:xfrm>
            <a:off x="2349500" y="3319463"/>
            <a:ext cx="2508250" cy="360362"/>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a:solidFill>
                  <a:srgbClr val="000000"/>
                </a:solidFill>
                <a:ea typeface="宋体" panose="02010600030101010101" pitchFamily="2" charset="-122"/>
              </a:rPr>
              <a:t>大气污染源管理及应用</a:t>
            </a:r>
            <a:endParaRPr lang="en-US" altLang="zh-CN" sz="1200">
              <a:solidFill>
                <a:srgbClr val="000000"/>
              </a:solidFill>
              <a:ea typeface="宋体" panose="02010600030101010101" pitchFamily="2" charset="-122"/>
            </a:endParaRPr>
          </a:p>
        </p:txBody>
      </p:sp>
      <p:sp>
        <p:nvSpPr>
          <p:cNvPr id="7206" name="Rounded Rectangle 141"/>
          <p:cNvSpPr>
            <a:spLocks noChangeArrowheads="1"/>
          </p:cNvSpPr>
          <p:nvPr/>
        </p:nvSpPr>
        <p:spPr bwMode="auto">
          <a:xfrm>
            <a:off x="5130801" y="2103439"/>
            <a:ext cx="2981325" cy="1722437"/>
          </a:xfrm>
          <a:prstGeom prst="roundRect">
            <a:avLst>
              <a:gd name="adj" fmla="val 9375"/>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3600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7207" name="Rounded Rectangle 115"/>
          <p:cNvSpPr>
            <a:spLocks noChangeArrowheads="1"/>
          </p:cNvSpPr>
          <p:nvPr/>
        </p:nvSpPr>
        <p:spPr bwMode="auto">
          <a:xfrm>
            <a:off x="5303838" y="3319463"/>
            <a:ext cx="2678112" cy="360362"/>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a:solidFill>
                  <a:srgbClr val="000000"/>
                </a:solidFill>
                <a:ea typeface="宋体" panose="02010600030101010101" pitchFamily="2" charset="-122"/>
              </a:rPr>
              <a:t>重污染过程分析与案例库管理</a:t>
            </a:r>
            <a:endParaRPr lang="en-US" altLang="zh-CN" sz="1200">
              <a:solidFill>
                <a:srgbClr val="000000"/>
              </a:solidFill>
              <a:ea typeface="宋体" panose="02010600030101010101" pitchFamily="2" charset="-122"/>
            </a:endParaRPr>
          </a:p>
        </p:txBody>
      </p:sp>
      <p:sp>
        <p:nvSpPr>
          <p:cNvPr id="7208" name="Rounded Rectangle 115"/>
          <p:cNvSpPr>
            <a:spLocks noChangeArrowheads="1"/>
          </p:cNvSpPr>
          <p:nvPr/>
        </p:nvSpPr>
        <p:spPr bwMode="auto">
          <a:xfrm>
            <a:off x="5302251" y="2481263"/>
            <a:ext cx="2678113" cy="360362"/>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a:solidFill>
                  <a:srgbClr val="000000"/>
                </a:solidFill>
                <a:ea typeface="宋体" panose="02010600030101010101" pitchFamily="2" charset="-122"/>
              </a:rPr>
              <a:t>统计与数值模型预报</a:t>
            </a:r>
            <a:endParaRPr lang="en-US" altLang="zh-CN" sz="1200">
              <a:solidFill>
                <a:srgbClr val="000000"/>
              </a:solidFill>
              <a:ea typeface="宋体" panose="02010600030101010101" pitchFamily="2" charset="-122"/>
            </a:endParaRPr>
          </a:p>
        </p:txBody>
      </p:sp>
      <p:sp>
        <p:nvSpPr>
          <p:cNvPr id="7209" name="Rounded Rectangle 115"/>
          <p:cNvSpPr>
            <a:spLocks noChangeArrowheads="1"/>
          </p:cNvSpPr>
          <p:nvPr/>
        </p:nvSpPr>
        <p:spPr bwMode="auto">
          <a:xfrm>
            <a:off x="5314951" y="2889251"/>
            <a:ext cx="2678113"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a:solidFill>
                  <a:srgbClr val="000000"/>
                </a:solidFill>
                <a:ea typeface="宋体" panose="02010600030101010101" pitchFamily="2" charset="-122"/>
              </a:rPr>
              <a:t>综合会商</a:t>
            </a:r>
            <a:endParaRPr lang="en-US" altLang="zh-CN" sz="1200">
              <a:solidFill>
                <a:srgbClr val="000000"/>
              </a:solidFill>
              <a:ea typeface="宋体" panose="02010600030101010101" pitchFamily="2" charset="-122"/>
            </a:endParaRPr>
          </a:p>
        </p:txBody>
      </p:sp>
      <p:sp>
        <p:nvSpPr>
          <p:cNvPr id="7210" name="Rounded Rectangle 158"/>
          <p:cNvSpPr>
            <a:spLocks noChangeArrowheads="1"/>
          </p:cNvSpPr>
          <p:nvPr/>
        </p:nvSpPr>
        <p:spPr bwMode="auto">
          <a:xfrm>
            <a:off x="8256588" y="2101851"/>
            <a:ext cx="2036762" cy="1724025"/>
          </a:xfrm>
          <a:prstGeom prst="roundRect">
            <a:avLst>
              <a:gd name="adj" fmla="val 9375"/>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3600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55" name="TextBox 54"/>
          <p:cNvSpPr txBox="1"/>
          <p:nvPr/>
        </p:nvSpPr>
        <p:spPr>
          <a:xfrm>
            <a:off x="8112126" y="2127250"/>
            <a:ext cx="2016125" cy="268288"/>
          </a:xfrm>
          <a:prstGeom prst="rect">
            <a:avLst/>
          </a:prstGeom>
          <a:noFill/>
        </p:spPr>
        <p:txBody>
          <a:bodyPr lIns="36000" tIns="43200" rIns="36000" bIns="43200"/>
          <a:lstStyle/>
          <a:p>
            <a:pPr algn="ctr" eaLnBrk="1" hangingPunct="1">
              <a:defRPr/>
            </a:pPr>
            <a:endParaRPr lang="zh-CN" altLang="en-US" sz="1200" dirty="0">
              <a:solidFill>
                <a:srgbClr val="000000"/>
              </a:solidFill>
              <a:latin typeface="宋体" panose="02010600030101010101" pitchFamily="2" charset="-122"/>
              <a:ea typeface="宋体" panose="02010600030101010101" pitchFamily="2" charset="-122"/>
            </a:endParaRPr>
          </a:p>
        </p:txBody>
      </p:sp>
      <p:sp>
        <p:nvSpPr>
          <p:cNvPr id="56" name="TextBox 55"/>
          <p:cNvSpPr txBox="1"/>
          <p:nvPr/>
        </p:nvSpPr>
        <p:spPr>
          <a:xfrm>
            <a:off x="8616950" y="2136776"/>
            <a:ext cx="1335088" cy="258763"/>
          </a:xfrm>
          <a:prstGeom prst="rect">
            <a:avLst/>
          </a:prstGeom>
          <a:noFill/>
        </p:spPr>
        <p:txBody>
          <a:bodyPr lIns="36000" tIns="43200" rIns="36000" bIns="43200">
            <a:normAutofit fontScale="92500"/>
          </a:bodyPr>
          <a:lstStyle/>
          <a:p>
            <a:pPr algn="ctr" eaLnBrk="1" hangingPunct="1">
              <a:defRPr/>
            </a:pPr>
            <a:r>
              <a:rPr lang="zh-CN" altLang="en-US" sz="1200" dirty="0">
                <a:solidFill>
                  <a:srgbClr val="FFFFFF"/>
                </a:solidFill>
                <a:latin typeface="宋体" panose="02010600030101010101" pitchFamily="2" charset="-122"/>
                <a:ea typeface="宋体" panose="02010600030101010101" pitchFamily="2" charset="-122"/>
              </a:rPr>
              <a:t>重污染应急决策支持</a:t>
            </a:r>
            <a:endParaRPr lang="zh-CN" altLang="en-US" sz="1200" dirty="0">
              <a:solidFill>
                <a:srgbClr val="000000"/>
              </a:solidFill>
              <a:latin typeface="宋体" panose="02010600030101010101" pitchFamily="2" charset="-122"/>
              <a:ea typeface="宋体" panose="02010600030101010101" pitchFamily="2" charset="-122"/>
            </a:endParaRPr>
          </a:p>
        </p:txBody>
      </p:sp>
      <p:sp>
        <p:nvSpPr>
          <p:cNvPr id="7213" name="TextBox 174"/>
          <p:cNvSpPr txBox="1">
            <a:spLocks noChangeArrowheads="1"/>
          </p:cNvSpPr>
          <p:nvPr/>
        </p:nvSpPr>
        <p:spPr bwMode="auto">
          <a:xfrm>
            <a:off x="5130801" y="4872038"/>
            <a:ext cx="319087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统计模型库</a:t>
            </a:r>
            <a:endParaRPr lang="en-US" altLang="zh-CN" sz="1200">
              <a:solidFill>
                <a:srgbClr val="FFFFFF"/>
              </a:solidFill>
              <a:latin typeface="宋体" panose="02010600030101010101" pitchFamily="2" charset="-122"/>
              <a:ea typeface="宋体" panose="02010600030101010101" pitchFamily="2" charset="-122"/>
            </a:endParaRPr>
          </a:p>
        </p:txBody>
      </p:sp>
      <p:sp>
        <p:nvSpPr>
          <p:cNvPr id="7214" name="TextBox 175"/>
          <p:cNvSpPr txBox="1">
            <a:spLocks noChangeArrowheads="1"/>
          </p:cNvSpPr>
          <p:nvPr/>
        </p:nvSpPr>
        <p:spPr bwMode="auto">
          <a:xfrm>
            <a:off x="2251075" y="6470650"/>
            <a:ext cx="11303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自动室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7215" name="TextBox 181"/>
          <p:cNvSpPr txBox="1">
            <a:spLocks noChangeArrowheads="1"/>
          </p:cNvSpPr>
          <p:nvPr/>
        </p:nvSpPr>
        <p:spPr bwMode="auto">
          <a:xfrm>
            <a:off x="3762375" y="6469064"/>
            <a:ext cx="846138"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分析室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7216" name="TextBox 182"/>
          <p:cNvSpPr txBox="1">
            <a:spLocks noChangeArrowheads="1"/>
          </p:cNvSpPr>
          <p:nvPr/>
        </p:nvSpPr>
        <p:spPr bwMode="auto">
          <a:xfrm>
            <a:off x="4986338" y="6470651"/>
            <a:ext cx="1422400"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遥感室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7217" name="TextBox 183"/>
          <p:cNvSpPr txBox="1">
            <a:spLocks noChangeArrowheads="1"/>
          </p:cNvSpPr>
          <p:nvPr/>
        </p:nvSpPr>
        <p:spPr bwMode="auto">
          <a:xfrm>
            <a:off x="6653213" y="6478589"/>
            <a:ext cx="811212"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污染源室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7218" name="TextBox 185"/>
          <p:cNvSpPr txBox="1">
            <a:spLocks noChangeArrowheads="1"/>
          </p:cNvSpPr>
          <p:nvPr/>
        </p:nvSpPr>
        <p:spPr bwMode="auto">
          <a:xfrm>
            <a:off x="8440738" y="4868863"/>
            <a:ext cx="18415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专家知识库</a:t>
            </a:r>
            <a:endParaRPr lang="en-US" altLang="zh-CN" sz="1200">
              <a:solidFill>
                <a:srgbClr val="FFFFFF"/>
              </a:solidFill>
              <a:latin typeface="宋体" panose="02010600030101010101" pitchFamily="2" charset="-122"/>
              <a:ea typeface="宋体" panose="02010600030101010101" pitchFamily="2" charset="-122"/>
            </a:endParaRPr>
          </a:p>
        </p:txBody>
      </p:sp>
      <p:sp>
        <p:nvSpPr>
          <p:cNvPr id="7219" name="TextBox 188"/>
          <p:cNvSpPr txBox="1">
            <a:spLocks noChangeArrowheads="1"/>
          </p:cNvSpPr>
          <p:nvPr/>
        </p:nvSpPr>
        <p:spPr bwMode="auto">
          <a:xfrm>
            <a:off x="5438775" y="2144713"/>
            <a:ext cx="2528888"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空气质量预报预警</a:t>
            </a:r>
            <a:endParaRPr lang="en-US" altLang="zh-CN" sz="1200">
              <a:solidFill>
                <a:srgbClr val="FFFFFF"/>
              </a:solidFill>
              <a:latin typeface="宋体" panose="02010600030101010101" pitchFamily="2" charset="-122"/>
              <a:ea typeface="宋体" panose="02010600030101010101" pitchFamily="2" charset="-122"/>
            </a:endParaRPr>
          </a:p>
        </p:txBody>
      </p:sp>
      <p:sp>
        <p:nvSpPr>
          <p:cNvPr id="7220" name="TextBox 189"/>
          <p:cNvSpPr txBox="1">
            <a:spLocks noChangeArrowheads="1"/>
          </p:cNvSpPr>
          <p:nvPr/>
        </p:nvSpPr>
        <p:spPr bwMode="auto">
          <a:xfrm>
            <a:off x="2500314" y="2149475"/>
            <a:ext cx="2300287"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空气质量综合分析</a:t>
            </a:r>
          </a:p>
        </p:txBody>
      </p:sp>
      <p:sp>
        <p:nvSpPr>
          <p:cNvPr id="7221" name="Rounded Rectangle 203"/>
          <p:cNvSpPr>
            <a:spLocks noChangeArrowheads="1"/>
          </p:cNvSpPr>
          <p:nvPr/>
        </p:nvSpPr>
        <p:spPr bwMode="auto">
          <a:xfrm>
            <a:off x="2219326" y="4875214"/>
            <a:ext cx="2868613" cy="998537"/>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7222" name="AutoShape 7"/>
          <p:cNvSpPr>
            <a:spLocks noChangeArrowheads="1"/>
          </p:cNvSpPr>
          <p:nvPr/>
        </p:nvSpPr>
        <p:spPr bwMode="auto">
          <a:xfrm>
            <a:off x="3744913" y="5108575"/>
            <a:ext cx="6540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GB" altLang="zh-CN" sz="1100">
                <a:solidFill>
                  <a:srgbClr val="000000"/>
                </a:solidFill>
                <a:ea typeface="宋体" panose="02010600030101010101" pitchFamily="2" charset="-122"/>
              </a:rPr>
              <a:t>NAQPMS</a:t>
            </a:r>
          </a:p>
        </p:txBody>
      </p:sp>
      <p:sp>
        <p:nvSpPr>
          <p:cNvPr id="7223" name="AutoShape 7"/>
          <p:cNvSpPr>
            <a:spLocks noChangeArrowheads="1"/>
          </p:cNvSpPr>
          <p:nvPr/>
        </p:nvSpPr>
        <p:spPr bwMode="auto">
          <a:xfrm>
            <a:off x="3235325" y="5108575"/>
            <a:ext cx="465138"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GB" altLang="zh-CN" sz="1100">
                <a:solidFill>
                  <a:srgbClr val="000000"/>
                </a:solidFill>
                <a:ea typeface="宋体" panose="02010600030101010101" pitchFamily="2" charset="-122"/>
              </a:rPr>
              <a:t>CMAQ</a:t>
            </a:r>
          </a:p>
        </p:txBody>
      </p:sp>
      <p:sp>
        <p:nvSpPr>
          <p:cNvPr id="7224" name="AutoShape 7"/>
          <p:cNvSpPr>
            <a:spLocks noChangeArrowheads="1"/>
          </p:cNvSpPr>
          <p:nvPr/>
        </p:nvSpPr>
        <p:spPr bwMode="auto">
          <a:xfrm>
            <a:off x="2290764" y="5108575"/>
            <a:ext cx="86042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900">
                <a:solidFill>
                  <a:srgbClr val="000000"/>
                </a:solidFill>
                <a:ea typeface="宋体" panose="02010600030101010101" pitchFamily="2" charset="-122"/>
              </a:rPr>
              <a:t>MM5/WRF</a:t>
            </a:r>
            <a:endParaRPr lang="en-GB" altLang="zh-CN" sz="900">
              <a:solidFill>
                <a:srgbClr val="000000"/>
              </a:solidFill>
              <a:ea typeface="宋体" panose="02010600030101010101" pitchFamily="2" charset="-122"/>
            </a:endParaRPr>
          </a:p>
        </p:txBody>
      </p:sp>
      <p:sp>
        <p:nvSpPr>
          <p:cNvPr id="7225" name="AutoShape 7"/>
          <p:cNvSpPr>
            <a:spLocks noChangeArrowheads="1"/>
          </p:cNvSpPr>
          <p:nvPr/>
        </p:nvSpPr>
        <p:spPr bwMode="auto">
          <a:xfrm>
            <a:off x="4445001" y="5103813"/>
            <a:ext cx="54292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100">
                <a:solidFill>
                  <a:srgbClr val="000000"/>
                </a:solidFill>
                <a:ea typeface="宋体" panose="02010600030101010101" pitchFamily="2" charset="-122"/>
              </a:rPr>
              <a:t>SMOKE</a:t>
            </a:r>
            <a:endParaRPr lang="en-GB" altLang="zh-CN" sz="1100">
              <a:solidFill>
                <a:srgbClr val="000000"/>
              </a:solidFill>
              <a:ea typeface="宋体" panose="02010600030101010101" pitchFamily="2" charset="-122"/>
            </a:endParaRPr>
          </a:p>
        </p:txBody>
      </p:sp>
      <p:sp>
        <p:nvSpPr>
          <p:cNvPr id="7226" name="TextBox 209"/>
          <p:cNvSpPr txBox="1">
            <a:spLocks noChangeArrowheads="1"/>
          </p:cNvSpPr>
          <p:nvPr/>
        </p:nvSpPr>
        <p:spPr bwMode="auto">
          <a:xfrm>
            <a:off x="2219326" y="4878388"/>
            <a:ext cx="28686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200">
                <a:solidFill>
                  <a:srgbClr val="FFFFFF"/>
                </a:solidFill>
                <a:latin typeface="宋体" panose="02010600030101010101" pitchFamily="2" charset="-122"/>
                <a:ea typeface="宋体" panose="02010600030101010101" pitchFamily="2" charset="-122"/>
              </a:rPr>
              <a:t> </a:t>
            </a:r>
            <a:r>
              <a:rPr lang="zh-CN" altLang="en-US" sz="1200">
                <a:solidFill>
                  <a:srgbClr val="FFFFFF"/>
                </a:solidFill>
                <a:latin typeface="宋体" panose="02010600030101010101" pitchFamily="2" charset="-122"/>
                <a:ea typeface="宋体" panose="02010600030101010101" pitchFamily="2" charset="-122"/>
              </a:rPr>
              <a:t>数值模型库</a:t>
            </a:r>
            <a:endParaRPr lang="en-US" altLang="zh-CN" sz="1200">
              <a:solidFill>
                <a:srgbClr val="FFFFFF"/>
              </a:solidFill>
              <a:latin typeface="宋体" panose="02010600030101010101" pitchFamily="2" charset="-122"/>
              <a:ea typeface="宋体" panose="02010600030101010101" pitchFamily="2" charset="-122"/>
            </a:endParaRPr>
          </a:p>
        </p:txBody>
      </p:sp>
      <p:sp>
        <p:nvSpPr>
          <p:cNvPr id="7227" name="AutoShape 7"/>
          <p:cNvSpPr>
            <a:spLocks noChangeArrowheads="1"/>
          </p:cNvSpPr>
          <p:nvPr/>
        </p:nvSpPr>
        <p:spPr bwMode="auto">
          <a:xfrm>
            <a:off x="2287589" y="5481638"/>
            <a:ext cx="42862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GB" altLang="zh-CN" sz="900">
                <a:solidFill>
                  <a:srgbClr val="000000"/>
                </a:solidFill>
                <a:ea typeface="宋体" panose="02010600030101010101" pitchFamily="2" charset="-122"/>
              </a:rPr>
              <a:t>CAMx</a:t>
            </a:r>
          </a:p>
        </p:txBody>
      </p:sp>
      <p:sp>
        <p:nvSpPr>
          <p:cNvPr id="7228" name="AutoShape 7"/>
          <p:cNvSpPr>
            <a:spLocks noChangeArrowheads="1"/>
          </p:cNvSpPr>
          <p:nvPr/>
        </p:nvSpPr>
        <p:spPr bwMode="auto">
          <a:xfrm>
            <a:off x="3986213" y="5481638"/>
            <a:ext cx="5778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100">
                <a:solidFill>
                  <a:srgbClr val="000000"/>
                </a:solidFill>
                <a:ea typeface="宋体" panose="02010600030101010101" pitchFamily="2" charset="-122"/>
              </a:rPr>
              <a:t>AQMDSS</a:t>
            </a:r>
            <a:endParaRPr lang="en-GB" altLang="zh-CN" sz="1100">
              <a:solidFill>
                <a:srgbClr val="000000"/>
              </a:solidFill>
              <a:ea typeface="宋体" panose="02010600030101010101" pitchFamily="2" charset="-122"/>
            </a:endParaRPr>
          </a:p>
        </p:txBody>
      </p:sp>
      <p:sp>
        <p:nvSpPr>
          <p:cNvPr id="7229" name="AutoShape 7"/>
          <p:cNvSpPr>
            <a:spLocks noChangeArrowheads="1"/>
          </p:cNvSpPr>
          <p:nvPr/>
        </p:nvSpPr>
        <p:spPr bwMode="auto">
          <a:xfrm>
            <a:off x="4603750" y="5480050"/>
            <a:ext cx="388938"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100">
                <a:solidFill>
                  <a:srgbClr val="000000"/>
                </a:solidFill>
                <a:ea typeface="宋体" panose="02010600030101010101" pitchFamily="2" charset="-122"/>
              </a:rPr>
              <a:t>ARIA</a:t>
            </a:r>
            <a:endParaRPr lang="en-GB" altLang="zh-CN" sz="1100">
              <a:solidFill>
                <a:srgbClr val="000000"/>
              </a:solidFill>
              <a:ea typeface="宋体" panose="02010600030101010101" pitchFamily="2" charset="-122"/>
            </a:endParaRPr>
          </a:p>
        </p:txBody>
      </p:sp>
      <p:sp>
        <p:nvSpPr>
          <p:cNvPr id="7230" name="AutoShape 7"/>
          <p:cNvSpPr>
            <a:spLocks noChangeArrowheads="1"/>
          </p:cNvSpPr>
          <p:nvPr/>
        </p:nvSpPr>
        <p:spPr bwMode="auto">
          <a:xfrm>
            <a:off x="2755900" y="5481638"/>
            <a:ext cx="7429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100">
                <a:solidFill>
                  <a:srgbClr val="000000"/>
                </a:solidFill>
                <a:ea typeface="宋体" panose="02010600030101010101" pitchFamily="2" charset="-122"/>
              </a:rPr>
              <a:t>WRF-CHEM</a:t>
            </a:r>
            <a:endParaRPr lang="en-GB" altLang="zh-CN" sz="1100">
              <a:solidFill>
                <a:srgbClr val="000000"/>
              </a:solidFill>
              <a:ea typeface="宋体" panose="02010600030101010101" pitchFamily="2" charset="-122"/>
            </a:endParaRPr>
          </a:p>
        </p:txBody>
      </p:sp>
      <p:sp>
        <p:nvSpPr>
          <p:cNvPr id="7231" name="AutoShape 7"/>
          <p:cNvSpPr>
            <a:spLocks noChangeArrowheads="1"/>
          </p:cNvSpPr>
          <p:nvPr/>
        </p:nvSpPr>
        <p:spPr bwMode="auto">
          <a:xfrm>
            <a:off x="3538539" y="5481638"/>
            <a:ext cx="407987"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GB" altLang="zh-CN" sz="1100">
                <a:solidFill>
                  <a:srgbClr val="000000"/>
                </a:solidFill>
                <a:ea typeface="宋体" panose="02010600030101010101" pitchFamily="2" charset="-122"/>
              </a:rPr>
              <a:t>ADMS</a:t>
            </a:r>
          </a:p>
        </p:txBody>
      </p:sp>
      <p:sp>
        <p:nvSpPr>
          <p:cNvPr id="20552" name="AutoShape 7"/>
          <p:cNvSpPr>
            <a:spLocks noChangeArrowheads="1"/>
          </p:cNvSpPr>
          <p:nvPr/>
        </p:nvSpPr>
        <p:spPr bwMode="auto">
          <a:xfrm>
            <a:off x="5911850" y="5481638"/>
            <a:ext cx="104140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eaLnBrk="0" hangingPunct="0">
              <a:spcBef>
                <a:spcPct val="20000"/>
              </a:spcBef>
              <a:buClr>
                <a:schemeClr val="tx1"/>
              </a:buClr>
              <a:buFont typeface="Wingdings" pitchFamily="2" charset="2"/>
              <a:buChar char="§"/>
              <a:defRPr sz="16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lr>
                <a:schemeClr val="tx1"/>
              </a:buClr>
              <a:buFont typeface="Arial" pitchFamily="34" charset="0"/>
              <a:buChar char="–"/>
              <a:defRPr sz="16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lr>
                <a:schemeClr val="tx1"/>
              </a:buClr>
              <a:buChar char="•"/>
              <a:defRPr sz="16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4pPr>
            <a:lvl5pPr marL="20574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9pPr>
          </a:lstStyle>
          <a:p>
            <a:pPr algn="ctr" eaLnBrk="1" hangingPunct="1">
              <a:lnSpc>
                <a:spcPct val="85000"/>
              </a:lnSpc>
              <a:spcBef>
                <a:spcPct val="0"/>
              </a:spcBef>
              <a:buClrTx/>
              <a:buFontTx/>
              <a:buNone/>
              <a:defRPr/>
            </a:pPr>
            <a:r>
              <a:rPr lang="zh-CN" altLang="en-US" sz="1050">
                <a:solidFill>
                  <a:srgbClr val="000000"/>
                </a:solidFill>
                <a:latin typeface="宋体" pitchFamily="2" charset="-122"/>
                <a:ea typeface="宋体" pitchFamily="2" charset="-122"/>
              </a:rPr>
              <a:t>基于案例的推理</a:t>
            </a:r>
          </a:p>
        </p:txBody>
      </p:sp>
      <p:sp>
        <p:nvSpPr>
          <p:cNvPr id="20553" name="AutoShape 7"/>
          <p:cNvSpPr>
            <a:spLocks noChangeArrowheads="1"/>
          </p:cNvSpPr>
          <p:nvPr/>
        </p:nvSpPr>
        <p:spPr bwMode="auto">
          <a:xfrm>
            <a:off x="7640639" y="5481638"/>
            <a:ext cx="66357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eaLnBrk="0" hangingPunct="0">
              <a:spcBef>
                <a:spcPct val="20000"/>
              </a:spcBef>
              <a:buClr>
                <a:schemeClr val="tx1"/>
              </a:buClr>
              <a:buFont typeface="Wingdings" pitchFamily="2" charset="2"/>
              <a:buChar char="§"/>
              <a:defRPr sz="16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lr>
                <a:schemeClr val="tx1"/>
              </a:buClr>
              <a:buFont typeface="Arial" pitchFamily="34" charset="0"/>
              <a:buChar char="–"/>
              <a:defRPr sz="16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lr>
                <a:schemeClr val="tx1"/>
              </a:buClr>
              <a:buChar char="•"/>
              <a:defRPr sz="16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4pPr>
            <a:lvl5pPr marL="20574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9pPr>
          </a:lstStyle>
          <a:p>
            <a:pPr algn="ctr" eaLnBrk="1" hangingPunct="1">
              <a:lnSpc>
                <a:spcPct val="85000"/>
              </a:lnSpc>
              <a:spcBef>
                <a:spcPct val="0"/>
              </a:spcBef>
              <a:buClrTx/>
              <a:buFontTx/>
              <a:buNone/>
              <a:defRPr/>
            </a:pPr>
            <a:r>
              <a:rPr lang="zh-CN" altLang="en-US" sz="1050">
                <a:solidFill>
                  <a:srgbClr val="000000"/>
                </a:solidFill>
                <a:latin typeface="宋体" pitchFamily="2" charset="-122"/>
                <a:ea typeface="宋体" pitchFamily="2" charset="-122"/>
              </a:rPr>
              <a:t>认知计算</a:t>
            </a:r>
          </a:p>
        </p:txBody>
      </p:sp>
      <p:sp>
        <p:nvSpPr>
          <p:cNvPr id="20554" name="AutoShape 7"/>
          <p:cNvSpPr>
            <a:spLocks noChangeArrowheads="1"/>
          </p:cNvSpPr>
          <p:nvPr/>
        </p:nvSpPr>
        <p:spPr bwMode="auto">
          <a:xfrm>
            <a:off x="5187951" y="5483225"/>
            <a:ext cx="696913"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eaLnBrk="0" hangingPunct="0">
              <a:spcBef>
                <a:spcPct val="20000"/>
              </a:spcBef>
              <a:buClr>
                <a:schemeClr val="tx1"/>
              </a:buClr>
              <a:buFont typeface="Wingdings" pitchFamily="2" charset="2"/>
              <a:buChar char="§"/>
              <a:defRPr sz="16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lr>
                <a:schemeClr val="tx1"/>
              </a:buClr>
              <a:buFont typeface="Arial" pitchFamily="34" charset="0"/>
              <a:buChar char="–"/>
              <a:defRPr sz="16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lr>
                <a:schemeClr val="tx1"/>
              </a:buClr>
              <a:buChar char="•"/>
              <a:defRPr sz="16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4pPr>
            <a:lvl5pPr marL="20574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9pPr>
          </a:lstStyle>
          <a:p>
            <a:pPr algn="ctr" eaLnBrk="1" hangingPunct="1">
              <a:lnSpc>
                <a:spcPct val="85000"/>
              </a:lnSpc>
              <a:spcBef>
                <a:spcPct val="0"/>
              </a:spcBef>
              <a:buClrTx/>
              <a:buFontTx/>
              <a:buNone/>
              <a:defRPr/>
            </a:pPr>
            <a:r>
              <a:rPr lang="zh-CN" altLang="en-US" sz="1050">
                <a:solidFill>
                  <a:srgbClr val="000000"/>
                </a:solidFill>
                <a:latin typeface="宋体" pitchFamily="2" charset="-122"/>
                <a:ea typeface="宋体" pitchFamily="2" charset="-122"/>
              </a:rPr>
              <a:t>特征场挖掘</a:t>
            </a:r>
          </a:p>
        </p:txBody>
      </p:sp>
      <p:sp>
        <p:nvSpPr>
          <p:cNvPr id="20555" name="AutoShape 7"/>
          <p:cNvSpPr>
            <a:spLocks noChangeArrowheads="1"/>
          </p:cNvSpPr>
          <p:nvPr/>
        </p:nvSpPr>
        <p:spPr bwMode="auto">
          <a:xfrm>
            <a:off x="5192714" y="5114925"/>
            <a:ext cx="56197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eaLnBrk="0" hangingPunct="0">
              <a:spcBef>
                <a:spcPct val="20000"/>
              </a:spcBef>
              <a:buClr>
                <a:schemeClr val="tx1"/>
              </a:buClr>
              <a:buFont typeface="Wingdings" pitchFamily="2" charset="2"/>
              <a:buChar char="§"/>
              <a:defRPr sz="16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lr>
                <a:schemeClr val="tx1"/>
              </a:buClr>
              <a:buFont typeface="Arial" pitchFamily="34" charset="0"/>
              <a:buChar char="–"/>
              <a:defRPr sz="16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lr>
                <a:schemeClr val="tx1"/>
              </a:buClr>
              <a:buChar char="•"/>
              <a:defRPr sz="16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4pPr>
            <a:lvl5pPr marL="20574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9pPr>
          </a:lstStyle>
          <a:p>
            <a:pPr algn="ctr" eaLnBrk="1" hangingPunct="1">
              <a:lnSpc>
                <a:spcPct val="85000"/>
              </a:lnSpc>
              <a:spcBef>
                <a:spcPct val="0"/>
              </a:spcBef>
              <a:buClrTx/>
              <a:buFontTx/>
              <a:buNone/>
              <a:defRPr/>
            </a:pPr>
            <a:r>
              <a:rPr lang="zh-CN" altLang="en-US" sz="1050">
                <a:solidFill>
                  <a:srgbClr val="000000"/>
                </a:solidFill>
                <a:latin typeface="宋体" pitchFamily="2" charset="-122"/>
                <a:ea typeface="宋体" pitchFamily="2" charset="-122"/>
              </a:rPr>
              <a:t>时空模式分析</a:t>
            </a:r>
          </a:p>
        </p:txBody>
      </p:sp>
      <p:sp>
        <p:nvSpPr>
          <p:cNvPr id="20556" name="AutoShape 7"/>
          <p:cNvSpPr>
            <a:spLocks noChangeArrowheads="1"/>
          </p:cNvSpPr>
          <p:nvPr/>
        </p:nvSpPr>
        <p:spPr bwMode="auto">
          <a:xfrm>
            <a:off x="7715251" y="5106988"/>
            <a:ext cx="60642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eaLnBrk="0" hangingPunct="0">
              <a:spcBef>
                <a:spcPct val="20000"/>
              </a:spcBef>
              <a:buClr>
                <a:schemeClr val="tx1"/>
              </a:buClr>
              <a:buFont typeface="Wingdings" pitchFamily="2" charset="2"/>
              <a:buChar char="§"/>
              <a:defRPr sz="16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lr>
                <a:schemeClr val="tx1"/>
              </a:buClr>
              <a:buFont typeface="Arial" pitchFamily="34" charset="0"/>
              <a:buChar char="–"/>
              <a:defRPr sz="16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lr>
                <a:schemeClr val="tx1"/>
              </a:buClr>
              <a:buChar char="•"/>
              <a:defRPr sz="16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4pPr>
            <a:lvl5pPr marL="20574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9pPr>
          </a:lstStyle>
          <a:p>
            <a:pPr algn="ctr" eaLnBrk="1" hangingPunct="1">
              <a:lnSpc>
                <a:spcPct val="85000"/>
              </a:lnSpc>
              <a:spcBef>
                <a:spcPct val="0"/>
              </a:spcBef>
              <a:buClrTx/>
              <a:buFontTx/>
              <a:buNone/>
              <a:defRPr/>
            </a:pPr>
            <a:r>
              <a:rPr lang="zh-CN" altLang="en-US" sz="1050" dirty="0">
                <a:solidFill>
                  <a:srgbClr val="000000"/>
                </a:solidFill>
                <a:latin typeface="宋体" pitchFamily="2" charset="-122"/>
                <a:ea typeface="宋体" pitchFamily="2" charset="-122"/>
              </a:rPr>
              <a:t>模型融合</a:t>
            </a:r>
          </a:p>
        </p:txBody>
      </p:sp>
      <p:sp>
        <p:nvSpPr>
          <p:cNvPr id="20557" name="AutoShape 7"/>
          <p:cNvSpPr>
            <a:spLocks noChangeArrowheads="1"/>
          </p:cNvSpPr>
          <p:nvPr/>
        </p:nvSpPr>
        <p:spPr bwMode="auto">
          <a:xfrm>
            <a:off x="6978650" y="5481638"/>
            <a:ext cx="636588"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eaLnBrk="0" hangingPunct="0">
              <a:spcBef>
                <a:spcPct val="20000"/>
              </a:spcBef>
              <a:buClr>
                <a:schemeClr val="tx1"/>
              </a:buClr>
              <a:buFont typeface="Wingdings" pitchFamily="2" charset="2"/>
              <a:buChar char="§"/>
              <a:defRPr sz="16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lr>
                <a:schemeClr val="tx1"/>
              </a:buClr>
              <a:buFont typeface="Arial" pitchFamily="34" charset="0"/>
              <a:buChar char="–"/>
              <a:defRPr sz="16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lr>
                <a:schemeClr val="tx1"/>
              </a:buClr>
              <a:buChar char="•"/>
              <a:defRPr sz="16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4pPr>
            <a:lvl5pPr marL="20574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9pPr>
          </a:lstStyle>
          <a:p>
            <a:pPr algn="ctr" eaLnBrk="1" hangingPunct="1">
              <a:lnSpc>
                <a:spcPct val="85000"/>
              </a:lnSpc>
              <a:spcBef>
                <a:spcPct val="0"/>
              </a:spcBef>
              <a:buClrTx/>
              <a:buFontTx/>
              <a:buNone/>
              <a:defRPr/>
            </a:pPr>
            <a:r>
              <a:rPr lang="zh-CN" altLang="en-US" sz="1050">
                <a:solidFill>
                  <a:srgbClr val="000000"/>
                </a:solidFill>
                <a:latin typeface="宋体" pitchFamily="2" charset="-122"/>
                <a:ea typeface="宋体" pitchFamily="2" charset="-122"/>
              </a:rPr>
              <a:t>深度学习</a:t>
            </a:r>
          </a:p>
        </p:txBody>
      </p:sp>
      <p:sp>
        <p:nvSpPr>
          <p:cNvPr id="20558" name="AutoShape 7"/>
          <p:cNvSpPr>
            <a:spLocks noChangeArrowheads="1"/>
          </p:cNvSpPr>
          <p:nvPr/>
        </p:nvSpPr>
        <p:spPr bwMode="auto">
          <a:xfrm>
            <a:off x="5792789" y="5113338"/>
            <a:ext cx="604837"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eaLnBrk="0" hangingPunct="0">
              <a:spcBef>
                <a:spcPct val="20000"/>
              </a:spcBef>
              <a:buClr>
                <a:schemeClr val="tx1"/>
              </a:buClr>
              <a:buFont typeface="Wingdings" pitchFamily="2" charset="2"/>
              <a:buChar char="§"/>
              <a:defRPr sz="16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lr>
                <a:schemeClr val="tx1"/>
              </a:buClr>
              <a:buFont typeface="Arial" pitchFamily="34" charset="0"/>
              <a:buChar char="–"/>
              <a:defRPr sz="16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lr>
                <a:schemeClr val="tx1"/>
              </a:buClr>
              <a:buChar char="•"/>
              <a:defRPr sz="16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4pPr>
            <a:lvl5pPr marL="20574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9pPr>
          </a:lstStyle>
          <a:p>
            <a:pPr algn="ctr" eaLnBrk="1" hangingPunct="1">
              <a:lnSpc>
                <a:spcPct val="85000"/>
              </a:lnSpc>
              <a:spcBef>
                <a:spcPct val="0"/>
              </a:spcBef>
              <a:buClrTx/>
              <a:buFontTx/>
              <a:buNone/>
              <a:defRPr/>
            </a:pPr>
            <a:r>
              <a:rPr lang="zh-CN" altLang="en-US" sz="1050" dirty="0">
                <a:solidFill>
                  <a:srgbClr val="000000"/>
                </a:solidFill>
                <a:latin typeface="宋体" pitchFamily="2" charset="-122"/>
                <a:ea typeface="宋体" pitchFamily="2" charset="-122"/>
              </a:rPr>
              <a:t>关联分析</a:t>
            </a:r>
          </a:p>
        </p:txBody>
      </p:sp>
      <p:sp>
        <p:nvSpPr>
          <p:cNvPr id="20559" name="AutoShape 7"/>
          <p:cNvSpPr>
            <a:spLocks noChangeArrowheads="1"/>
          </p:cNvSpPr>
          <p:nvPr/>
        </p:nvSpPr>
        <p:spPr bwMode="auto">
          <a:xfrm>
            <a:off x="6435726" y="5114925"/>
            <a:ext cx="60007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eaLnBrk="0" hangingPunct="0">
              <a:spcBef>
                <a:spcPct val="20000"/>
              </a:spcBef>
              <a:buClr>
                <a:schemeClr val="tx1"/>
              </a:buClr>
              <a:buFont typeface="Wingdings" pitchFamily="2" charset="2"/>
              <a:buChar char="§"/>
              <a:defRPr sz="16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lr>
                <a:schemeClr val="tx1"/>
              </a:buClr>
              <a:buFont typeface="Arial" pitchFamily="34" charset="0"/>
              <a:buChar char="–"/>
              <a:defRPr sz="16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lr>
                <a:schemeClr val="tx1"/>
              </a:buClr>
              <a:buChar char="•"/>
              <a:defRPr sz="16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4pPr>
            <a:lvl5pPr marL="20574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9pPr>
          </a:lstStyle>
          <a:p>
            <a:pPr algn="ctr" eaLnBrk="1" hangingPunct="1">
              <a:lnSpc>
                <a:spcPct val="85000"/>
              </a:lnSpc>
              <a:spcBef>
                <a:spcPct val="0"/>
              </a:spcBef>
              <a:buClrTx/>
              <a:buFontTx/>
              <a:buNone/>
              <a:defRPr/>
            </a:pPr>
            <a:r>
              <a:rPr lang="zh-CN" altLang="en-US" sz="1050" dirty="0">
                <a:solidFill>
                  <a:srgbClr val="000000"/>
                </a:solidFill>
                <a:latin typeface="宋体" pitchFamily="2" charset="-122"/>
                <a:ea typeface="宋体" pitchFamily="2" charset="-122"/>
              </a:rPr>
              <a:t>场分析</a:t>
            </a:r>
          </a:p>
        </p:txBody>
      </p:sp>
      <p:sp>
        <p:nvSpPr>
          <p:cNvPr id="20560" name="AutoShape 7"/>
          <p:cNvSpPr>
            <a:spLocks noChangeArrowheads="1"/>
          </p:cNvSpPr>
          <p:nvPr/>
        </p:nvSpPr>
        <p:spPr bwMode="auto">
          <a:xfrm>
            <a:off x="7073900" y="5106988"/>
            <a:ext cx="6032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eaLnBrk="0" hangingPunct="0">
              <a:spcBef>
                <a:spcPct val="20000"/>
              </a:spcBef>
              <a:buClr>
                <a:schemeClr val="tx1"/>
              </a:buClr>
              <a:buFont typeface="Wingdings" pitchFamily="2" charset="2"/>
              <a:buChar char="§"/>
              <a:defRPr sz="16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lr>
                <a:schemeClr val="tx1"/>
              </a:buClr>
              <a:buFont typeface="Arial" pitchFamily="34" charset="0"/>
              <a:buChar char="–"/>
              <a:defRPr sz="16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lr>
                <a:schemeClr val="tx1"/>
              </a:buClr>
              <a:buChar char="•"/>
              <a:defRPr sz="16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4pPr>
            <a:lvl5pPr marL="2057400" indent="-228600" eaLnBrk="0" hangingPunct="0">
              <a:spcBef>
                <a:spcPct val="20000"/>
              </a:spcBef>
              <a:buClr>
                <a:schemeClr val="bg1"/>
              </a:buClr>
              <a:buChar char="»"/>
              <a:defRPr sz="1600">
                <a:solidFill>
                  <a:schemeClr val="bg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lr>
                <a:schemeClr val="bg1"/>
              </a:buClr>
              <a:buChar char="»"/>
              <a:defRPr sz="1600">
                <a:solidFill>
                  <a:schemeClr val="bg1"/>
                </a:solidFill>
                <a:latin typeface="Arial" pitchFamily="34" charset="0"/>
                <a:ea typeface="Arial" pitchFamily="34" charset="0"/>
                <a:cs typeface="Arial" pitchFamily="34" charset="0"/>
              </a:defRPr>
            </a:lvl9pPr>
          </a:lstStyle>
          <a:p>
            <a:pPr algn="ctr" eaLnBrk="1" hangingPunct="1">
              <a:lnSpc>
                <a:spcPct val="85000"/>
              </a:lnSpc>
              <a:spcBef>
                <a:spcPct val="0"/>
              </a:spcBef>
              <a:buClrTx/>
              <a:buFontTx/>
              <a:buNone/>
              <a:defRPr/>
            </a:pPr>
            <a:r>
              <a:rPr lang="zh-CN" altLang="en-US" sz="1050" dirty="0">
                <a:solidFill>
                  <a:srgbClr val="000000"/>
                </a:solidFill>
                <a:latin typeface="宋体" pitchFamily="2" charset="-122"/>
                <a:ea typeface="宋体" pitchFamily="2" charset="-122"/>
              </a:rPr>
              <a:t>误差模式挖掘</a:t>
            </a:r>
          </a:p>
        </p:txBody>
      </p:sp>
      <p:sp>
        <p:nvSpPr>
          <p:cNvPr id="7241" name="Rounded Rectangle 115"/>
          <p:cNvSpPr>
            <a:spLocks noChangeArrowheads="1"/>
          </p:cNvSpPr>
          <p:nvPr/>
        </p:nvSpPr>
        <p:spPr bwMode="auto">
          <a:xfrm>
            <a:off x="7858125" y="6435726"/>
            <a:ext cx="1233488" cy="276225"/>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7242" name="TextBox 116"/>
          <p:cNvSpPr txBox="1">
            <a:spLocks noChangeArrowheads="1"/>
          </p:cNvSpPr>
          <p:nvPr/>
        </p:nvSpPr>
        <p:spPr bwMode="auto">
          <a:xfrm>
            <a:off x="8069263" y="6477000"/>
            <a:ext cx="8112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大气室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7243" name="Rounded Rectangle 117"/>
          <p:cNvSpPr>
            <a:spLocks noChangeArrowheads="1"/>
          </p:cNvSpPr>
          <p:nvPr/>
        </p:nvSpPr>
        <p:spPr bwMode="auto">
          <a:xfrm>
            <a:off x="9199563" y="6443664"/>
            <a:ext cx="1211262" cy="268287"/>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7244" name="TextBox 120"/>
          <p:cNvSpPr txBox="1">
            <a:spLocks noChangeArrowheads="1"/>
          </p:cNvSpPr>
          <p:nvPr/>
        </p:nvSpPr>
        <p:spPr bwMode="auto">
          <a:xfrm>
            <a:off x="9404351" y="6478589"/>
            <a:ext cx="811213"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外部数据</a:t>
            </a:r>
            <a:endParaRPr lang="en-US" altLang="zh-CN" sz="1200">
              <a:solidFill>
                <a:srgbClr val="FFFFFF"/>
              </a:solidFill>
              <a:latin typeface="宋体" panose="02010600030101010101" pitchFamily="2" charset="-122"/>
              <a:ea typeface="宋体" panose="02010600030101010101" pitchFamily="2" charset="-122"/>
            </a:endParaRPr>
          </a:p>
        </p:txBody>
      </p:sp>
      <p:sp>
        <p:nvSpPr>
          <p:cNvPr id="7245" name="Rounded Rectangle 115"/>
          <p:cNvSpPr>
            <a:spLocks noChangeArrowheads="1"/>
          </p:cNvSpPr>
          <p:nvPr/>
        </p:nvSpPr>
        <p:spPr bwMode="auto">
          <a:xfrm>
            <a:off x="8429626" y="2473326"/>
            <a:ext cx="1687513"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a:solidFill>
                  <a:srgbClr val="000000"/>
                </a:solidFill>
                <a:ea typeface="宋体" panose="02010600030101010101" pitchFamily="2" charset="-122"/>
              </a:rPr>
              <a:t>在线源解析</a:t>
            </a:r>
            <a:endParaRPr lang="en-US" altLang="zh-CN" sz="1200">
              <a:solidFill>
                <a:srgbClr val="000000"/>
              </a:solidFill>
              <a:ea typeface="宋体" panose="02010600030101010101" pitchFamily="2" charset="-122"/>
            </a:endParaRPr>
          </a:p>
        </p:txBody>
      </p:sp>
      <p:sp>
        <p:nvSpPr>
          <p:cNvPr id="7246" name="Rounded Rectangle 115"/>
          <p:cNvSpPr>
            <a:spLocks noChangeArrowheads="1"/>
          </p:cNvSpPr>
          <p:nvPr/>
        </p:nvSpPr>
        <p:spPr bwMode="auto">
          <a:xfrm>
            <a:off x="2251076" y="6132514"/>
            <a:ext cx="8042275" cy="244475"/>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latin typeface="宋体" panose="02010600030101010101" pitchFamily="2" charset="-122"/>
                <a:ea typeface="宋体" panose="02010600030101010101" pitchFamily="2" charset="-122"/>
              </a:rPr>
              <a:t>数据审核，管理与融合</a:t>
            </a:r>
            <a:endParaRPr lang="en-US" altLang="zh-CN" sz="1000">
              <a:solidFill>
                <a:srgbClr val="000000"/>
              </a:solidFill>
              <a:latin typeface="宋体" panose="02010600030101010101" pitchFamily="2" charset="-122"/>
              <a:ea typeface="宋体" panose="02010600030101010101" pitchFamily="2" charset="-122"/>
            </a:endParaRPr>
          </a:p>
        </p:txBody>
      </p:sp>
      <p:sp>
        <p:nvSpPr>
          <p:cNvPr id="7247" name="Rounded Rectangle 115"/>
          <p:cNvSpPr>
            <a:spLocks noChangeArrowheads="1"/>
          </p:cNvSpPr>
          <p:nvPr/>
        </p:nvSpPr>
        <p:spPr bwMode="auto">
          <a:xfrm>
            <a:off x="8440738" y="2889251"/>
            <a:ext cx="1687512"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a:solidFill>
                  <a:srgbClr val="000000"/>
                </a:solidFill>
                <a:ea typeface="宋体" panose="02010600030101010101" pitchFamily="2" charset="-122"/>
              </a:rPr>
              <a:t>基于情景的污染过程仿真</a:t>
            </a:r>
            <a:endParaRPr lang="en-US" altLang="zh-CN" sz="1200">
              <a:solidFill>
                <a:srgbClr val="000000"/>
              </a:solidFill>
              <a:ea typeface="宋体" panose="02010600030101010101" pitchFamily="2" charset="-122"/>
            </a:endParaRPr>
          </a:p>
        </p:txBody>
      </p:sp>
      <p:sp>
        <p:nvSpPr>
          <p:cNvPr id="7248" name="Rounded Rectangle 115"/>
          <p:cNvSpPr>
            <a:spLocks noChangeArrowheads="1"/>
          </p:cNvSpPr>
          <p:nvPr/>
        </p:nvSpPr>
        <p:spPr bwMode="auto">
          <a:xfrm>
            <a:off x="8440738" y="3322638"/>
            <a:ext cx="1687512" cy="360362"/>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a:solidFill>
                  <a:srgbClr val="000000"/>
                </a:solidFill>
                <a:ea typeface="宋体" panose="02010600030101010101" pitchFamily="2" charset="-122"/>
              </a:rPr>
              <a:t>污染控制方案效果评估</a:t>
            </a:r>
            <a:endParaRPr lang="en-US" altLang="zh-CN" sz="1200">
              <a:solidFill>
                <a:srgbClr val="000000"/>
              </a:solidFill>
              <a:ea typeface="宋体" panose="02010600030101010101" pitchFamily="2" charset="-122"/>
            </a:endParaRPr>
          </a:p>
        </p:txBody>
      </p:sp>
      <p:sp>
        <p:nvSpPr>
          <p:cNvPr id="7249" name="Rounded Rectangle 136"/>
          <p:cNvSpPr>
            <a:spLocks noChangeArrowheads="1"/>
          </p:cNvSpPr>
          <p:nvPr/>
        </p:nvSpPr>
        <p:spPr bwMode="auto">
          <a:xfrm>
            <a:off x="2252664" y="4076700"/>
            <a:ext cx="8040687" cy="654050"/>
          </a:xfrm>
          <a:prstGeom prst="roundRect">
            <a:avLst>
              <a:gd name="adj" fmla="val 9375"/>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3600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空气质量大数据分析</a:t>
            </a:r>
            <a:endParaRPr lang="en-US" altLang="zh-CN" sz="1200">
              <a:solidFill>
                <a:srgbClr val="FFFFFF"/>
              </a:solidFill>
              <a:latin typeface="宋体" panose="02010600030101010101" pitchFamily="2" charset="-122"/>
              <a:ea typeface="宋体" panose="02010600030101010101" pitchFamily="2" charset="-122"/>
            </a:endParaRPr>
          </a:p>
        </p:txBody>
      </p:sp>
      <p:sp>
        <p:nvSpPr>
          <p:cNvPr id="7250" name="Rounded Rectangle 115"/>
          <p:cNvSpPr>
            <a:spLocks noChangeArrowheads="1"/>
          </p:cNvSpPr>
          <p:nvPr/>
        </p:nvSpPr>
        <p:spPr bwMode="auto">
          <a:xfrm>
            <a:off x="2430463" y="4333876"/>
            <a:ext cx="1555750"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a:solidFill>
                  <a:srgbClr val="000000"/>
                </a:solidFill>
                <a:latin typeface="宋体" panose="02010600030101010101" pitchFamily="2" charset="-122"/>
                <a:ea typeface="宋体" panose="02010600030101010101" pitchFamily="2" charset="-122"/>
              </a:rPr>
              <a:t>空气质量指标体系</a:t>
            </a:r>
            <a:endParaRPr lang="en-US" altLang="zh-CN" sz="1200">
              <a:solidFill>
                <a:srgbClr val="000000"/>
              </a:solidFill>
              <a:latin typeface="宋体" panose="02010600030101010101" pitchFamily="2" charset="-122"/>
              <a:ea typeface="宋体" panose="02010600030101010101" pitchFamily="2" charset="-122"/>
            </a:endParaRPr>
          </a:p>
        </p:txBody>
      </p:sp>
      <p:sp>
        <p:nvSpPr>
          <p:cNvPr id="7251" name="Rounded Rectangle 115"/>
          <p:cNvSpPr>
            <a:spLocks noChangeArrowheads="1"/>
          </p:cNvSpPr>
          <p:nvPr/>
        </p:nvSpPr>
        <p:spPr bwMode="auto">
          <a:xfrm>
            <a:off x="4186239" y="4333876"/>
            <a:ext cx="1698625"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a:solidFill>
                  <a:srgbClr val="000000"/>
                </a:solidFill>
                <a:latin typeface="宋体" panose="02010600030101010101" pitchFamily="2" charset="-122"/>
                <a:ea typeface="宋体" panose="02010600030101010101" pitchFamily="2" charset="-122"/>
              </a:rPr>
              <a:t>空气质量高级统计分析工具集</a:t>
            </a:r>
            <a:endParaRPr lang="en-US" altLang="zh-CN" sz="1200">
              <a:solidFill>
                <a:srgbClr val="000000"/>
              </a:solidFill>
              <a:latin typeface="宋体" panose="02010600030101010101" pitchFamily="2" charset="-122"/>
              <a:ea typeface="宋体" panose="02010600030101010101" pitchFamily="2" charset="-122"/>
            </a:endParaRPr>
          </a:p>
        </p:txBody>
      </p:sp>
      <p:sp>
        <p:nvSpPr>
          <p:cNvPr id="7252" name="Rounded Rectangle 115"/>
          <p:cNvSpPr>
            <a:spLocks noChangeArrowheads="1"/>
          </p:cNvSpPr>
          <p:nvPr/>
        </p:nvSpPr>
        <p:spPr bwMode="auto">
          <a:xfrm>
            <a:off x="6067425" y="4333876"/>
            <a:ext cx="1741488"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a:solidFill>
                  <a:srgbClr val="000000"/>
                </a:solidFill>
                <a:ea typeface="宋体" panose="02010600030101010101" pitchFamily="2" charset="-122"/>
              </a:rPr>
              <a:t>基于</a:t>
            </a:r>
            <a:r>
              <a:rPr lang="en-US" altLang="zh-CN" sz="1200">
                <a:solidFill>
                  <a:srgbClr val="000000"/>
                </a:solidFill>
                <a:ea typeface="宋体" panose="02010600030101010101" pitchFamily="2" charset="-122"/>
              </a:rPr>
              <a:t>GIS</a:t>
            </a:r>
            <a:r>
              <a:rPr lang="zh-CN" altLang="en-US" sz="1200">
                <a:solidFill>
                  <a:srgbClr val="000000"/>
                </a:solidFill>
                <a:ea typeface="宋体" panose="02010600030101010101" pitchFamily="2" charset="-122"/>
              </a:rPr>
              <a:t>的数据耦合展示</a:t>
            </a:r>
            <a:endParaRPr lang="en-US" altLang="zh-CN" sz="1200">
              <a:solidFill>
                <a:srgbClr val="000000"/>
              </a:solidFill>
              <a:ea typeface="宋体" panose="02010600030101010101" pitchFamily="2" charset="-122"/>
            </a:endParaRPr>
          </a:p>
        </p:txBody>
      </p:sp>
      <p:sp>
        <p:nvSpPr>
          <p:cNvPr id="7253" name="Rounded Rectangle 115"/>
          <p:cNvSpPr>
            <a:spLocks noChangeArrowheads="1"/>
          </p:cNvSpPr>
          <p:nvPr/>
        </p:nvSpPr>
        <p:spPr bwMode="auto">
          <a:xfrm>
            <a:off x="7950201" y="4333876"/>
            <a:ext cx="2081213"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a:solidFill>
                  <a:srgbClr val="000000"/>
                </a:solidFill>
                <a:ea typeface="宋体" panose="02010600030101010101" pitchFamily="2" charset="-122"/>
              </a:rPr>
              <a:t>业务知识积累</a:t>
            </a:r>
            <a:endParaRPr lang="en-US" altLang="zh-CN" sz="1200">
              <a:solidFill>
                <a:srgbClr val="000000"/>
              </a:solidFill>
              <a:ea typeface="宋体" panose="02010600030101010101" pitchFamily="2" charset="-122"/>
            </a:endParaRPr>
          </a:p>
        </p:txBody>
      </p:sp>
      <p:sp>
        <p:nvSpPr>
          <p:cNvPr id="3" name="Up-Down Arrow 2"/>
          <p:cNvSpPr/>
          <p:nvPr/>
        </p:nvSpPr>
        <p:spPr bwMode="auto">
          <a:xfrm>
            <a:off x="3462338" y="3717925"/>
            <a:ext cx="227012" cy="388938"/>
          </a:xfrm>
          <a:prstGeom prst="upDownArrow">
            <a:avLst/>
          </a:prstGeom>
          <a:ln>
            <a:headEnd/>
            <a:tailEnd/>
          </a:ln>
        </p:spPr>
        <p:style>
          <a:lnRef idx="1">
            <a:schemeClr val="accent3"/>
          </a:lnRef>
          <a:fillRef idx="3">
            <a:schemeClr val="accent3"/>
          </a:fillRef>
          <a:effectRef idx="2">
            <a:schemeClr val="accent3"/>
          </a:effectRef>
          <a:fontRef idx="minor">
            <a:schemeClr val="lt1"/>
          </a:fontRef>
        </p:style>
        <p:txBody>
          <a:bodyPr anchor="ctr">
            <a:spAutoFit/>
          </a:bodyPr>
          <a:lstStyle>
            <a:lvl1pPr marL="117475" indent="-117475"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sz="1200">
              <a:solidFill>
                <a:srgbClr val="000000"/>
              </a:solidFill>
              <a:ea typeface="宋体" pitchFamily="2" charset="-122"/>
            </a:endParaRPr>
          </a:p>
        </p:txBody>
      </p:sp>
      <p:sp>
        <p:nvSpPr>
          <p:cNvPr id="96" name="Up-Down Arrow 95"/>
          <p:cNvSpPr/>
          <p:nvPr/>
        </p:nvSpPr>
        <p:spPr bwMode="auto">
          <a:xfrm>
            <a:off x="6397626" y="3719514"/>
            <a:ext cx="227013" cy="388937"/>
          </a:xfrm>
          <a:prstGeom prst="upDownArrow">
            <a:avLst/>
          </a:prstGeom>
          <a:ln>
            <a:headEnd/>
            <a:tailEnd/>
          </a:ln>
        </p:spPr>
        <p:style>
          <a:lnRef idx="1">
            <a:schemeClr val="accent3"/>
          </a:lnRef>
          <a:fillRef idx="3">
            <a:schemeClr val="accent3"/>
          </a:fillRef>
          <a:effectRef idx="2">
            <a:schemeClr val="accent3"/>
          </a:effectRef>
          <a:fontRef idx="minor">
            <a:schemeClr val="lt1"/>
          </a:fontRef>
        </p:style>
        <p:txBody>
          <a:bodyPr anchor="ctr">
            <a:spAutoFit/>
          </a:bodyPr>
          <a:lstStyle>
            <a:lvl1pPr marL="117475" indent="-117475"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sz="1200">
              <a:solidFill>
                <a:srgbClr val="000000"/>
              </a:solidFill>
              <a:ea typeface="宋体" pitchFamily="2" charset="-122"/>
            </a:endParaRPr>
          </a:p>
        </p:txBody>
      </p:sp>
      <p:sp>
        <p:nvSpPr>
          <p:cNvPr id="97" name="Up-Down Arrow 96"/>
          <p:cNvSpPr/>
          <p:nvPr/>
        </p:nvSpPr>
        <p:spPr bwMode="auto">
          <a:xfrm>
            <a:off x="9275763" y="3719514"/>
            <a:ext cx="227012" cy="388937"/>
          </a:xfrm>
          <a:prstGeom prst="upDownArrow">
            <a:avLst/>
          </a:prstGeom>
          <a:ln>
            <a:headEnd/>
            <a:tailEnd/>
          </a:ln>
        </p:spPr>
        <p:style>
          <a:lnRef idx="1">
            <a:schemeClr val="accent3"/>
          </a:lnRef>
          <a:fillRef idx="3">
            <a:schemeClr val="accent3"/>
          </a:fillRef>
          <a:effectRef idx="2">
            <a:schemeClr val="accent3"/>
          </a:effectRef>
          <a:fontRef idx="minor">
            <a:schemeClr val="lt1"/>
          </a:fontRef>
        </p:style>
        <p:txBody>
          <a:bodyPr anchor="ctr">
            <a:spAutoFit/>
          </a:bodyPr>
          <a:lstStyle>
            <a:lvl1pPr marL="117475" indent="-117475"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sz="1200">
              <a:solidFill>
                <a:srgbClr val="000000"/>
              </a:solidFill>
              <a:ea typeface="宋体" pitchFamily="2" charset="-122"/>
            </a:endParaRPr>
          </a:p>
        </p:txBody>
      </p:sp>
    </p:spTree>
    <p:extLst>
      <p:ext uri="{BB962C8B-B14F-4D97-AF65-F5344CB8AC3E}">
        <p14:creationId xmlns:p14="http://schemas.microsoft.com/office/powerpoint/2010/main" val="343230271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1"/>
          <p:cNvSpPr>
            <a:spLocks noChangeArrowheads="1"/>
          </p:cNvSpPr>
          <p:nvPr/>
        </p:nvSpPr>
        <p:spPr bwMode="auto">
          <a:xfrm>
            <a:off x="257462" y="375867"/>
            <a:ext cx="60833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610" tIns="65305" rIns="130610" bIns="65305" numCol="1" anchor="t" anchorCtr="0" compatLnSpc="1">
            <a:prstTxWarp prst="textNoShape">
              <a:avLst/>
            </a:prstTxWarp>
          </a:bodyPr>
          <a:lstStyle/>
          <a:p>
            <a:pPr eaLnBrk="0" fontAlgn="base" hangingPunct="0">
              <a:lnSpc>
                <a:spcPct val="90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zh-CN" altLang="en-US" sz="2400" dirty="0">
                <a:solidFill>
                  <a:schemeClr val="hlink"/>
                </a:solidFill>
                <a:latin typeface="微软雅黑" panose="020B0503020204020204" pitchFamily="34" charset="-122"/>
                <a:ea typeface="微软雅黑" panose="020B0503020204020204" pitchFamily="34" charset="-122"/>
                <a:cs typeface="+mj-cs"/>
              </a:rPr>
              <a:t>数值</a:t>
            </a:r>
            <a:r>
              <a:rPr lang="zh-CN" altLang="en-US" sz="2400" dirty="0" smtClean="0">
                <a:solidFill>
                  <a:schemeClr val="hlink"/>
                </a:solidFill>
                <a:latin typeface="微软雅黑" panose="020B0503020204020204" pitchFamily="34" charset="-122"/>
                <a:ea typeface="微软雅黑" panose="020B0503020204020204" pitchFamily="34" charset="-122"/>
                <a:cs typeface="+mj-cs"/>
              </a:rPr>
              <a:t>模型工作</a:t>
            </a:r>
            <a:r>
              <a:rPr lang="zh-CN" altLang="en-US" sz="2400" dirty="0">
                <a:solidFill>
                  <a:schemeClr val="hlink"/>
                </a:solidFill>
                <a:latin typeface="微软雅黑" panose="020B0503020204020204" pitchFamily="34" charset="-122"/>
                <a:ea typeface="微软雅黑" panose="020B0503020204020204" pitchFamily="34" charset="-122"/>
                <a:cs typeface="+mj-cs"/>
              </a:rPr>
              <a:t>原理</a:t>
            </a:r>
            <a:endParaRPr lang="en-AU" altLang="zh-CN" sz="2400" dirty="0">
              <a:solidFill>
                <a:schemeClr val="hlink"/>
              </a:solidFill>
              <a:latin typeface="微软雅黑" panose="020B0503020204020204" pitchFamily="34" charset="-122"/>
              <a:ea typeface="微软雅黑" panose="020B0503020204020204" pitchFamily="34" charset="-122"/>
              <a:cs typeface="+mj-cs"/>
            </a:endParaRPr>
          </a:p>
        </p:txBody>
      </p:sp>
      <p:sp>
        <p:nvSpPr>
          <p:cNvPr id="12350" name="Rounded Rectangle 193"/>
          <p:cNvSpPr>
            <a:spLocks noChangeArrowheads="1"/>
          </p:cNvSpPr>
          <p:nvPr/>
        </p:nvSpPr>
        <p:spPr bwMode="auto">
          <a:xfrm>
            <a:off x="589224" y="6125772"/>
            <a:ext cx="1117600" cy="363537"/>
          </a:xfrm>
          <a:prstGeom prst="roundRect">
            <a:avLst>
              <a:gd name="adj" fmla="val 16667"/>
            </a:avLst>
          </a:prstGeom>
          <a:solidFill>
            <a:srgbClr val="CCFFCC"/>
          </a:solidFill>
          <a:ln w="6350">
            <a:solidFill>
              <a:schemeClr val="tx1"/>
            </a:solidFill>
            <a:miter lim="800000"/>
            <a:headEnd/>
            <a:tailEnd/>
          </a:ln>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buClr>
                <a:schemeClr val="tx1"/>
              </a:buClr>
            </a:pPr>
            <a:r>
              <a:rPr lang="zh-CN" altLang="en-US" sz="1600" b="1">
                <a:solidFill>
                  <a:srgbClr val="000000"/>
                </a:solidFill>
                <a:ea typeface="宋体" panose="02010600030101010101" pitchFamily="2" charset="-122"/>
              </a:rPr>
              <a:t>输入数据</a:t>
            </a:r>
          </a:p>
        </p:txBody>
      </p:sp>
      <p:sp>
        <p:nvSpPr>
          <p:cNvPr id="12351" name="Rounded Rectangle 194"/>
          <p:cNvSpPr>
            <a:spLocks noChangeArrowheads="1"/>
          </p:cNvSpPr>
          <p:nvPr/>
        </p:nvSpPr>
        <p:spPr bwMode="auto">
          <a:xfrm>
            <a:off x="1852874" y="6125772"/>
            <a:ext cx="927100" cy="363537"/>
          </a:xfrm>
          <a:prstGeom prst="roundRect">
            <a:avLst>
              <a:gd name="adj" fmla="val 16667"/>
            </a:avLst>
          </a:prstGeom>
          <a:solidFill>
            <a:schemeClr val="accent2"/>
          </a:solidFill>
          <a:ln w="6350">
            <a:solidFill>
              <a:schemeClr val="tx1"/>
            </a:solidFill>
            <a:miter lim="800000"/>
            <a:headEnd/>
            <a:tailEnd/>
          </a:ln>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buClr>
                <a:schemeClr val="tx1"/>
              </a:buClr>
            </a:pPr>
            <a:r>
              <a:rPr lang="zh-CN" altLang="en-US" b="1">
                <a:solidFill>
                  <a:srgbClr val="000000"/>
                </a:solidFill>
                <a:ea typeface="宋体" panose="02010600030101010101" pitchFamily="2" charset="-122"/>
              </a:rPr>
              <a:t>模型库</a:t>
            </a:r>
          </a:p>
        </p:txBody>
      </p:sp>
      <p:grpSp>
        <p:nvGrpSpPr>
          <p:cNvPr id="6" name="组合 5"/>
          <p:cNvGrpSpPr/>
          <p:nvPr/>
        </p:nvGrpSpPr>
        <p:grpSpPr>
          <a:xfrm>
            <a:off x="2585327" y="748370"/>
            <a:ext cx="8257558" cy="6109630"/>
            <a:chOff x="1765917" y="664233"/>
            <a:chExt cx="8257558" cy="6109630"/>
          </a:xfrm>
        </p:grpSpPr>
        <p:sp>
          <p:nvSpPr>
            <p:cNvPr id="100" name="Rounded Rectangle 99"/>
            <p:cNvSpPr/>
            <p:nvPr/>
          </p:nvSpPr>
          <p:spPr bwMode="auto">
            <a:xfrm flipV="1">
              <a:off x="2392364" y="5776913"/>
              <a:ext cx="7088187" cy="996950"/>
            </a:xfrm>
            <a:prstGeom prst="roundRect">
              <a:avLst/>
            </a:prstGeom>
            <a:solidFill>
              <a:srgbClr val="CCFFCC"/>
            </a:solidFill>
            <a:ln w="6350">
              <a:solidFill>
                <a:schemeClr val="tx1"/>
              </a:solidFill>
              <a:miter lim="800000"/>
              <a:headEnd/>
              <a:tailEnd/>
            </a:ln>
          </p:spPr>
          <p:txBody>
            <a:bodyPr/>
            <a:lstStyle/>
            <a:p>
              <a:pPr algn="ctr" eaLnBrk="1" hangingPunct="1">
                <a:buClr>
                  <a:schemeClr val="tx1"/>
                </a:buClr>
                <a:defRPr/>
              </a:pPr>
              <a:endParaRPr lang="zh-CN" altLang="en-US" sz="1050" dirty="0">
                <a:solidFill>
                  <a:srgbClr val="000000"/>
                </a:solidFill>
                <a:latin typeface="黑体" panose="02010609060101010101" pitchFamily="49" charset="-122"/>
                <a:ea typeface="黑体" panose="02010609060101010101" pitchFamily="49" charset="-122"/>
              </a:endParaRPr>
            </a:p>
          </p:txBody>
        </p:sp>
        <p:grpSp>
          <p:nvGrpSpPr>
            <p:cNvPr id="2" name="组合 1"/>
            <p:cNvGrpSpPr/>
            <p:nvPr/>
          </p:nvGrpSpPr>
          <p:grpSpPr>
            <a:xfrm>
              <a:off x="1765917" y="664233"/>
              <a:ext cx="8257558" cy="5992155"/>
              <a:chOff x="1765917" y="664233"/>
              <a:chExt cx="8257558" cy="5992155"/>
            </a:xfrm>
          </p:grpSpPr>
          <p:sp>
            <p:nvSpPr>
              <p:cNvPr id="90" name="Rounded Rectangle 89"/>
              <p:cNvSpPr/>
              <p:nvPr/>
            </p:nvSpPr>
            <p:spPr bwMode="auto">
              <a:xfrm>
                <a:off x="4035426" y="1606551"/>
                <a:ext cx="3789363" cy="3965575"/>
              </a:xfrm>
              <a:prstGeom prst="roundRect">
                <a:avLst/>
              </a:prstGeom>
              <a:solidFill>
                <a:schemeClr val="accent2"/>
              </a:solidFill>
              <a:ln w="6350">
                <a:solidFill>
                  <a:schemeClr val="tx1"/>
                </a:solidFill>
                <a:miter lim="800000"/>
                <a:headEnd/>
                <a:tailEnd/>
              </a:ln>
            </p:spPr>
            <p:txBody>
              <a:bodyPr/>
              <a:lstStyle/>
              <a:p>
                <a:pPr algn="ctr" eaLnBrk="1" hangingPunct="1">
                  <a:buClr>
                    <a:schemeClr val="tx1"/>
                  </a:buClr>
                  <a:defRPr/>
                </a:pPr>
                <a:endParaRPr lang="zh-CN" altLang="en-US" sz="1050" dirty="0">
                  <a:solidFill>
                    <a:srgbClr val="000000"/>
                  </a:solidFill>
                  <a:latin typeface="黑体" panose="02010609060101010101" pitchFamily="49" charset="-122"/>
                  <a:ea typeface="黑体" panose="02010609060101010101" pitchFamily="49" charset="-122"/>
                </a:endParaRPr>
              </a:p>
            </p:txBody>
          </p:sp>
          <p:sp>
            <p:nvSpPr>
              <p:cNvPr id="12293" name="Rounded Rectangle 37"/>
              <p:cNvSpPr>
                <a:spLocks noChangeArrowheads="1"/>
              </p:cNvSpPr>
              <p:nvPr/>
            </p:nvSpPr>
            <p:spPr bwMode="auto">
              <a:xfrm>
                <a:off x="4308475" y="1990725"/>
                <a:ext cx="725488" cy="719138"/>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200">
                  <a:solidFill>
                    <a:srgbClr val="000000"/>
                  </a:solidFill>
                  <a:ea typeface="宋体" panose="02010600030101010101" pitchFamily="2" charset="-122"/>
                </a:endParaRPr>
              </a:p>
            </p:txBody>
          </p:sp>
          <p:sp>
            <p:nvSpPr>
              <p:cNvPr id="12294" name="TextBox 41"/>
              <p:cNvSpPr txBox="1">
                <a:spLocks noChangeArrowheads="1"/>
              </p:cNvSpPr>
              <p:nvPr/>
            </p:nvSpPr>
            <p:spPr bwMode="auto">
              <a:xfrm>
                <a:off x="4006851" y="2381251"/>
                <a:ext cx="12795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00" b="1">
                    <a:ea typeface="宋体" panose="02010600030101010101" pitchFamily="2" charset="-122"/>
                  </a:rPr>
                  <a:t>MM5</a:t>
                </a:r>
                <a:endParaRPr lang="zh-CN" altLang="en-US" sz="1200" b="1">
                  <a:ea typeface="宋体" panose="02010600030101010101" pitchFamily="2" charset="-122"/>
                </a:endParaRPr>
              </a:p>
            </p:txBody>
          </p:sp>
          <p:sp>
            <p:nvSpPr>
              <p:cNvPr id="12295" name="Rounded Rectangle 45"/>
              <p:cNvSpPr>
                <a:spLocks noChangeArrowheads="1"/>
              </p:cNvSpPr>
              <p:nvPr/>
            </p:nvSpPr>
            <p:spPr bwMode="auto">
              <a:xfrm>
                <a:off x="4302125" y="2795589"/>
                <a:ext cx="742950" cy="720725"/>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200">
                  <a:solidFill>
                    <a:srgbClr val="000000"/>
                  </a:solidFill>
                  <a:ea typeface="宋体" panose="02010600030101010101" pitchFamily="2" charset="-122"/>
                </a:endParaRPr>
              </a:p>
            </p:txBody>
          </p:sp>
          <p:sp>
            <p:nvSpPr>
              <p:cNvPr id="12296" name="TextBox 47"/>
              <p:cNvSpPr txBox="1">
                <a:spLocks noChangeArrowheads="1"/>
              </p:cNvSpPr>
              <p:nvPr/>
            </p:nvSpPr>
            <p:spPr bwMode="auto">
              <a:xfrm>
                <a:off x="4006851" y="3208338"/>
                <a:ext cx="12795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00" b="1">
                    <a:ea typeface="宋体" panose="02010600030101010101" pitchFamily="2" charset="-122"/>
                  </a:rPr>
                  <a:t>WRF</a:t>
                </a:r>
                <a:endParaRPr lang="zh-CN" altLang="en-US" sz="1200" b="1">
                  <a:ea typeface="宋体" panose="02010600030101010101" pitchFamily="2" charset="-122"/>
                </a:endParaRPr>
              </a:p>
            </p:txBody>
          </p:sp>
          <p:sp>
            <p:nvSpPr>
              <p:cNvPr id="12297" name="Rounded Rectangle 95"/>
              <p:cNvSpPr>
                <a:spLocks noChangeArrowheads="1"/>
              </p:cNvSpPr>
              <p:nvPr/>
            </p:nvSpPr>
            <p:spPr bwMode="auto">
              <a:xfrm>
                <a:off x="2366963" y="668339"/>
                <a:ext cx="1358900" cy="720725"/>
              </a:xfrm>
              <a:prstGeom prst="roundRect">
                <a:avLst>
                  <a:gd name="adj" fmla="val 16667"/>
                </a:avLst>
              </a:prstGeom>
              <a:solidFill>
                <a:srgbClr val="CCFFCC"/>
              </a:solidFill>
              <a:ln w="6350">
                <a:solidFill>
                  <a:schemeClr val="tx1"/>
                </a:solidFill>
                <a:miter lim="800000"/>
                <a:headEnd/>
                <a:tailEnd/>
              </a:ln>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200">
                  <a:solidFill>
                    <a:srgbClr val="000000"/>
                  </a:solidFill>
                  <a:ea typeface="宋体" panose="02010600030101010101" pitchFamily="2" charset="-122"/>
                </a:endParaRPr>
              </a:p>
            </p:txBody>
          </p:sp>
          <p:sp>
            <p:nvSpPr>
              <p:cNvPr id="12298" name="TextBox 97"/>
              <p:cNvSpPr txBox="1">
                <a:spLocks noChangeArrowheads="1"/>
              </p:cNvSpPr>
              <p:nvPr/>
            </p:nvSpPr>
            <p:spPr bwMode="auto">
              <a:xfrm>
                <a:off x="2444751" y="1046163"/>
                <a:ext cx="12811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b="1">
                    <a:latin typeface="宋体" panose="02010600030101010101" pitchFamily="2" charset="-122"/>
                    <a:ea typeface="宋体" panose="02010600030101010101" pitchFamily="2" charset="-122"/>
                  </a:rPr>
                  <a:t>源排放清单</a:t>
                </a:r>
              </a:p>
            </p:txBody>
          </p:sp>
          <p:cxnSp>
            <p:nvCxnSpPr>
              <p:cNvPr id="12299" name="Straight Arrow Connector 106"/>
              <p:cNvCxnSpPr>
                <a:cxnSpLocks noChangeShapeType="1"/>
                <a:stCxn id="12297" idx="3"/>
              </p:cNvCxnSpPr>
              <p:nvPr/>
            </p:nvCxnSpPr>
            <p:spPr bwMode="auto">
              <a:xfrm flipV="1">
                <a:off x="3725863" y="1023938"/>
                <a:ext cx="431800" cy="4762"/>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2300" name="Straight Arrow Connector 108"/>
              <p:cNvCxnSpPr>
                <a:cxnSpLocks noChangeShapeType="1"/>
              </p:cNvCxnSpPr>
              <p:nvPr/>
            </p:nvCxnSpPr>
            <p:spPr bwMode="auto">
              <a:xfrm>
                <a:off x="5437189" y="1023939"/>
                <a:ext cx="498475" cy="3175"/>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2301" name="Straight Arrow Connector 115"/>
              <p:cNvCxnSpPr>
                <a:cxnSpLocks noChangeShapeType="1"/>
              </p:cNvCxnSpPr>
              <p:nvPr/>
            </p:nvCxnSpPr>
            <p:spPr bwMode="auto">
              <a:xfrm>
                <a:off x="6751639" y="1179514"/>
                <a:ext cx="7937" cy="427037"/>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grpSp>
            <p:nvGrpSpPr>
              <p:cNvPr id="12302" name="Group 14"/>
              <p:cNvGrpSpPr>
                <a:grpSpLocks/>
              </p:cNvGrpSpPr>
              <p:nvPr/>
            </p:nvGrpSpPr>
            <p:grpSpPr bwMode="auto">
              <a:xfrm>
                <a:off x="4856164" y="1990725"/>
                <a:ext cx="1279525" cy="719138"/>
                <a:chOff x="4011865" y="2741313"/>
                <a:chExt cx="1280215" cy="720079"/>
              </a:xfrm>
            </p:grpSpPr>
            <p:sp>
              <p:nvSpPr>
                <p:cNvPr id="12388" name="TextBox 51"/>
                <p:cNvSpPr txBox="1">
                  <a:spLocks noChangeArrowheads="1"/>
                </p:cNvSpPr>
                <p:nvPr/>
              </p:nvSpPr>
              <p:spPr bwMode="auto">
                <a:xfrm>
                  <a:off x="4011865" y="3132315"/>
                  <a:ext cx="12802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00" b="1">
                      <a:ea typeface="宋体" panose="02010600030101010101" pitchFamily="2" charset="-122"/>
                    </a:rPr>
                    <a:t>CMAQ</a:t>
                  </a:r>
                  <a:endParaRPr lang="zh-CN" altLang="en-US" sz="1200" b="1">
                    <a:ea typeface="宋体" panose="02010600030101010101" pitchFamily="2" charset="-122"/>
                  </a:endParaRPr>
                </a:p>
              </p:txBody>
            </p:sp>
            <p:pic>
              <p:nvPicPr>
                <p:cNvPr id="12389" name="Picture 9" descr="C:\Documents and Settings\Administrator\Desktop\Market Management\Presentation icons PNG files\Arrows-4curved_i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4592" y="2801349"/>
                  <a:ext cx="334342" cy="342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0" name="Rounded Rectangle 49"/>
                <p:cNvSpPr>
                  <a:spLocks noChangeArrowheads="1"/>
                </p:cNvSpPr>
                <p:nvPr/>
              </p:nvSpPr>
              <p:spPr bwMode="auto">
                <a:xfrm>
                  <a:off x="4303836" y="2741313"/>
                  <a:ext cx="700212" cy="720079"/>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200">
                    <a:solidFill>
                      <a:srgbClr val="000000"/>
                    </a:solidFill>
                    <a:ea typeface="宋体" panose="02010600030101010101" pitchFamily="2" charset="-122"/>
                  </a:endParaRPr>
                </a:p>
              </p:txBody>
            </p:sp>
          </p:grpSp>
          <p:sp>
            <p:nvSpPr>
              <p:cNvPr id="12303" name="Rounded Rectangle 123"/>
              <p:cNvSpPr>
                <a:spLocks noChangeArrowheads="1"/>
              </p:cNvSpPr>
              <p:nvPr/>
            </p:nvSpPr>
            <p:spPr bwMode="auto">
              <a:xfrm>
                <a:off x="8439150" y="3787775"/>
                <a:ext cx="1447800" cy="800100"/>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200">
                  <a:solidFill>
                    <a:srgbClr val="000000"/>
                  </a:solidFill>
                  <a:ea typeface="宋体" panose="02010600030101010101" pitchFamily="2" charset="-122"/>
                </a:endParaRPr>
              </a:p>
            </p:txBody>
          </p:sp>
          <p:sp>
            <p:nvSpPr>
              <p:cNvPr id="12304" name="TextBox 125"/>
              <p:cNvSpPr txBox="1">
                <a:spLocks noChangeArrowheads="1"/>
              </p:cNvSpPr>
              <p:nvPr/>
            </p:nvSpPr>
            <p:spPr bwMode="auto">
              <a:xfrm>
                <a:off x="8439150" y="4111626"/>
                <a:ext cx="14478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b="1">
                    <a:latin typeface="宋体" panose="02010600030101010101" pitchFamily="2" charset="-122"/>
                    <a:ea typeface="宋体" panose="02010600030101010101" pitchFamily="2" charset="-122"/>
                  </a:rPr>
                  <a:t>重污染案例再分析数据</a:t>
                </a:r>
              </a:p>
            </p:txBody>
          </p:sp>
          <p:pic>
            <p:nvPicPr>
              <p:cNvPr id="12305"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09050" y="3821114"/>
                <a:ext cx="4826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230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77314" y="1400176"/>
                <a:ext cx="446087"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307" name="Rounded Rectangle 128"/>
              <p:cNvSpPr>
                <a:spLocks noChangeArrowheads="1"/>
              </p:cNvSpPr>
              <p:nvPr/>
            </p:nvSpPr>
            <p:spPr bwMode="auto">
              <a:xfrm>
                <a:off x="8472488" y="1412876"/>
                <a:ext cx="1441450" cy="720725"/>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200">
                  <a:solidFill>
                    <a:srgbClr val="000000"/>
                  </a:solidFill>
                  <a:ea typeface="宋体" panose="02010600030101010101" pitchFamily="2" charset="-122"/>
                </a:endParaRPr>
              </a:p>
            </p:txBody>
          </p:sp>
          <p:sp>
            <p:nvSpPr>
              <p:cNvPr id="12308" name="TextBox 129"/>
              <p:cNvSpPr txBox="1">
                <a:spLocks noChangeArrowheads="1"/>
              </p:cNvSpPr>
              <p:nvPr/>
            </p:nvSpPr>
            <p:spPr bwMode="auto">
              <a:xfrm>
                <a:off x="8439150" y="1690689"/>
                <a:ext cx="14414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b="1">
                    <a:latin typeface="宋体" panose="02010600030101010101" pitchFamily="2" charset="-122"/>
                    <a:ea typeface="宋体" panose="02010600030101010101" pitchFamily="2" charset="-122"/>
                  </a:rPr>
                  <a:t>空气质量预报 （包括</a:t>
                </a:r>
                <a:r>
                  <a:rPr lang="zh-CN" altLang="en-US" sz="1200" b="1">
                    <a:solidFill>
                      <a:srgbClr val="FF0000"/>
                    </a:solidFill>
                    <a:latin typeface="宋体" panose="02010600030101010101" pitchFamily="2" charset="-122"/>
                    <a:ea typeface="宋体" panose="02010600030101010101" pitchFamily="2" charset="-122"/>
                  </a:rPr>
                  <a:t>集合预报</a:t>
                </a:r>
                <a:r>
                  <a:rPr lang="zh-CN" altLang="en-US" sz="1200" b="1">
                    <a:latin typeface="宋体" panose="02010600030101010101" pitchFamily="2" charset="-122"/>
                    <a:ea typeface="宋体" panose="02010600030101010101" pitchFamily="2" charset="-122"/>
                  </a:rPr>
                  <a:t>）</a:t>
                </a:r>
              </a:p>
            </p:txBody>
          </p:sp>
          <p:pic>
            <p:nvPicPr>
              <p:cNvPr id="12309" name="Picture 6"/>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84688" y="2017713"/>
                <a:ext cx="417512"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2310" name="Picture 6"/>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67226" y="2862263"/>
                <a:ext cx="417513"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39" name="Picture 8"/>
              <p:cNvPicPr>
                <a:picLocks noChangeAspect="1"/>
              </p:cNvPicPr>
              <p:nvPr/>
            </p:nvPicPr>
            <p:blipFill>
              <a:blip r:embed="rId7"/>
              <a:srcRect/>
              <a:stretch>
                <a:fillRect/>
              </a:stretch>
            </p:blipFill>
            <p:spPr bwMode="auto">
              <a:xfrm>
                <a:off x="2894013" y="698501"/>
                <a:ext cx="425450" cy="415925"/>
              </a:xfrm>
              <a:prstGeom prst="rect">
                <a:avLst/>
              </a:prstGeom>
              <a:noFill/>
              <a:ln w="9525">
                <a:noFill/>
                <a:miter lim="800000"/>
                <a:headEnd/>
                <a:tailEnd/>
              </a:ln>
              <a:effectLst>
                <a:outerShdw blurRad="76200" dir="18900000" sy="23000" kx="-1200000" algn="bl" rotWithShape="0">
                  <a:prstClr val="black">
                    <a:alpha val="20000"/>
                  </a:prstClr>
                </a:outerShdw>
              </a:effectLst>
            </p:spPr>
          </p:pic>
          <p:grpSp>
            <p:nvGrpSpPr>
              <p:cNvPr id="12312" name="Group 15"/>
              <p:cNvGrpSpPr>
                <a:grpSpLocks/>
              </p:cNvGrpSpPr>
              <p:nvPr/>
            </p:nvGrpSpPr>
            <p:grpSpPr bwMode="auto">
              <a:xfrm>
                <a:off x="4856164" y="2782889"/>
                <a:ext cx="1279525" cy="719137"/>
                <a:chOff x="4011865" y="3545441"/>
                <a:chExt cx="1280215" cy="720079"/>
              </a:xfrm>
            </p:grpSpPr>
            <p:sp>
              <p:nvSpPr>
                <p:cNvPr id="12385" name="Rounded Rectangle 60"/>
                <p:cNvSpPr>
                  <a:spLocks noChangeArrowheads="1"/>
                </p:cNvSpPr>
                <p:nvPr/>
              </p:nvSpPr>
              <p:spPr bwMode="auto">
                <a:xfrm>
                  <a:off x="4292950" y="3545441"/>
                  <a:ext cx="711098" cy="720079"/>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200">
                    <a:solidFill>
                      <a:srgbClr val="000000"/>
                    </a:solidFill>
                    <a:ea typeface="宋体" panose="02010600030101010101" pitchFamily="2" charset="-122"/>
                  </a:endParaRPr>
                </a:p>
              </p:txBody>
            </p:sp>
            <p:sp>
              <p:nvSpPr>
                <p:cNvPr id="12386" name="TextBox 61"/>
                <p:cNvSpPr txBox="1">
                  <a:spLocks noChangeArrowheads="1"/>
                </p:cNvSpPr>
                <p:nvPr/>
              </p:nvSpPr>
              <p:spPr bwMode="auto">
                <a:xfrm>
                  <a:off x="4011865" y="3936443"/>
                  <a:ext cx="12802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00" b="1">
                      <a:ea typeface="宋体" panose="02010600030101010101" pitchFamily="2" charset="-122"/>
                    </a:rPr>
                    <a:t>NAQPMS</a:t>
                  </a:r>
                  <a:endParaRPr lang="zh-CN" altLang="en-US" sz="1200" b="1">
                    <a:ea typeface="宋体" panose="02010600030101010101" pitchFamily="2" charset="-122"/>
                  </a:endParaRPr>
                </a:p>
              </p:txBody>
            </p:sp>
            <p:pic>
              <p:nvPicPr>
                <p:cNvPr id="12387" name="Picture 9" descr="C:\Documents and Settings\Administrator\Desktop\Market Management\Presentation icons PNG files\Arrows-4curved_i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2715" y="3638446"/>
                  <a:ext cx="334342" cy="342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313" name="Group 52"/>
              <p:cNvGrpSpPr>
                <a:grpSpLocks/>
              </p:cNvGrpSpPr>
              <p:nvPr/>
            </p:nvGrpSpPr>
            <p:grpSpPr bwMode="auto">
              <a:xfrm>
                <a:off x="5648326" y="2008189"/>
                <a:ext cx="1281113" cy="719137"/>
                <a:chOff x="4011865" y="3627320"/>
                <a:chExt cx="1280215" cy="720079"/>
              </a:xfrm>
            </p:grpSpPr>
            <p:sp>
              <p:nvSpPr>
                <p:cNvPr id="12382" name="Rounded Rectangle 63"/>
                <p:cNvSpPr>
                  <a:spLocks noChangeArrowheads="1"/>
                </p:cNvSpPr>
                <p:nvPr/>
              </p:nvSpPr>
              <p:spPr bwMode="auto">
                <a:xfrm>
                  <a:off x="4292950" y="3627320"/>
                  <a:ext cx="711098" cy="720079"/>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200">
                    <a:solidFill>
                      <a:srgbClr val="000000"/>
                    </a:solidFill>
                    <a:ea typeface="宋体" panose="02010600030101010101" pitchFamily="2" charset="-122"/>
                  </a:endParaRPr>
                </a:p>
              </p:txBody>
            </p:sp>
            <p:sp>
              <p:nvSpPr>
                <p:cNvPr id="12383" name="TextBox 64"/>
                <p:cNvSpPr txBox="1">
                  <a:spLocks noChangeArrowheads="1"/>
                </p:cNvSpPr>
                <p:nvPr/>
              </p:nvSpPr>
              <p:spPr bwMode="auto">
                <a:xfrm>
                  <a:off x="4011865" y="4018322"/>
                  <a:ext cx="12802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00" b="1">
                      <a:ea typeface="宋体" panose="02010600030101010101" pitchFamily="2" charset="-122"/>
                    </a:rPr>
                    <a:t>CAMx</a:t>
                  </a:r>
                  <a:endParaRPr lang="zh-CN" altLang="en-US" sz="1200" b="1">
                    <a:ea typeface="宋体" panose="02010600030101010101" pitchFamily="2" charset="-122"/>
                  </a:endParaRPr>
                </a:p>
              </p:txBody>
            </p:sp>
            <p:pic>
              <p:nvPicPr>
                <p:cNvPr id="12384" name="Picture 9" descr="C:\Documents and Settings\Administrator\Desktop\Market Management\Presentation icons PNG files\Arrows-4curved_i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9887" y="3722296"/>
                  <a:ext cx="334342" cy="342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314" name="Group 11"/>
              <p:cNvGrpSpPr>
                <a:grpSpLocks/>
              </p:cNvGrpSpPr>
              <p:nvPr/>
            </p:nvGrpSpPr>
            <p:grpSpPr bwMode="auto">
              <a:xfrm>
                <a:off x="5126039" y="4451350"/>
                <a:ext cx="1546225" cy="719138"/>
                <a:chOff x="4003560" y="5175405"/>
                <a:chExt cx="1546475" cy="720079"/>
              </a:xfrm>
            </p:grpSpPr>
            <p:sp>
              <p:nvSpPr>
                <p:cNvPr id="12379" name="Rounded Rectangle 66"/>
                <p:cNvSpPr>
                  <a:spLocks noChangeArrowheads="1"/>
                </p:cNvSpPr>
                <p:nvPr/>
              </p:nvSpPr>
              <p:spPr bwMode="auto">
                <a:xfrm>
                  <a:off x="4003560" y="5175405"/>
                  <a:ext cx="1546475" cy="720079"/>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200">
                    <a:solidFill>
                      <a:srgbClr val="000000"/>
                    </a:solidFill>
                    <a:ea typeface="宋体" panose="02010600030101010101" pitchFamily="2" charset="-122"/>
                  </a:endParaRPr>
                </a:p>
              </p:txBody>
            </p:sp>
            <p:sp>
              <p:nvSpPr>
                <p:cNvPr id="12380" name="TextBox 67"/>
                <p:cNvSpPr txBox="1">
                  <a:spLocks noChangeArrowheads="1"/>
                </p:cNvSpPr>
                <p:nvPr/>
              </p:nvSpPr>
              <p:spPr bwMode="auto">
                <a:xfrm>
                  <a:off x="4163505" y="5566407"/>
                  <a:ext cx="12802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00" b="1">
                      <a:ea typeface="宋体" panose="02010600030101010101" pitchFamily="2" charset="-122"/>
                    </a:rPr>
                    <a:t>WRF-CHEM</a:t>
                  </a:r>
                  <a:endParaRPr lang="zh-CN" altLang="en-US" sz="1200" b="1">
                    <a:ea typeface="宋体" panose="02010600030101010101" pitchFamily="2" charset="-122"/>
                  </a:endParaRPr>
                </a:p>
              </p:txBody>
            </p:sp>
            <p:pic>
              <p:nvPicPr>
                <p:cNvPr id="12381" name="Picture 9" descr="C:\Documents and Settings\Administrator\Desktop\Market Management\Presentation icons PNG files\Arrows-4curved_i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7656" y="5225637"/>
                  <a:ext cx="334342" cy="342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5" name="Group 44"/>
              <p:cNvGrpSpPr/>
              <p:nvPr/>
            </p:nvGrpSpPr>
            <p:grpSpPr>
              <a:xfrm>
                <a:off x="5934909" y="664233"/>
                <a:ext cx="1719402" cy="724978"/>
                <a:chOff x="3788702" y="692697"/>
                <a:chExt cx="1719402" cy="724978"/>
              </a:xfrm>
              <a:solidFill>
                <a:schemeClr val="bg2"/>
              </a:solidFill>
            </p:grpSpPr>
            <p:sp>
              <p:nvSpPr>
                <p:cNvPr id="103" name="Rounded Rectangle 102"/>
                <p:cNvSpPr/>
                <p:nvPr/>
              </p:nvSpPr>
              <p:spPr bwMode="auto">
                <a:xfrm>
                  <a:off x="3788702" y="692697"/>
                  <a:ext cx="1719402" cy="724978"/>
                </a:xfrm>
                <a:prstGeom prst="roundRect">
                  <a:avLst/>
                </a:prstGeom>
                <a:grpFill/>
                <a:ln w="6350">
                  <a:solidFill>
                    <a:schemeClr val="tx1"/>
                  </a:solidFill>
                  <a:miter lim="800000"/>
                  <a:headEnd/>
                  <a:tailEnd/>
                </a:ln>
              </p:spPr>
              <p:txBody>
                <a:bodyPr anchor="ctr"/>
                <a:lstStyle/>
                <a:p>
                  <a:pPr marL="117475" indent="-117475">
                    <a:buClr>
                      <a:schemeClr val="tx1"/>
                    </a:buClr>
                    <a:buFont typeface="Wingdings" pitchFamily="2" charset="2"/>
                    <a:buChar char="§"/>
                    <a:defRPr/>
                  </a:pPr>
                  <a:endParaRPr lang="zh-CN" altLang="en-US" sz="1200" dirty="0">
                    <a:solidFill>
                      <a:srgbClr val="000000"/>
                    </a:solidFill>
                  </a:endParaRPr>
                </a:p>
              </p:txBody>
            </p:sp>
            <p:sp>
              <p:nvSpPr>
                <p:cNvPr id="105" name="TextBox 104"/>
                <p:cNvSpPr txBox="1"/>
                <p:nvPr/>
              </p:nvSpPr>
              <p:spPr>
                <a:xfrm>
                  <a:off x="3800780" y="1074742"/>
                  <a:ext cx="1707324" cy="276999"/>
                </a:xfrm>
                <a:prstGeom prst="rect">
                  <a:avLst/>
                </a:prstGeom>
                <a:grpFill/>
              </p:spPr>
              <p:txBody>
                <a:bodyPr>
                  <a:spAutoFit/>
                </a:bodyPr>
                <a:lstStyle/>
                <a:p>
                  <a:pPr algn="ctr" eaLnBrk="1" hangingPunct="1">
                    <a:defRPr/>
                  </a:pPr>
                  <a:r>
                    <a:rPr lang="zh-CN" altLang="en-US" sz="1200" b="1" dirty="0">
                      <a:ea typeface="宋体" panose="02010600030101010101" pitchFamily="2" charset="-122"/>
                    </a:rPr>
                    <a:t>源排放情景库</a:t>
                  </a:r>
                </a:p>
              </p:txBody>
            </p:sp>
            <p:pic>
              <p:nvPicPr>
                <p:cNvPr id="143" name="Picture 8"/>
                <p:cNvPicPr>
                  <a:picLocks noChangeAspect="1"/>
                </p:cNvPicPr>
                <p:nvPr/>
              </p:nvPicPr>
              <p:blipFill>
                <a:blip r:embed="rId7"/>
                <a:srcRect/>
                <a:stretch>
                  <a:fillRect/>
                </a:stretch>
              </p:blipFill>
              <p:spPr bwMode="auto">
                <a:xfrm>
                  <a:off x="4435678" y="706330"/>
                  <a:ext cx="425450" cy="415925"/>
                </a:xfrm>
                <a:prstGeom prst="rect">
                  <a:avLst/>
                </a:prstGeom>
                <a:grpFill/>
                <a:ln w="9525">
                  <a:noFill/>
                  <a:miter lim="800000"/>
                  <a:headEnd/>
                  <a:tailEnd/>
                </a:ln>
                <a:effectLst>
                  <a:outerShdw blurRad="76200" dir="18900000" sy="23000" kx="-1200000" algn="bl" rotWithShape="0">
                    <a:prstClr val="black">
                      <a:alpha val="20000"/>
                    </a:prstClr>
                  </a:outerShdw>
                </a:effectLst>
              </p:spPr>
            </p:pic>
          </p:grpSp>
          <p:grpSp>
            <p:nvGrpSpPr>
              <p:cNvPr id="47" name="Group 46"/>
              <p:cNvGrpSpPr/>
              <p:nvPr/>
            </p:nvGrpSpPr>
            <p:grpSpPr>
              <a:xfrm>
                <a:off x="4157650" y="664233"/>
                <a:ext cx="1280215" cy="720079"/>
                <a:chOff x="2051720" y="692696"/>
                <a:chExt cx="1280215" cy="720079"/>
              </a:xfrm>
              <a:solidFill>
                <a:schemeClr val="accent2"/>
              </a:solidFill>
            </p:grpSpPr>
            <p:sp>
              <p:nvSpPr>
                <p:cNvPr id="99" name="Rounded Rectangle 98"/>
                <p:cNvSpPr/>
                <p:nvPr/>
              </p:nvSpPr>
              <p:spPr bwMode="auto">
                <a:xfrm>
                  <a:off x="2051720" y="692696"/>
                  <a:ext cx="1280215" cy="720079"/>
                </a:xfrm>
                <a:prstGeom prst="roundRect">
                  <a:avLst/>
                </a:prstGeom>
                <a:grpFill/>
                <a:ln w="6350">
                  <a:solidFill>
                    <a:schemeClr val="tx1"/>
                  </a:solidFill>
                  <a:miter lim="800000"/>
                  <a:headEnd/>
                  <a:tailEnd/>
                </a:ln>
              </p:spPr>
              <p:txBody>
                <a:bodyPr anchor="ctr"/>
                <a:lstStyle/>
                <a:p>
                  <a:pPr marL="117475" indent="-117475">
                    <a:buClr>
                      <a:schemeClr val="tx1"/>
                    </a:buClr>
                    <a:buFont typeface="Wingdings" pitchFamily="2" charset="2"/>
                    <a:buChar char="§"/>
                    <a:defRPr/>
                  </a:pPr>
                  <a:endParaRPr lang="zh-CN" altLang="en-US" sz="1200" dirty="0">
                    <a:solidFill>
                      <a:srgbClr val="000000"/>
                    </a:solidFill>
                  </a:endParaRPr>
                </a:p>
              </p:txBody>
            </p:sp>
            <p:sp>
              <p:nvSpPr>
                <p:cNvPr id="101" name="TextBox 100"/>
                <p:cNvSpPr txBox="1"/>
                <p:nvPr/>
              </p:nvSpPr>
              <p:spPr>
                <a:xfrm>
                  <a:off x="2084059" y="1069843"/>
                  <a:ext cx="1247876" cy="276999"/>
                </a:xfrm>
                <a:prstGeom prst="rect">
                  <a:avLst/>
                </a:prstGeom>
                <a:grpFill/>
              </p:spPr>
              <p:txBody>
                <a:bodyPr>
                  <a:spAutoFit/>
                </a:bodyPr>
                <a:lstStyle/>
                <a:p>
                  <a:pPr algn="ctr" eaLnBrk="1" hangingPunct="1">
                    <a:defRPr/>
                  </a:pPr>
                  <a:r>
                    <a:rPr lang="en-US" altLang="zh-CN" sz="1200" b="1" dirty="0">
                      <a:ea typeface="宋体" panose="02010600030101010101" pitchFamily="2" charset="-122"/>
                    </a:rPr>
                    <a:t>SMOKE</a:t>
                  </a:r>
                  <a:endParaRPr lang="zh-CN" altLang="en-US" sz="1200" b="1" dirty="0">
                    <a:ea typeface="宋体" panose="02010600030101010101" pitchFamily="2" charset="-122"/>
                  </a:endParaRPr>
                </a:p>
              </p:txBody>
            </p:sp>
            <p:pic>
              <p:nvPicPr>
                <p:cNvPr id="144" name="Picture 6"/>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80754" y="717208"/>
                  <a:ext cx="417600" cy="417600"/>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pic>
          </p:grpSp>
          <p:grpSp>
            <p:nvGrpSpPr>
              <p:cNvPr id="12317" name="Group 35"/>
              <p:cNvGrpSpPr>
                <a:grpSpLocks/>
              </p:cNvGrpSpPr>
              <p:nvPr/>
            </p:nvGrpSpPr>
            <p:grpSpPr bwMode="auto">
              <a:xfrm>
                <a:off x="8104189" y="5934075"/>
                <a:ext cx="1279525" cy="719138"/>
                <a:chOff x="6180982" y="5961859"/>
                <a:chExt cx="1280215" cy="720079"/>
              </a:xfrm>
            </p:grpSpPr>
            <p:sp>
              <p:nvSpPr>
                <p:cNvPr id="12374" name="Rounded Rectangle 68"/>
                <p:cNvSpPr>
                  <a:spLocks noChangeArrowheads="1"/>
                </p:cNvSpPr>
                <p:nvPr/>
              </p:nvSpPr>
              <p:spPr bwMode="auto">
                <a:xfrm>
                  <a:off x="6180982" y="5961859"/>
                  <a:ext cx="1280215" cy="720079"/>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200">
                    <a:solidFill>
                      <a:srgbClr val="000000"/>
                    </a:solidFill>
                    <a:ea typeface="宋体" panose="02010600030101010101" pitchFamily="2" charset="-122"/>
                  </a:endParaRPr>
                </a:p>
              </p:txBody>
            </p:sp>
            <p:sp>
              <p:nvSpPr>
                <p:cNvPr id="70" name="TextBox 69"/>
                <p:cNvSpPr txBox="1"/>
                <p:nvPr/>
              </p:nvSpPr>
              <p:spPr>
                <a:xfrm>
                  <a:off x="6180982" y="6338589"/>
                  <a:ext cx="1280215" cy="278176"/>
                </a:xfrm>
                <a:prstGeom prst="rect">
                  <a:avLst/>
                </a:prstGeom>
                <a:noFill/>
              </p:spPr>
              <p:txBody>
                <a:bodyPr>
                  <a:spAutoFit/>
                </a:bodyPr>
                <a:lstStyle/>
                <a:p>
                  <a:pPr algn="ctr" eaLnBrk="1" hangingPunct="1">
                    <a:defRPr/>
                  </a:pPr>
                  <a:r>
                    <a:rPr lang="zh-CN" altLang="en-US" sz="1200" b="1" dirty="0">
                      <a:latin typeface="宋体" panose="02010600030101010101" pitchFamily="2" charset="-122"/>
                      <a:ea typeface="宋体" panose="02010600030101010101" pitchFamily="2" charset="-122"/>
                    </a:rPr>
                    <a:t>卫星遥感数据</a:t>
                  </a:r>
                  <a:endParaRPr lang="zh-CN" altLang="en-US" sz="1200" b="1" dirty="0">
                    <a:ea typeface="宋体" panose="02010600030101010101" pitchFamily="2" charset="-122"/>
                  </a:endParaRPr>
                </a:p>
              </p:txBody>
            </p:sp>
            <p:grpSp>
              <p:nvGrpSpPr>
                <p:cNvPr id="12376" name="Group 111"/>
                <p:cNvGrpSpPr>
                  <a:grpSpLocks noChangeAspect="1"/>
                </p:cNvGrpSpPr>
                <p:nvPr/>
              </p:nvGrpSpPr>
              <p:grpSpPr bwMode="auto">
                <a:xfrm>
                  <a:off x="6660232" y="6021288"/>
                  <a:ext cx="323488" cy="324000"/>
                  <a:chOff x="7284952" y="3552825"/>
                  <a:chExt cx="630238" cy="628650"/>
                </a:xfrm>
              </p:grpSpPr>
              <p:sp>
                <p:nvSpPr>
                  <p:cNvPr id="75" name="Oval 74"/>
                  <p:cNvSpPr/>
                  <p:nvPr/>
                </p:nvSpPr>
                <p:spPr bwMode="auto">
                  <a:xfrm>
                    <a:off x="7285796" y="3551634"/>
                    <a:ext cx="628187" cy="629180"/>
                  </a:xfrm>
                  <a:prstGeom prst="ellipse">
                    <a:avLst/>
                  </a:prstGeom>
                  <a:solidFill>
                    <a:srgbClr val="A5A215"/>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endParaRPr lang="zh-CN" altLang="zh-CN" sz="1200">
                      <a:solidFill>
                        <a:srgbClr val="FFFFFF"/>
                      </a:solidFill>
                      <a:ea typeface="宋体" pitchFamily="2" charset="-122"/>
                    </a:endParaRPr>
                  </a:p>
                </p:txBody>
              </p:sp>
              <p:pic>
                <p:nvPicPr>
                  <p:cNvPr id="12378" name="Picture 19" descr="Satellite_Wht.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453228" y="3646487"/>
                    <a:ext cx="350837"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2318" name="Group 30"/>
              <p:cNvGrpSpPr>
                <a:grpSpLocks/>
              </p:cNvGrpSpPr>
              <p:nvPr/>
            </p:nvGrpSpPr>
            <p:grpSpPr bwMode="auto">
              <a:xfrm>
                <a:off x="2605089" y="5929314"/>
                <a:ext cx="1322387" cy="720725"/>
                <a:chOff x="1691680" y="5958460"/>
                <a:chExt cx="1322822" cy="720079"/>
              </a:xfrm>
            </p:grpSpPr>
            <p:pic>
              <p:nvPicPr>
                <p:cNvPr id="78" name="Picture 24"/>
                <p:cNvPicPr>
                  <a:picLocks noChangeAspect="1"/>
                </p:cNvPicPr>
                <p:nvPr/>
              </p:nvPicPr>
              <p:blipFill>
                <a:blip r:embed="rId9"/>
                <a:srcRect/>
                <a:stretch>
                  <a:fillRect/>
                </a:stretch>
              </p:blipFill>
              <p:spPr bwMode="auto">
                <a:xfrm>
                  <a:off x="2136326" y="5987009"/>
                  <a:ext cx="433530" cy="431413"/>
                </a:xfrm>
                <a:prstGeom prst="rect">
                  <a:avLst/>
                </a:prstGeom>
                <a:noFill/>
                <a:ln>
                  <a:noFill/>
                </a:ln>
                <a:effectLst>
                  <a:outerShdw blurRad="50800" dist="38100" dir="2700000" algn="tl" rotWithShape="0">
                    <a:prstClr val="black">
                      <a:alpha val="20000"/>
                    </a:prstClr>
                  </a:outerShdw>
                </a:effectLst>
                <a:extLst/>
              </p:spPr>
            </p:pic>
            <p:sp>
              <p:nvSpPr>
                <p:cNvPr id="12372" name="Rounded Rectangle 78"/>
                <p:cNvSpPr>
                  <a:spLocks noChangeArrowheads="1"/>
                </p:cNvSpPr>
                <p:nvPr/>
              </p:nvSpPr>
              <p:spPr bwMode="auto">
                <a:xfrm>
                  <a:off x="1691680" y="5958460"/>
                  <a:ext cx="1322822" cy="720079"/>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200">
                    <a:solidFill>
                      <a:srgbClr val="000000"/>
                    </a:solidFill>
                    <a:ea typeface="宋体" panose="02010600030101010101" pitchFamily="2" charset="-122"/>
                  </a:endParaRPr>
                </a:p>
              </p:txBody>
            </p:sp>
            <p:sp>
              <p:nvSpPr>
                <p:cNvPr id="12373" name="TextBox 79"/>
                <p:cNvSpPr txBox="1">
                  <a:spLocks noChangeArrowheads="1"/>
                </p:cNvSpPr>
                <p:nvPr/>
              </p:nvSpPr>
              <p:spPr bwMode="auto">
                <a:xfrm>
                  <a:off x="1691680" y="6335607"/>
                  <a:ext cx="13228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b="1">
                      <a:latin typeface="宋体" panose="02010600030101010101" pitchFamily="2" charset="-122"/>
                      <a:ea typeface="宋体" panose="02010600030101010101" pitchFamily="2" charset="-122"/>
                    </a:rPr>
                    <a:t>气象观测数据</a:t>
                  </a:r>
                </a:p>
              </p:txBody>
            </p:sp>
          </p:grpSp>
          <p:grpSp>
            <p:nvGrpSpPr>
              <p:cNvPr id="12319" name="Group 34"/>
              <p:cNvGrpSpPr>
                <a:grpSpLocks/>
              </p:cNvGrpSpPr>
              <p:nvPr/>
            </p:nvGrpSpPr>
            <p:grpSpPr bwMode="auto">
              <a:xfrm>
                <a:off x="6886576" y="5934075"/>
                <a:ext cx="1122363" cy="719138"/>
                <a:chOff x="4886710" y="5961859"/>
                <a:chExt cx="1122591" cy="720079"/>
              </a:xfrm>
            </p:grpSpPr>
            <p:pic>
              <p:nvPicPr>
                <p:cNvPr id="77" name="Picture 25"/>
                <p:cNvPicPr>
                  <a:picLocks noChangeAspect="1"/>
                </p:cNvPicPr>
                <p:nvPr/>
              </p:nvPicPr>
              <p:blipFill>
                <a:blip r:embed="rId10"/>
                <a:srcRect/>
                <a:stretch>
                  <a:fillRect/>
                </a:stretch>
              </p:blipFill>
              <p:spPr bwMode="auto">
                <a:xfrm>
                  <a:off x="5247146" y="5992061"/>
                  <a:ext cx="395367" cy="394215"/>
                </a:xfrm>
                <a:prstGeom prst="rect">
                  <a:avLst/>
                </a:prstGeom>
                <a:noFill/>
                <a:ln>
                  <a:noFill/>
                </a:ln>
                <a:effectLst>
                  <a:outerShdw blurRad="50800" dist="38100" dir="2700000" algn="tl" rotWithShape="0">
                    <a:prstClr val="black">
                      <a:alpha val="20000"/>
                    </a:prstClr>
                  </a:outerShdw>
                </a:effectLst>
                <a:extLst/>
              </p:spPr>
            </p:pic>
            <p:sp>
              <p:nvSpPr>
                <p:cNvPr id="12369" name="Rounded Rectangle 87"/>
                <p:cNvSpPr>
                  <a:spLocks noChangeArrowheads="1"/>
                </p:cNvSpPr>
                <p:nvPr/>
              </p:nvSpPr>
              <p:spPr bwMode="auto">
                <a:xfrm>
                  <a:off x="4886710" y="5961859"/>
                  <a:ext cx="1122591" cy="720079"/>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200">
                    <a:solidFill>
                      <a:srgbClr val="000000"/>
                    </a:solidFill>
                    <a:ea typeface="宋体" panose="02010600030101010101" pitchFamily="2" charset="-122"/>
                  </a:endParaRPr>
                </a:p>
              </p:txBody>
            </p:sp>
            <p:sp>
              <p:nvSpPr>
                <p:cNvPr id="12370" name="TextBox 88"/>
                <p:cNvSpPr txBox="1">
                  <a:spLocks noChangeArrowheads="1"/>
                </p:cNvSpPr>
                <p:nvPr/>
              </p:nvSpPr>
              <p:spPr bwMode="auto">
                <a:xfrm>
                  <a:off x="4886710" y="6339006"/>
                  <a:ext cx="11225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b="1">
                      <a:latin typeface="宋体" panose="02010600030101010101" pitchFamily="2" charset="-122"/>
                      <a:ea typeface="宋体" panose="02010600030101010101" pitchFamily="2" charset="-122"/>
                    </a:rPr>
                    <a:t>科研试验数据</a:t>
                  </a:r>
                </a:p>
              </p:txBody>
            </p:sp>
          </p:grpSp>
          <p:grpSp>
            <p:nvGrpSpPr>
              <p:cNvPr id="12320" name="Group 25"/>
              <p:cNvGrpSpPr>
                <a:grpSpLocks/>
              </p:cNvGrpSpPr>
              <p:nvPr/>
            </p:nvGrpSpPr>
            <p:grpSpPr bwMode="auto">
              <a:xfrm>
                <a:off x="4051301" y="5937250"/>
                <a:ext cx="1489075" cy="719138"/>
                <a:chOff x="3011487" y="5965517"/>
                <a:chExt cx="1488560" cy="720079"/>
              </a:xfrm>
            </p:grpSpPr>
            <p:pic>
              <p:nvPicPr>
                <p:cNvPr id="93" name="Picture 24"/>
                <p:cNvPicPr>
                  <a:picLocks noChangeAspect="1"/>
                </p:cNvPicPr>
                <p:nvPr/>
              </p:nvPicPr>
              <p:blipFill>
                <a:blip r:embed="rId9"/>
                <a:srcRect/>
                <a:stretch>
                  <a:fillRect/>
                </a:stretch>
              </p:blipFill>
              <p:spPr bwMode="auto">
                <a:xfrm>
                  <a:off x="3563746" y="5994129"/>
                  <a:ext cx="433238" cy="432365"/>
                </a:xfrm>
                <a:prstGeom prst="rect">
                  <a:avLst/>
                </a:prstGeom>
                <a:noFill/>
                <a:ln>
                  <a:noFill/>
                </a:ln>
                <a:effectLst>
                  <a:outerShdw blurRad="50800" dist="38100" dir="2700000" algn="tl" rotWithShape="0">
                    <a:prstClr val="black">
                      <a:alpha val="20000"/>
                    </a:prstClr>
                  </a:outerShdw>
                </a:effectLst>
                <a:extLst/>
              </p:spPr>
            </p:pic>
            <p:sp>
              <p:nvSpPr>
                <p:cNvPr id="12366" name="Rounded Rectangle 93"/>
                <p:cNvSpPr>
                  <a:spLocks noChangeArrowheads="1"/>
                </p:cNvSpPr>
                <p:nvPr/>
              </p:nvSpPr>
              <p:spPr bwMode="auto">
                <a:xfrm>
                  <a:off x="3011487" y="5965517"/>
                  <a:ext cx="1488560" cy="720079"/>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200">
                    <a:solidFill>
                      <a:srgbClr val="000000"/>
                    </a:solidFill>
                    <a:ea typeface="宋体" panose="02010600030101010101" pitchFamily="2" charset="-122"/>
                  </a:endParaRPr>
                </a:p>
              </p:txBody>
            </p:sp>
            <p:sp>
              <p:nvSpPr>
                <p:cNvPr id="12367" name="TextBox 96"/>
                <p:cNvSpPr txBox="1">
                  <a:spLocks noChangeArrowheads="1"/>
                </p:cNvSpPr>
                <p:nvPr/>
              </p:nvSpPr>
              <p:spPr bwMode="auto">
                <a:xfrm>
                  <a:off x="3011487" y="6342664"/>
                  <a:ext cx="14885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b="1">
                      <a:latin typeface="宋体" panose="02010600030101010101" pitchFamily="2" charset="-122"/>
                      <a:ea typeface="宋体" panose="02010600030101010101" pitchFamily="2" charset="-122"/>
                    </a:rPr>
                    <a:t>空气质量观测数据</a:t>
                  </a:r>
                </a:p>
              </p:txBody>
            </p:sp>
          </p:grpSp>
          <p:cxnSp>
            <p:nvCxnSpPr>
              <p:cNvPr id="12321" name="Straight Arrow Connector 27"/>
              <p:cNvCxnSpPr>
                <a:cxnSpLocks noChangeShapeType="1"/>
                <a:stCxn id="100" idx="2"/>
                <a:endCxn id="90" idx="2"/>
              </p:cNvCxnSpPr>
              <p:nvPr/>
            </p:nvCxnSpPr>
            <p:spPr bwMode="auto">
              <a:xfrm flipH="1" flipV="1">
                <a:off x="5929313" y="5572125"/>
                <a:ext cx="6350" cy="204788"/>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pic>
            <p:nvPicPr>
              <p:cNvPr id="104" name="Picture 8"/>
              <p:cNvPicPr>
                <a:picLocks noChangeAspect="1"/>
              </p:cNvPicPr>
              <p:nvPr/>
            </p:nvPicPr>
            <p:blipFill>
              <a:blip r:embed="rId7"/>
              <a:srcRect/>
              <a:stretch>
                <a:fillRect/>
              </a:stretch>
            </p:blipFill>
            <p:spPr bwMode="auto">
              <a:xfrm>
                <a:off x="6167438" y="666751"/>
                <a:ext cx="425450" cy="415925"/>
              </a:xfrm>
              <a:prstGeom prst="rect">
                <a:avLst/>
              </a:prstGeom>
              <a:noFill/>
              <a:ln w="9525">
                <a:noFill/>
                <a:miter lim="800000"/>
                <a:headEnd/>
                <a:tailEnd/>
              </a:ln>
              <a:effectLst>
                <a:outerShdw blurRad="76200" dir="18900000" sy="23000" kx="-1200000" algn="bl" rotWithShape="0">
                  <a:prstClr val="black">
                    <a:alpha val="20000"/>
                  </a:prstClr>
                </a:outerShdw>
              </a:effectLst>
            </p:spPr>
          </p:pic>
          <p:pic>
            <p:nvPicPr>
              <p:cNvPr id="106" name="Picture 8"/>
              <p:cNvPicPr>
                <a:picLocks noChangeAspect="1"/>
              </p:cNvPicPr>
              <p:nvPr/>
            </p:nvPicPr>
            <p:blipFill>
              <a:blip r:embed="rId7"/>
              <a:srcRect/>
              <a:stretch>
                <a:fillRect/>
              </a:stretch>
            </p:blipFill>
            <p:spPr bwMode="auto">
              <a:xfrm>
                <a:off x="6959600" y="677864"/>
                <a:ext cx="425450" cy="415925"/>
              </a:xfrm>
              <a:prstGeom prst="rect">
                <a:avLst/>
              </a:prstGeom>
              <a:noFill/>
              <a:ln w="9525">
                <a:noFill/>
                <a:miter lim="800000"/>
                <a:headEnd/>
                <a:tailEnd/>
              </a:ln>
              <a:effectLst>
                <a:outerShdw blurRad="76200" dir="18900000" sy="23000" kx="-1200000" algn="bl" rotWithShape="0">
                  <a:prstClr val="black">
                    <a:alpha val="20000"/>
                  </a:prstClr>
                </a:outerShdw>
              </a:effectLst>
            </p:spPr>
          </p:pic>
          <p:grpSp>
            <p:nvGrpSpPr>
              <p:cNvPr id="12324" name="Group 107"/>
              <p:cNvGrpSpPr>
                <a:grpSpLocks/>
              </p:cNvGrpSpPr>
              <p:nvPr/>
            </p:nvGrpSpPr>
            <p:grpSpPr bwMode="auto">
              <a:xfrm>
                <a:off x="5645151" y="5932489"/>
                <a:ext cx="1122363" cy="720725"/>
                <a:chOff x="4886710" y="5961859"/>
                <a:chExt cx="1122591" cy="720079"/>
              </a:xfrm>
            </p:grpSpPr>
            <p:pic>
              <p:nvPicPr>
                <p:cNvPr id="110" name="Picture 25"/>
                <p:cNvPicPr>
                  <a:picLocks noChangeAspect="1"/>
                </p:cNvPicPr>
                <p:nvPr/>
              </p:nvPicPr>
              <p:blipFill>
                <a:blip r:embed="rId10"/>
                <a:srcRect/>
                <a:stretch>
                  <a:fillRect/>
                </a:stretch>
              </p:blipFill>
              <p:spPr bwMode="auto">
                <a:xfrm>
                  <a:off x="5247146" y="5991994"/>
                  <a:ext cx="395367" cy="394934"/>
                </a:xfrm>
                <a:prstGeom prst="rect">
                  <a:avLst/>
                </a:prstGeom>
                <a:noFill/>
                <a:ln>
                  <a:noFill/>
                </a:ln>
                <a:effectLst>
                  <a:outerShdw blurRad="50800" dist="38100" dir="2700000" algn="tl" rotWithShape="0">
                    <a:prstClr val="black">
                      <a:alpha val="20000"/>
                    </a:prstClr>
                  </a:outerShdw>
                </a:effectLst>
                <a:extLst/>
              </p:spPr>
            </p:pic>
            <p:sp>
              <p:nvSpPr>
                <p:cNvPr id="12363" name="Rounded Rectangle 110"/>
                <p:cNvSpPr>
                  <a:spLocks noChangeArrowheads="1"/>
                </p:cNvSpPr>
                <p:nvPr/>
              </p:nvSpPr>
              <p:spPr bwMode="auto">
                <a:xfrm>
                  <a:off x="4886710" y="5961859"/>
                  <a:ext cx="1122591" cy="720079"/>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200">
                    <a:solidFill>
                      <a:srgbClr val="000000"/>
                    </a:solidFill>
                    <a:ea typeface="宋体" panose="02010600030101010101" pitchFamily="2" charset="-122"/>
                  </a:endParaRPr>
                </a:p>
              </p:txBody>
            </p:sp>
            <p:sp>
              <p:nvSpPr>
                <p:cNvPr id="12364" name="TextBox 111"/>
                <p:cNvSpPr txBox="1">
                  <a:spLocks noChangeArrowheads="1"/>
                </p:cNvSpPr>
                <p:nvPr/>
              </p:nvSpPr>
              <p:spPr bwMode="auto">
                <a:xfrm>
                  <a:off x="4886710" y="6339006"/>
                  <a:ext cx="11225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b="1">
                      <a:latin typeface="宋体" panose="02010600030101010101" pitchFamily="2" charset="-122"/>
                      <a:ea typeface="宋体" panose="02010600030101010101" pitchFamily="2" charset="-122"/>
                    </a:rPr>
                    <a:t>人工观测数据</a:t>
                  </a:r>
                </a:p>
              </p:txBody>
            </p:sp>
          </p:grpSp>
          <p:grpSp>
            <p:nvGrpSpPr>
              <p:cNvPr id="12325" name="Group 133"/>
              <p:cNvGrpSpPr>
                <a:grpSpLocks/>
              </p:cNvGrpSpPr>
              <p:nvPr/>
            </p:nvGrpSpPr>
            <p:grpSpPr bwMode="auto">
              <a:xfrm>
                <a:off x="5670551" y="2779714"/>
                <a:ext cx="1279525" cy="720725"/>
                <a:chOff x="4011865" y="3627320"/>
                <a:chExt cx="1280215" cy="720079"/>
              </a:xfrm>
            </p:grpSpPr>
            <p:sp>
              <p:nvSpPr>
                <p:cNvPr id="12359" name="Rounded Rectangle 145"/>
                <p:cNvSpPr>
                  <a:spLocks noChangeArrowheads="1"/>
                </p:cNvSpPr>
                <p:nvPr/>
              </p:nvSpPr>
              <p:spPr bwMode="auto">
                <a:xfrm>
                  <a:off x="4292950" y="3627320"/>
                  <a:ext cx="711098" cy="720079"/>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200">
                    <a:solidFill>
                      <a:srgbClr val="000000"/>
                    </a:solidFill>
                    <a:ea typeface="宋体" panose="02010600030101010101" pitchFamily="2" charset="-122"/>
                  </a:endParaRPr>
                </a:p>
              </p:txBody>
            </p:sp>
            <p:sp>
              <p:nvSpPr>
                <p:cNvPr id="12360" name="TextBox 146"/>
                <p:cNvSpPr txBox="1">
                  <a:spLocks noChangeArrowheads="1"/>
                </p:cNvSpPr>
                <p:nvPr/>
              </p:nvSpPr>
              <p:spPr bwMode="auto">
                <a:xfrm>
                  <a:off x="4011865" y="4018322"/>
                  <a:ext cx="12802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00" b="1" dirty="0">
                      <a:ea typeface="宋体" panose="02010600030101010101" pitchFamily="2" charset="-122"/>
                    </a:rPr>
                    <a:t>ADMS</a:t>
                  </a:r>
                  <a:endParaRPr lang="zh-CN" altLang="en-US" sz="1200" b="1" dirty="0">
                    <a:ea typeface="宋体" panose="02010600030101010101" pitchFamily="2" charset="-122"/>
                  </a:endParaRPr>
                </a:p>
              </p:txBody>
            </p:sp>
            <p:pic>
              <p:nvPicPr>
                <p:cNvPr id="12361" name="Picture 9" descr="C:\Documents and Settings\Administrator\Desktop\Market Management\Presentation icons PNG files\Arrows-4curved_i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9887" y="3722296"/>
                  <a:ext cx="334342" cy="342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326" name="Group 148"/>
              <p:cNvGrpSpPr>
                <a:grpSpLocks/>
              </p:cNvGrpSpPr>
              <p:nvPr/>
            </p:nvGrpSpPr>
            <p:grpSpPr bwMode="auto">
              <a:xfrm>
                <a:off x="6432551" y="2006601"/>
                <a:ext cx="1281113" cy="720725"/>
                <a:chOff x="4011865" y="3627320"/>
                <a:chExt cx="1280215" cy="720079"/>
              </a:xfrm>
            </p:grpSpPr>
            <p:sp>
              <p:nvSpPr>
                <p:cNvPr id="12356" name="Rounded Rectangle 149"/>
                <p:cNvSpPr>
                  <a:spLocks noChangeArrowheads="1"/>
                </p:cNvSpPr>
                <p:nvPr/>
              </p:nvSpPr>
              <p:spPr bwMode="auto">
                <a:xfrm>
                  <a:off x="4292950" y="3627320"/>
                  <a:ext cx="711098" cy="720079"/>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200">
                    <a:solidFill>
                      <a:srgbClr val="000000"/>
                    </a:solidFill>
                    <a:ea typeface="宋体" panose="02010600030101010101" pitchFamily="2" charset="-122"/>
                  </a:endParaRPr>
                </a:p>
              </p:txBody>
            </p:sp>
            <p:sp>
              <p:nvSpPr>
                <p:cNvPr id="12357" name="TextBox 150"/>
                <p:cNvSpPr txBox="1">
                  <a:spLocks noChangeArrowheads="1"/>
                </p:cNvSpPr>
                <p:nvPr/>
              </p:nvSpPr>
              <p:spPr bwMode="auto">
                <a:xfrm>
                  <a:off x="4011865" y="4018322"/>
                  <a:ext cx="12802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00" b="1">
                      <a:ea typeface="宋体" panose="02010600030101010101" pitchFamily="2" charset="-122"/>
                    </a:rPr>
                    <a:t>AQMDSS</a:t>
                  </a:r>
                  <a:endParaRPr lang="zh-CN" altLang="en-US" sz="1200" b="1">
                    <a:ea typeface="宋体" panose="02010600030101010101" pitchFamily="2" charset="-122"/>
                  </a:endParaRPr>
                </a:p>
              </p:txBody>
            </p:sp>
            <p:pic>
              <p:nvPicPr>
                <p:cNvPr id="12358" name="Picture 9" descr="C:\Documents and Settings\Administrator\Desktop\Market Management\Presentation icons PNG files\Arrows-4curved_i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9887" y="3722296"/>
                  <a:ext cx="334342" cy="342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327" name="Group 152"/>
              <p:cNvGrpSpPr>
                <a:grpSpLocks/>
              </p:cNvGrpSpPr>
              <p:nvPr/>
            </p:nvGrpSpPr>
            <p:grpSpPr bwMode="auto">
              <a:xfrm>
                <a:off x="6424614" y="2779714"/>
                <a:ext cx="1279525" cy="719137"/>
                <a:chOff x="4011865" y="3627320"/>
                <a:chExt cx="1280215" cy="720079"/>
              </a:xfrm>
            </p:grpSpPr>
            <p:sp>
              <p:nvSpPr>
                <p:cNvPr id="12353" name="Rounded Rectangle 153"/>
                <p:cNvSpPr>
                  <a:spLocks noChangeArrowheads="1"/>
                </p:cNvSpPr>
                <p:nvPr/>
              </p:nvSpPr>
              <p:spPr bwMode="auto">
                <a:xfrm>
                  <a:off x="4292950" y="3627320"/>
                  <a:ext cx="711098" cy="720079"/>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200">
                    <a:solidFill>
                      <a:srgbClr val="000000"/>
                    </a:solidFill>
                    <a:ea typeface="宋体" panose="02010600030101010101" pitchFamily="2" charset="-122"/>
                  </a:endParaRPr>
                </a:p>
              </p:txBody>
            </p:sp>
            <p:sp>
              <p:nvSpPr>
                <p:cNvPr id="12354" name="TextBox 154"/>
                <p:cNvSpPr txBox="1">
                  <a:spLocks noChangeArrowheads="1"/>
                </p:cNvSpPr>
                <p:nvPr/>
              </p:nvSpPr>
              <p:spPr bwMode="auto">
                <a:xfrm>
                  <a:off x="4011865" y="4018322"/>
                  <a:ext cx="12802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00" b="1">
                      <a:ea typeface="宋体" panose="02010600030101010101" pitchFamily="2" charset="-122"/>
                    </a:rPr>
                    <a:t>ARIA</a:t>
                  </a:r>
                  <a:endParaRPr lang="zh-CN" altLang="en-US" sz="1200" b="1">
                    <a:ea typeface="宋体" panose="02010600030101010101" pitchFamily="2" charset="-122"/>
                  </a:endParaRPr>
                </a:p>
              </p:txBody>
            </p:sp>
            <p:pic>
              <p:nvPicPr>
                <p:cNvPr id="12355" name="Picture 9" descr="C:\Documents and Settings\Administrator\Desktop\Market Management\Presentation icons PNG files\Arrows-4curved_i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9887" y="3722296"/>
                  <a:ext cx="334342" cy="342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328" name="Picture 6"/>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35601" y="4475163"/>
                <a:ext cx="417513"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329" name="Rounded Rectangle 163"/>
              <p:cNvSpPr>
                <a:spLocks noChangeArrowheads="1"/>
              </p:cNvSpPr>
              <p:nvPr/>
            </p:nvSpPr>
            <p:spPr bwMode="auto">
              <a:xfrm>
                <a:off x="5106988" y="3630614"/>
                <a:ext cx="1555750" cy="719137"/>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200">
                  <a:solidFill>
                    <a:srgbClr val="000000"/>
                  </a:solidFill>
                  <a:ea typeface="宋体" panose="02010600030101010101" pitchFamily="2" charset="-122"/>
                </a:endParaRPr>
              </a:p>
            </p:txBody>
          </p:sp>
          <p:sp>
            <p:nvSpPr>
              <p:cNvPr id="12330" name="TextBox 164"/>
              <p:cNvSpPr txBox="1">
                <a:spLocks noChangeArrowheads="1"/>
              </p:cNvSpPr>
              <p:nvPr/>
            </p:nvSpPr>
            <p:spPr bwMode="auto">
              <a:xfrm>
                <a:off x="5014913" y="4032251"/>
                <a:ext cx="17399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b="1">
                    <a:ea typeface="宋体" panose="02010600030101010101" pitchFamily="2" charset="-122"/>
                  </a:rPr>
                  <a:t>作业管理与调度优化</a:t>
                </a:r>
              </a:p>
            </p:txBody>
          </p:sp>
          <p:pic>
            <p:nvPicPr>
              <p:cNvPr id="12331" name="Picture 6"/>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97538" y="3670300"/>
                <a:ext cx="417512"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cxnSp>
            <p:nvCxnSpPr>
              <p:cNvPr id="12332" name="Straight Connector 62"/>
              <p:cNvCxnSpPr>
                <a:cxnSpLocks noChangeShapeType="1"/>
              </p:cNvCxnSpPr>
              <p:nvPr/>
            </p:nvCxnSpPr>
            <p:spPr bwMode="auto">
              <a:xfrm>
                <a:off x="8113713" y="1785938"/>
                <a:ext cx="0" cy="31115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2333" name="Straight Arrow Connector 174"/>
              <p:cNvCxnSpPr>
                <a:cxnSpLocks noChangeShapeType="1"/>
              </p:cNvCxnSpPr>
              <p:nvPr/>
            </p:nvCxnSpPr>
            <p:spPr bwMode="auto">
              <a:xfrm flipV="1">
                <a:off x="3124200" y="3417888"/>
                <a:ext cx="889000" cy="11112"/>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grpSp>
            <p:nvGrpSpPr>
              <p:cNvPr id="51" name="Group 50"/>
              <p:cNvGrpSpPr/>
              <p:nvPr/>
            </p:nvGrpSpPr>
            <p:grpSpPr>
              <a:xfrm>
                <a:off x="1765917" y="2868707"/>
                <a:ext cx="1358938" cy="1121165"/>
                <a:chOff x="260735" y="1836168"/>
                <a:chExt cx="1358938" cy="1121165"/>
              </a:xfrm>
              <a:solidFill>
                <a:srgbClr val="CCFFCC"/>
              </a:solidFill>
            </p:grpSpPr>
            <p:sp>
              <p:nvSpPr>
                <p:cNvPr id="4" name="Rounded Rectangle 3"/>
                <p:cNvSpPr/>
                <p:nvPr/>
              </p:nvSpPr>
              <p:spPr bwMode="auto">
                <a:xfrm>
                  <a:off x="260735" y="1836168"/>
                  <a:ext cx="1358938" cy="1121165"/>
                </a:xfrm>
                <a:prstGeom prst="roundRect">
                  <a:avLst/>
                </a:prstGeom>
                <a:grpFill/>
                <a:ln w="6350">
                  <a:solidFill>
                    <a:schemeClr val="tx1"/>
                  </a:solidFill>
                  <a:miter lim="800000"/>
                  <a:headEnd/>
                  <a:tailEnd/>
                </a:ln>
              </p:spPr>
              <p:txBody>
                <a:bodyPr anchor="ctr"/>
                <a:lstStyle/>
                <a:p>
                  <a:pPr marL="117475" indent="-117475">
                    <a:buClr>
                      <a:schemeClr val="tx1"/>
                    </a:buClr>
                    <a:buFont typeface="Wingdings" pitchFamily="2" charset="2"/>
                    <a:buChar char="§"/>
                    <a:defRPr/>
                  </a:pPr>
                  <a:endParaRPr lang="zh-CN" altLang="en-US" sz="1200" dirty="0">
                    <a:solidFill>
                      <a:srgbClr val="000000"/>
                    </a:solidFill>
                  </a:endParaRPr>
                </a:p>
              </p:txBody>
            </p:sp>
            <p:sp>
              <p:nvSpPr>
                <p:cNvPr id="3" name="TextBox 2"/>
                <p:cNvSpPr txBox="1"/>
                <p:nvPr/>
              </p:nvSpPr>
              <p:spPr>
                <a:xfrm>
                  <a:off x="301756" y="2238996"/>
                  <a:ext cx="1269329" cy="646331"/>
                </a:xfrm>
                <a:prstGeom prst="rect">
                  <a:avLst/>
                </a:prstGeom>
                <a:grpFill/>
              </p:spPr>
              <p:txBody>
                <a:bodyPr>
                  <a:spAutoFit/>
                </a:bodyPr>
                <a:lstStyle/>
                <a:p>
                  <a:pPr algn="ctr" eaLnBrk="1" hangingPunct="1">
                    <a:defRPr/>
                  </a:pPr>
                  <a:r>
                    <a:rPr lang="zh-CN" altLang="en-US" sz="1200" b="1" dirty="0">
                      <a:latin typeface="宋体" panose="02010600030101010101" pitchFamily="2" charset="-122"/>
                      <a:ea typeface="宋体" panose="02010600030101010101" pitchFamily="2" charset="-122"/>
                    </a:rPr>
                    <a:t>全球背景场数据</a:t>
                  </a:r>
                  <a:endParaRPr lang="en-US" altLang="zh-CN" sz="1200" b="1" dirty="0">
                    <a:latin typeface="宋体" panose="02010600030101010101" pitchFamily="2" charset="-122"/>
                    <a:ea typeface="宋体" panose="02010600030101010101" pitchFamily="2" charset="-122"/>
                  </a:endParaRPr>
                </a:p>
                <a:p>
                  <a:pPr algn="ctr" eaLnBrk="1" hangingPunct="1">
                    <a:defRPr/>
                  </a:pPr>
                  <a:r>
                    <a:rPr lang="en-US" altLang="zh-CN" sz="1200" b="1" dirty="0">
                      <a:latin typeface="宋体" panose="02010600030101010101" pitchFamily="2" charset="-122"/>
                      <a:ea typeface="宋体" panose="02010600030101010101" pitchFamily="2" charset="-122"/>
                    </a:rPr>
                    <a:t>(NCEP,ECMWF,</a:t>
                  </a:r>
                </a:p>
                <a:p>
                  <a:pPr algn="ctr" eaLnBrk="1" hangingPunct="1">
                    <a:defRPr/>
                  </a:pPr>
                  <a:r>
                    <a:rPr lang="en-US" altLang="zh-CN" sz="1200" b="1" dirty="0" err="1">
                      <a:latin typeface="宋体" panose="02010600030101010101" pitchFamily="2" charset="-122"/>
                      <a:ea typeface="宋体" panose="02010600030101010101" pitchFamily="2" charset="-122"/>
                    </a:rPr>
                    <a:t>JMA,CMC,etc</a:t>
                  </a:r>
                  <a:r>
                    <a:rPr lang="en-US" altLang="zh-CN" sz="1200" b="1" dirty="0">
                      <a:latin typeface="宋体" panose="02010600030101010101" pitchFamily="2" charset="-122"/>
                      <a:ea typeface="宋体" panose="02010600030101010101" pitchFamily="2" charset="-122"/>
                    </a:rPr>
                    <a:t>.)</a:t>
                  </a:r>
                </a:p>
              </p:txBody>
            </p:sp>
            <p:pic>
              <p:nvPicPr>
                <p:cNvPr id="138" name="Picture 8"/>
                <p:cNvPicPr>
                  <a:picLocks noChangeAspect="1"/>
                </p:cNvPicPr>
                <p:nvPr/>
              </p:nvPicPr>
              <p:blipFill>
                <a:blip r:embed="rId7"/>
                <a:srcRect/>
                <a:stretch>
                  <a:fillRect/>
                </a:stretch>
              </p:blipFill>
              <p:spPr bwMode="auto">
                <a:xfrm>
                  <a:off x="746499" y="1888101"/>
                  <a:ext cx="425450" cy="415925"/>
                </a:xfrm>
                <a:prstGeom prst="rect">
                  <a:avLst/>
                </a:prstGeom>
                <a:grpFill/>
                <a:ln w="9525">
                  <a:noFill/>
                  <a:miter lim="800000"/>
                  <a:headEnd/>
                  <a:tailEnd/>
                </a:ln>
                <a:effectLst>
                  <a:outerShdw blurRad="76200" dir="18900000" sy="23000" kx="-1200000" algn="bl" rotWithShape="0">
                    <a:prstClr val="black">
                      <a:alpha val="20000"/>
                    </a:prstClr>
                  </a:outerShdw>
                </a:effectLst>
              </p:spPr>
            </p:pic>
          </p:grpSp>
          <p:cxnSp>
            <p:nvCxnSpPr>
              <p:cNvPr id="12335" name="Straight Arrow Connector 176"/>
              <p:cNvCxnSpPr>
                <a:cxnSpLocks noChangeShapeType="1"/>
              </p:cNvCxnSpPr>
              <p:nvPr/>
            </p:nvCxnSpPr>
            <p:spPr bwMode="auto">
              <a:xfrm flipV="1">
                <a:off x="8113714" y="1770063"/>
                <a:ext cx="288925" cy="4762"/>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2336" name="Straight Arrow Connector 178"/>
              <p:cNvCxnSpPr>
                <a:cxnSpLocks noChangeShapeType="1"/>
              </p:cNvCxnSpPr>
              <p:nvPr/>
            </p:nvCxnSpPr>
            <p:spPr bwMode="auto">
              <a:xfrm flipV="1">
                <a:off x="8118476" y="2547938"/>
                <a:ext cx="288925" cy="4762"/>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pic>
            <p:nvPicPr>
              <p:cNvPr id="12337"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45563" y="2170114"/>
                <a:ext cx="44450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338" name="Rounded Rectangle 180"/>
              <p:cNvSpPr>
                <a:spLocks noChangeArrowheads="1"/>
              </p:cNvSpPr>
              <p:nvPr/>
            </p:nvSpPr>
            <p:spPr bwMode="auto">
              <a:xfrm>
                <a:off x="8439150" y="2181226"/>
                <a:ext cx="1441450" cy="720725"/>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200">
                  <a:solidFill>
                    <a:srgbClr val="000000"/>
                  </a:solidFill>
                  <a:ea typeface="宋体" panose="02010600030101010101" pitchFamily="2" charset="-122"/>
                </a:endParaRPr>
              </a:p>
            </p:txBody>
          </p:sp>
          <p:sp>
            <p:nvSpPr>
              <p:cNvPr id="12339" name="TextBox 181"/>
              <p:cNvSpPr txBox="1">
                <a:spLocks noChangeArrowheads="1"/>
              </p:cNvSpPr>
              <p:nvPr/>
            </p:nvSpPr>
            <p:spPr bwMode="auto">
              <a:xfrm>
                <a:off x="8439150" y="2559051"/>
                <a:ext cx="14414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b="1">
                    <a:solidFill>
                      <a:srgbClr val="FF0000"/>
                    </a:solidFill>
                    <a:latin typeface="宋体" panose="02010600030101010101" pitchFamily="2" charset="-122"/>
                    <a:ea typeface="宋体" panose="02010600030101010101" pitchFamily="2" charset="-122"/>
                  </a:rPr>
                  <a:t>在线源解析</a:t>
                </a:r>
              </a:p>
            </p:txBody>
          </p:sp>
          <p:sp>
            <p:nvSpPr>
              <p:cNvPr id="12340" name="Rounded Rectangle 183"/>
              <p:cNvSpPr>
                <a:spLocks noChangeArrowheads="1"/>
              </p:cNvSpPr>
              <p:nvPr/>
            </p:nvSpPr>
            <p:spPr bwMode="auto">
              <a:xfrm>
                <a:off x="8448675" y="2995614"/>
                <a:ext cx="1441450" cy="719137"/>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200">
                  <a:solidFill>
                    <a:srgbClr val="000000"/>
                  </a:solidFill>
                  <a:ea typeface="宋体" panose="02010600030101010101" pitchFamily="2" charset="-122"/>
                </a:endParaRPr>
              </a:p>
            </p:txBody>
          </p:sp>
          <p:sp>
            <p:nvSpPr>
              <p:cNvPr id="12341" name="TextBox 184"/>
              <p:cNvSpPr txBox="1">
                <a:spLocks noChangeArrowheads="1"/>
              </p:cNvSpPr>
              <p:nvPr/>
            </p:nvSpPr>
            <p:spPr bwMode="auto">
              <a:xfrm>
                <a:off x="8448675" y="3371851"/>
                <a:ext cx="14414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b="1">
                    <a:latin typeface="宋体" panose="02010600030101010101" pitchFamily="2" charset="-122"/>
                    <a:ea typeface="宋体" panose="02010600030101010101" pitchFamily="2" charset="-122"/>
                  </a:rPr>
                  <a:t>排放控制情景模拟</a:t>
                </a:r>
              </a:p>
            </p:txBody>
          </p:sp>
          <p:sp>
            <p:nvSpPr>
              <p:cNvPr id="12342" name="Rounded Rectangle 186"/>
              <p:cNvSpPr>
                <a:spLocks noChangeArrowheads="1"/>
              </p:cNvSpPr>
              <p:nvPr/>
            </p:nvSpPr>
            <p:spPr bwMode="auto">
              <a:xfrm>
                <a:off x="8453438" y="4638675"/>
                <a:ext cx="1441450" cy="719138"/>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200">
                  <a:solidFill>
                    <a:srgbClr val="000000"/>
                  </a:solidFill>
                  <a:ea typeface="宋体" panose="02010600030101010101" pitchFamily="2" charset="-122"/>
                </a:endParaRPr>
              </a:p>
            </p:txBody>
          </p:sp>
          <p:sp>
            <p:nvSpPr>
              <p:cNvPr id="12343" name="TextBox 187"/>
              <p:cNvSpPr txBox="1">
                <a:spLocks noChangeArrowheads="1"/>
              </p:cNvSpPr>
              <p:nvPr/>
            </p:nvSpPr>
            <p:spPr bwMode="auto">
              <a:xfrm>
                <a:off x="8367713" y="5065713"/>
                <a:ext cx="16557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200" b="1">
                    <a:latin typeface="宋体" panose="02010600030101010101" pitchFamily="2" charset="-122"/>
                    <a:ea typeface="宋体" panose="02010600030101010101" pitchFamily="2" charset="-122"/>
                  </a:rPr>
                  <a:t>重污染影响参数模拟</a:t>
                </a:r>
              </a:p>
            </p:txBody>
          </p:sp>
          <p:pic>
            <p:nvPicPr>
              <p:cNvPr id="12344"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53500" y="3055939"/>
                <a:ext cx="4826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cxnSp>
            <p:nvCxnSpPr>
              <p:cNvPr id="12345" name="Straight Arrow Connector 189"/>
              <p:cNvCxnSpPr>
                <a:cxnSpLocks noChangeShapeType="1"/>
              </p:cNvCxnSpPr>
              <p:nvPr/>
            </p:nvCxnSpPr>
            <p:spPr bwMode="auto">
              <a:xfrm flipV="1">
                <a:off x="7827964" y="3348039"/>
                <a:ext cx="579437" cy="7937"/>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2346" name="Straight Arrow Connector 190"/>
              <p:cNvCxnSpPr>
                <a:cxnSpLocks noChangeShapeType="1"/>
              </p:cNvCxnSpPr>
              <p:nvPr/>
            </p:nvCxnSpPr>
            <p:spPr bwMode="auto">
              <a:xfrm flipV="1">
                <a:off x="8118476" y="4181476"/>
                <a:ext cx="288925" cy="4763"/>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2347" name="Straight Arrow Connector 191"/>
              <p:cNvCxnSpPr>
                <a:cxnSpLocks noChangeShapeType="1"/>
              </p:cNvCxnSpPr>
              <p:nvPr/>
            </p:nvCxnSpPr>
            <p:spPr bwMode="auto">
              <a:xfrm flipV="1">
                <a:off x="8112125" y="4911725"/>
                <a:ext cx="287338" cy="635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pic>
            <p:nvPicPr>
              <p:cNvPr id="12348"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48738" y="4711701"/>
                <a:ext cx="4826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349" name="TextBox 83"/>
              <p:cNvSpPr txBox="1">
                <a:spLocks noChangeArrowheads="1"/>
              </p:cNvSpPr>
              <p:nvPr/>
            </p:nvSpPr>
            <p:spPr bwMode="auto">
              <a:xfrm>
                <a:off x="8848726" y="5113338"/>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sz="2000">
                    <a:ea typeface="宋体" panose="02010600030101010101" pitchFamily="2" charset="-122"/>
                  </a:rPr>
                  <a:t>…</a:t>
                </a:r>
                <a:endParaRPr lang="zh-CN" altLang="en-US" sz="2000">
                  <a:ea typeface="宋体" panose="02010600030101010101" pitchFamily="2" charset="-122"/>
                </a:endParaRPr>
              </a:p>
            </p:txBody>
          </p:sp>
          <p:sp>
            <p:nvSpPr>
              <p:cNvPr id="12352" name="Rectangle 5"/>
              <p:cNvSpPr>
                <a:spLocks noChangeArrowheads="1"/>
              </p:cNvSpPr>
              <p:nvPr/>
            </p:nvSpPr>
            <p:spPr bwMode="auto">
              <a:xfrm>
                <a:off x="3015575" y="3028951"/>
                <a:ext cx="1143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600" dirty="0">
                    <a:ea typeface="宋体" panose="02010600030101010101" pitchFamily="2" charset="-122"/>
                  </a:rPr>
                  <a:t>污染同化</a:t>
                </a:r>
              </a:p>
            </p:txBody>
          </p:sp>
        </p:grpSp>
      </p:grpSp>
    </p:spTree>
    <p:extLst>
      <p:ext uri="{BB962C8B-B14F-4D97-AF65-F5344CB8AC3E}">
        <p14:creationId xmlns:p14="http://schemas.microsoft.com/office/powerpoint/2010/main" val="151571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12738" y="352546"/>
            <a:ext cx="3813175" cy="51276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610" tIns="65305" rIns="130610" bIns="65305" numCol="1" anchor="t" anchorCtr="0" compatLnSpc="1">
            <a:prstTxWarp prst="textNoShape">
              <a:avLst/>
            </a:prstTxWarp>
          </a:bodyPr>
          <a:lstStyle/>
          <a:p>
            <a:pPr defTabSz="914190"/>
            <a:r>
              <a:rPr lang="zh-CN" altLang="en-US" dirty="0">
                <a:latin typeface="微软雅黑" panose="020B0503020204020204" pitchFamily="34" charset="-122"/>
                <a:ea typeface="微软雅黑" panose="020B0503020204020204" pitchFamily="34" charset="-122"/>
              </a:rPr>
              <a:t>统计模型工作原理</a:t>
            </a:r>
            <a:endParaRPr lang="zh-CN" dirty="0">
              <a:latin typeface="微软雅黑" panose="020B0503020204020204" pitchFamily="34" charset="-122"/>
              <a:ea typeface="微软雅黑" panose="020B0503020204020204" pitchFamily="34" charset="-122"/>
            </a:endParaRPr>
          </a:p>
        </p:txBody>
      </p:sp>
      <p:sp>
        <p:nvSpPr>
          <p:cNvPr id="8195" name="Rounded Rectangle 63"/>
          <p:cNvSpPr>
            <a:spLocks noChangeArrowheads="1"/>
          </p:cNvSpPr>
          <p:nvPr/>
        </p:nvSpPr>
        <p:spPr bwMode="auto">
          <a:xfrm>
            <a:off x="1736725" y="6024564"/>
            <a:ext cx="8724900" cy="788987"/>
          </a:xfrm>
          <a:prstGeom prst="roundRect">
            <a:avLst>
              <a:gd name="adj" fmla="val 16667"/>
            </a:avLst>
          </a:prstGeom>
          <a:solidFill>
            <a:srgbClr val="56B4F6"/>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b="1">
              <a:solidFill>
                <a:srgbClr val="FFFFFF"/>
              </a:solidFill>
              <a:ea typeface="MS PGothic" panose="020B0600070205080204" pitchFamily="34" charset="-128"/>
            </a:endParaRPr>
          </a:p>
        </p:txBody>
      </p:sp>
      <p:sp>
        <p:nvSpPr>
          <p:cNvPr id="8196" name="TextBox 1"/>
          <p:cNvSpPr txBox="1">
            <a:spLocks noChangeArrowheads="1"/>
          </p:cNvSpPr>
          <p:nvPr/>
        </p:nvSpPr>
        <p:spPr bwMode="auto">
          <a:xfrm>
            <a:off x="1774765" y="5868988"/>
            <a:ext cx="40011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400" b="1">
                <a:solidFill>
                  <a:srgbClr val="FFFFFF"/>
                </a:solidFill>
                <a:latin typeface="宋体" panose="02010600030101010101" pitchFamily="2" charset="-122"/>
                <a:ea typeface="宋体" panose="02010600030101010101" pitchFamily="2" charset="-122"/>
              </a:rPr>
              <a:t>数 据 层</a:t>
            </a:r>
          </a:p>
        </p:txBody>
      </p:sp>
      <p:sp>
        <p:nvSpPr>
          <p:cNvPr id="8197" name="Rounded Rectangle 63"/>
          <p:cNvSpPr>
            <a:spLocks noChangeArrowheads="1"/>
          </p:cNvSpPr>
          <p:nvPr/>
        </p:nvSpPr>
        <p:spPr bwMode="auto">
          <a:xfrm>
            <a:off x="1714500" y="4840288"/>
            <a:ext cx="8724900" cy="1117600"/>
          </a:xfrm>
          <a:prstGeom prst="roundRect">
            <a:avLst>
              <a:gd name="adj" fmla="val 16667"/>
            </a:avLst>
          </a:prstGeom>
          <a:solidFill>
            <a:srgbClr val="56B4F6"/>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b="1">
              <a:solidFill>
                <a:srgbClr val="FFFFFF"/>
              </a:solidFill>
              <a:ea typeface="MS PGothic" panose="020B0600070205080204" pitchFamily="34" charset="-128"/>
            </a:endParaRPr>
          </a:p>
        </p:txBody>
      </p:sp>
      <p:sp>
        <p:nvSpPr>
          <p:cNvPr id="8198" name="TextBox 114"/>
          <p:cNvSpPr txBox="1">
            <a:spLocks noChangeArrowheads="1"/>
          </p:cNvSpPr>
          <p:nvPr/>
        </p:nvSpPr>
        <p:spPr bwMode="auto">
          <a:xfrm>
            <a:off x="1777940" y="4797425"/>
            <a:ext cx="40011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400" b="1">
                <a:solidFill>
                  <a:srgbClr val="FFFFFF"/>
                </a:solidFill>
                <a:latin typeface="宋体" panose="02010600030101010101" pitchFamily="2" charset="-122"/>
                <a:ea typeface="宋体" panose="02010600030101010101" pitchFamily="2" charset="-122"/>
              </a:rPr>
              <a:t>模 型 层</a:t>
            </a:r>
          </a:p>
        </p:txBody>
      </p:sp>
      <p:sp>
        <p:nvSpPr>
          <p:cNvPr id="8199" name="Rounded Rectangle 115"/>
          <p:cNvSpPr>
            <a:spLocks noChangeArrowheads="1"/>
          </p:cNvSpPr>
          <p:nvPr/>
        </p:nvSpPr>
        <p:spPr bwMode="auto">
          <a:xfrm>
            <a:off x="5130800" y="4875214"/>
            <a:ext cx="3251200" cy="998537"/>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8200" name="Rounded Rectangle 63"/>
          <p:cNvSpPr>
            <a:spLocks noChangeArrowheads="1"/>
          </p:cNvSpPr>
          <p:nvPr/>
        </p:nvSpPr>
        <p:spPr bwMode="auto">
          <a:xfrm>
            <a:off x="1714500" y="1985963"/>
            <a:ext cx="8724900" cy="2811462"/>
          </a:xfrm>
          <a:prstGeom prst="roundRect">
            <a:avLst>
              <a:gd name="adj" fmla="val 16667"/>
            </a:avLst>
          </a:prstGeom>
          <a:solidFill>
            <a:srgbClr val="56B4F6"/>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b="1">
              <a:solidFill>
                <a:srgbClr val="FFFFFF"/>
              </a:solidFill>
              <a:ea typeface="MS PGothic" panose="020B0600070205080204" pitchFamily="34" charset="-128"/>
            </a:endParaRPr>
          </a:p>
        </p:txBody>
      </p:sp>
      <p:sp>
        <p:nvSpPr>
          <p:cNvPr id="8201" name="TextBox 135"/>
          <p:cNvSpPr txBox="1">
            <a:spLocks noChangeArrowheads="1"/>
          </p:cNvSpPr>
          <p:nvPr/>
        </p:nvSpPr>
        <p:spPr bwMode="auto">
          <a:xfrm>
            <a:off x="1777940" y="1984376"/>
            <a:ext cx="400110"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400" b="1">
                <a:solidFill>
                  <a:srgbClr val="FFFFFF"/>
                </a:solidFill>
                <a:latin typeface="宋体" panose="02010600030101010101" pitchFamily="2" charset="-122"/>
                <a:ea typeface="宋体" panose="02010600030101010101" pitchFamily="2" charset="-122"/>
              </a:rPr>
              <a:t>应 用 层</a:t>
            </a:r>
          </a:p>
        </p:txBody>
      </p:sp>
      <p:sp>
        <p:nvSpPr>
          <p:cNvPr id="8202" name="Rounded Rectangle 136"/>
          <p:cNvSpPr>
            <a:spLocks noChangeArrowheads="1"/>
          </p:cNvSpPr>
          <p:nvPr/>
        </p:nvSpPr>
        <p:spPr bwMode="auto">
          <a:xfrm>
            <a:off x="2208213" y="2105025"/>
            <a:ext cx="2779712" cy="1720850"/>
          </a:xfrm>
          <a:prstGeom prst="roundRect">
            <a:avLst>
              <a:gd name="adj" fmla="val 9375"/>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3600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8203" name="Rounded Rectangle 63"/>
          <p:cNvSpPr>
            <a:spLocks noChangeArrowheads="1"/>
          </p:cNvSpPr>
          <p:nvPr/>
        </p:nvSpPr>
        <p:spPr bwMode="auto">
          <a:xfrm>
            <a:off x="1714500" y="1028700"/>
            <a:ext cx="8724900" cy="882650"/>
          </a:xfrm>
          <a:prstGeom prst="roundRect">
            <a:avLst>
              <a:gd name="adj" fmla="val 16667"/>
            </a:avLst>
          </a:prstGeom>
          <a:solidFill>
            <a:srgbClr val="56B4F6"/>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b="1">
              <a:solidFill>
                <a:srgbClr val="FFFFFF"/>
              </a:solidFill>
              <a:ea typeface="MS PGothic" panose="020B0600070205080204" pitchFamily="34" charset="-128"/>
            </a:endParaRPr>
          </a:p>
        </p:txBody>
      </p:sp>
      <p:sp>
        <p:nvSpPr>
          <p:cNvPr id="8204" name="TextBox 171"/>
          <p:cNvSpPr txBox="1">
            <a:spLocks noChangeArrowheads="1"/>
          </p:cNvSpPr>
          <p:nvPr/>
        </p:nvSpPr>
        <p:spPr bwMode="auto">
          <a:xfrm>
            <a:off x="1774765" y="1028701"/>
            <a:ext cx="400110"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400" b="1">
                <a:solidFill>
                  <a:srgbClr val="FFFFFF"/>
                </a:solidFill>
                <a:latin typeface="宋体" panose="02010600030101010101" pitchFamily="2" charset="-122"/>
                <a:ea typeface="宋体" panose="02010600030101010101" pitchFamily="2" charset="-122"/>
              </a:rPr>
              <a:t>展 示 层</a:t>
            </a:r>
          </a:p>
        </p:txBody>
      </p:sp>
      <p:sp>
        <p:nvSpPr>
          <p:cNvPr id="8205" name="Rounded Rectangle 176"/>
          <p:cNvSpPr>
            <a:spLocks noChangeArrowheads="1"/>
          </p:cNvSpPr>
          <p:nvPr/>
        </p:nvSpPr>
        <p:spPr bwMode="auto">
          <a:xfrm>
            <a:off x="2573339" y="1127126"/>
            <a:ext cx="2251075" cy="638175"/>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内部网站</a:t>
            </a:r>
            <a:endParaRPr lang="en-US" altLang="zh-CN" sz="1200">
              <a:solidFill>
                <a:srgbClr val="FFFFFF"/>
              </a:solidFill>
              <a:latin typeface="宋体" panose="02010600030101010101" pitchFamily="2" charset="-122"/>
              <a:ea typeface="宋体" panose="02010600030101010101" pitchFamily="2" charset="-122"/>
            </a:endParaRPr>
          </a:p>
        </p:txBody>
      </p:sp>
      <p:sp>
        <p:nvSpPr>
          <p:cNvPr id="8206" name="AutoShape 7"/>
          <p:cNvSpPr>
            <a:spLocks noChangeArrowheads="1"/>
          </p:cNvSpPr>
          <p:nvPr/>
        </p:nvSpPr>
        <p:spPr bwMode="auto">
          <a:xfrm>
            <a:off x="3756025" y="1371600"/>
            <a:ext cx="4254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ea typeface="宋体" panose="02010600030101010101" pitchFamily="2" charset="-122"/>
              </a:rPr>
              <a:t>报表</a:t>
            </a:r>
            <a:endParaRPr lang="en-GB" altLang="zh-CN" sz="1000">
              <a:solidFill>
                <a:srgbClr val="000000"/>
              </a:solidFill>
              <a:ea typeface="宋体" panose="02010600030101010101" pitchFamily="2" charset="-122"/>
            </a:endParaRPr>
          </a:p>
        </p:txBody>
      </p:sp>
      <p:sp>
        <p:nvSpPr>
          <p:cNvPr id="8207" name="AutoShape 7"/>
          <p:cNvSpPr>
            <a:spLocks noChangeArrowheads="1"/>
          </p:cNvSpPr>
          <p:nvPr/>
        </p:nvSpPr>
        <p:spPr bwMode="auto">
          <a:xfrm>
            <a:off x="2711450" y="1373188"/>
            <a:ext cx="439738"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000">
                <a:solidFill>
                  <a:srgbClr val="000000"/>
                </a:solidFill>
                <a:ea typeface="宋体" panose="02010600030101010101" pitchFamily="2" charset="-122"/>
              </a:rPr>
              <a:t>GIS</a:t>
            </a:r>
            <a:endParaRPr lang="en-GB" altLang="zh-CN" sz="1000">
              <a:solidFill>
                <a:srgbClr val="000000"/>
              </a:solidFill>
              <a:ea typeface="宋体" panose="02010600030101010101" pitchFamily="2" charset="-122"/>
            </a:endParaRPr>
          </a:p>
        </p:txBody>
      </p:sp>
      <p:sp>
        <p:nvSpPr>
          <p:cNvPr id="8208" name="AutoShape 7"/>
          <p:cNvSpPr>
            <a:spLocks noChangeArrowheads="1"/>
          </p:cNvSpPr>
          <p:nvPr/>
        </p:nvSpPr>
        <p:spPr bwMode="auto">
          <a:xfrm>
            <a:off x="4252914" y="1371600"/>
            <a:ext cx="465137"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ea typeface="宋体" panose="02010600030101010101" pitchFamily="2" charset="-122"/>
              </a:rPr>
              <a:t>曲线</a:t>
            </a:r>
            <a:endParaRPr lang="en-GB" altLang="zh-CN" sz="1000">
              <a:solidFill>
                <a:srgbClr val="000000"/>
              </a:solidFill>
              <a:ea typeface="宋体" panose="02010600030101010101" pitchFamily="2" charset="-122"/>
            </a:endParaRPr>
          </a:p>
        </p:txBody>
      </p:sp>
      <p:sp>
        <p:nvSpPr>
          <p:cNvPr id="8209" name="Rounded Rectangle 180"/>
          <p:cNvSpPr>
            <a:spLocks noChangeArrowheads="1"/>
          </p:cNvSpPr>
          <p:nvPr/>
        </p:nvSpPr>
        <p:spPr bwMode="auto">
          <a:xfrm>
            <a:off x="5087939" y="1131889"/>
            <a:ext cx="2274887" cy="638175"/>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外部网站发布</a:t>
            </a:r>
            <a:endParaRPr lang="en-US" altLang="zh-CN" sz="1200">
              <a:solidFill>
                <a:srgbClr val="FFFFFF"/>
              </a:solidFill>
              <a:latin typeface="宋体" panose="02010600030101010101" pitchFamily="2" charset="-122"/>
              <a:ea typeface="宋体" panose="02010600030101010101" pitchFamily="2" charset="-122"/>
            </a:endParaRPr>
          </a:p>
        </p:txBody>
      </p:sp>
      <p:sp>
        <p:nvSpPr>
          <p:cNvPr id="8210" name="Rounded Rectangle 184"/>
          <p:cNvSpPr>
            <a:spLocks noChangeArrowheads="1"/>
          </p:cNvSpPr>
          <p:nvPr/>
        </p:nvSpPr>
        <p:spPr bwMode="auto">
          <a:xfrm>
            <a:off x="7654926" y="1139825"/>
            <a:ext cx="2595563" cy="636588"/>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外部移动应用</a:t>
            </a:r>
            <a:endParaRPr lang="en-US" altLang="zh-CN" sz="1200">
              <a:solidFill>
                <a:srgbClr val="FFFFFF"/>
              </a:solidFill>
              <a:latin typeface="宋体" panose="02010600030101010101" pitchFamily="2" charset="-122"/>
              <a:ea typeface="宋体" panose="02010600030101010101" pitchFamily="2" charset="-122"/>
            </a:endParaRPr>
          </a:p>
        </p:txBody>
      </p:sp>
      <p:sp>
        <p:nvSpPr>
          <p:cNvPr id="8211" name="AutoShape 7"/>
          <p:cNvSpPr>
            <a:spLocks noChangeArrowheads="1"/>
          </p:cNvSpPr>
          <p:nvPr/>
        </p:nvSpPr>
        <p:spPr bwMode="auto">
          <a:xfrm>
            <a:off x="8320088" y="1373188"/>
            <a:ext cx="5016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ea typeface="宋体" panose="02010600030101010101" pitchFamily="2" charset="-122"/>
              </a:rPr>
              <a:t>报表</a:t>
            </a:r>
            <a:endParaRPr lang="en-GB" altLang="zh-CN" sz="1000">
              <a:solidFill>
                <a:srgbClr val="000000"/>
              </a:solidFill>
              <a:ea typeface="宋体" panose="02010600030101010101" pitchFamily="2" charset="-122"/>
            </a:endParaRPr>
          </a:p>
        </p:txBody>
      </p:sp>
      <p:sp>
        <p:nvSpPr>
          <p:cNvPr id="8212" name="AutoShape 7"/>
          <p:cNvSpPr>
            <a:spLocks noChangeArrowheads="1"/>
          </p:cNvSpPr>
          <p:nvPr/>
        </p:nvSpPr>
        <p:spPr bwMode="auto">
          <a:xfrm>
            <a:off x="7808914" y="1371600"/>
            <a:ext cx="44767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000">
                <a:solidFill>
                  <a:srgbClr val="000000"/>
                </a:solidFill>
                <a:ea typeface="宋体" panose="02010600030101010101" pitchFamily="2" charset="-122"/>
              </a:rPr>
              <a:t>GIS</a:t>
            </a:r>
            <a:endParaRPr lang="en-GB" altLang="zh-CN" sz="1000">
              <a:solidFill>
                <a:srgbClr val="000000"/>
              </a:solidFill>
              <a:ea typeface="宋体" panose="02010600030101010101" pitchFamily="2" charset="-122"/>
            </a:endParaRPr>
          </a:p>
        </p:txBody>
      </p:sp>
      <p:sp>
        <p:nvSpPr>
          <p:cNvPr id="8213" name="AutoShape 7"/>
          <p:cNvSpPr>
            <a:spLocks noChangeArrowheads="1"/>
          </p:cNvSpPr>
          <p:nvPr/>
        </p:nvSpPr>
        <p:spPr bwMode="auto">
          <a:xfrm>
            <a:off x="8893175" y="1371600"/>
            <a:ext cx="4889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ea typeface="宋体" panose="02010600030101010101" pitchFamily="2" charset="-122"/>
              </a:rPr>
              <a:t>曲线</a:t>
            </a:r>
            <a:endParaRPr lang="en-GB" altLang="zh-CN" sz="1000">
              <a:solidFill>
                <a:srgbClr val="000000"/>
              </a:solidFill>
              <a:ea typeface="宋体" panose="02010600030101010101" pitchFamily="2" charset="-122"/>
            </a:endParaRPr>
          </a:p>
        </p:txBody>
      </p:sp>
      <p:sp>
        <p:nvSpPr>
          <p:cNvPr id="8214" name="AutoShape 7"/>
          <p:cNvSpPr>
            <a:spLocks noChangeArrowheads="1"/>
          </p:cNvSpPr>
          <p:nvPr/>
        </p:nvSpPr>
        <p:spPr bwMode="auto">
          <a:xfrm>
            <a:off x="9448801" y="1371600"/>
            <a:ext cx="582613"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ea typeface="宋体" panose="02010600030101010101" pitchFamily="2" charset="-122"/>
              </a:rPr>
              <a:t>社交</a:t>
            </a:r>
            <a:endParaRPr lang="en-GB" altLang="zh-CN" sz="1000">
              <a:solidFill>
                <a:srgbClr val="000000"/>
              </a:solidFill>
              <a:ea typeface="宋体" panose="02010600030101010101" pitchFamily="2" charset="-122"/>
            </a:endParaRPr>
          </a:p>
        </p:txBody>
      </p:sp>
      <p:sp>
        <p:nvSpPr>
          <p:cNvPr id="8215" name="AutoShape 7"/>
          <p:cNvSpPr>
            <a:spLocks noChangeArrowheads="1"/>
          </p:cNvSpPr>
          <p:nvPr/>
        </p:nvSpPr>
        <p:spPr bwMode="auto">
          <a:xfrm>
            <a:off x="3240088" y="1371600"/>
            <a:ext cx="442912"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ea typeface="宋体" panose="02010600030101010101" pitchFamily="2" charset="-122"/>
              </a:rPr>
              <a:t>图像</a:t>
            </a:r>
            <a:endParaRPr lang="en-GB" altLang="zh-CN" sz="1000">
              <a:solidFill>
                <a:srgbClr val="000000"/>
              </a:solidFill>
              <a:ea typeface="宋体" panose="02010600030101010101" pitchFamily="2" charset="-122"/>
            </a:endParaRPr>
          </a:p>
        </p:txBody>
      </p:sp>
      <p:sp>
        <p:nvSpPr>
          <p:cNvPr id="8216" name="AutoShape 7"/>
          <p:cNvSpPr>
            <a:spLocks noChangeArrowheads="1"/>
          </p:cNvSpPr>
          <p:nvPr/>
        </p:nvSpPr>
        <p:spPr bwMode="auto">
          <a:xfrm>
            <a:off x="6246814" y="1371600"/>
            <a:ext cx="427037"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ea typeface="宋体" panose="02010600030101010101" pitchFamily="2" charset="-122"/>
              </a:rPr>
              <a:t>报表</a:t>
            </a:r>
            <a:endParaRPr lang="en-GB" altLang="zh-CN" sz="1000">
              <a:solidFill>
                <a:srgbClr val="000000"/>
              </a:solidFill>
              <a:ea typeface="宋体" panose="02010600030101010101" pitchFamily="2" charset="-122"/>
            </a:endParaRPr>
          </a:p>
        </p:txBody>
      </p:sp>
      <p:sp>
        <p:nvSpPr>
          <p:cNvPr id="8217" name="AutoShape 7"/>
          <p:cNvSpPr>
            <a:spLocks noChangeArrowheads="1"/>
          </p:cNvSpPr>
          <p:nvPr/>
        </p:nvSpPr>
        <p:spPr bwMode="auto">
          <a:xfrm>
            <a:off x="5199063" y="1373188"/>
            <a:ext cx="373062"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000">
                <a:solidFill>
                  <a:srgbClr val="000000"/>
                </a:solidFill>
                <a:ea typeface="宋体" panose="02010600030101010101" pitchFamily="2" charset="-122"/>
              </a:rPr>
              <a:t>GIS</a:t>
            </a:r>
            <a:endParaRPr lang="en-GB" altLang="zh-CN" sz="1000">
              <a:solidFill>
                <a:srgbClr val="000000"/>
              </a:solidFill>
              <a:ea typeface="宋体" panose="02010600030101010101" pitchFamily="2" charset="-122"/>
            </a:endParaRPr>
          </a:p>
        </p:txBody>
      </p:sp>
      <p:sp>
        <p:nvSpPr>
          <p:cNvPr id="8218" name="AutoShape 7"/>
          <p:cNvSpPr>
            <a:spLocks noChangeArrowheads="1"/>
          </p:cNvSpPr>
          <p:nvPr/>
        </p:nvSpPr>
        <p:spPr bwMode="auto">
          <a:xfrm>
            <a:off x="6821489" y="1371600"/>
            <a:ext cx="465137"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ea typeface="宋体" panose="02010600030101010101" pitchFamily="2" charset="-122"/>
              </a:rPr>
              <a:t>曲线</a:t>
            </a:r>
            <a:endParaRPr lang="en-GB" altLang="zh-CN" sz="1000">
              <a:solidFill>
                <a:srgbClr val="000000"/>
              </a:solidFill>
              <a:ea typeface="宋体" panose="02010600030101010101" pitchFamily="2" charset="-122"/>
            </a:endParaRPr>
          </a:p>
        </p:txBody>
      </p:sp>
      <p:sp>
        <p:nvSpPr>
          <p:cNvPr id="8219" name="AutoShape 7"/>
          <p:cNvSpPr>
            <a:spLocks noChangeArrowheads="1"/>
          </p:cNvSpPr>
          <p:nvPr/>
        </p:nvSpPr>
        <p:spPr bwMode="auto">
          <a:xfrm>
            <a:off x="5719763" y="1374775"/>
            <a:ext cx="379412"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ea typeface="宋体" panose="02010600030101010101" pitchFamily="2" charset="-122"/>
              </a:rPr>
              <a:t>图像</a:t>
            </a:r>
            <a:endParaRPr lang="en-GB" altLang="zh-CN" sz="1000">
              <a:solidFill>
                <a:srgbClr val="000000"/>
              </a:solidFill>
              <a:ea typeface="宋体" panose="02010600030101010101" pitchFamily="2" charset="-122"/>
            </a:endParaRPr>
          </a:p>
        </p:txBody>
      </p:sp>
      <p:sp>
        <p:nvSpPr>
          <p:cNvPr id="8220" name="Rounded Rectangle 115"/>
          <p:cNvSpPr>
            <a:spLocks noChangeArrowheads="1"/>
          </p:cNvSpPr>
          <p:nvPr/>
        </p:nvSpPr>
        <p:spPr bwMode="auto">
          <a:xfrm>
            <a:off x="8440738" y="4878388"/>
            <a:ext cx="1835150" cy="996950"/>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8221" name="AutoShape 7"/>
          <p:cNvSpPr>
            <a:spLocks noChangeArrowheads="1"/>
          </p:cNvSpPr>
          <p:nvPr/>
        </p:nvSpPr>
        <p:spPr bwMode="auto">
          <a:xfrm>
            <a:off x="8491539" y="5124450"/>
            <a:ext cx="1709737"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模型特征</a:t>
            </a:r>
            <a:endParaRPr lang="en-US" altLang="zh-CN" sz="1000">
              <a:solidFill>
                <a:srgbClr val="000000"/>
              </a:solidFill>
              <a:latin typeface="宋体" panose="02010600030101010101" pitchFamily="2" charset="-122"/>
              <a:ea typeface="宋体" panose="02010600030101010101" pitchFamily="2" charset="-122"/>
            </a:endParaRPr>
          </a:p>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（气象场、污染变化趋势等）</a:t>
            </a:r>
          </a:p>
        </p:txBody>
      </p:sp>
      <p:sp>
        <p:nvSpPr>
          <p:cNvPr id="8222" name="AutoShape 7"/>
          <p:cNvSpPr>
            <a:spLocks noChangeArrowheads="1"/>
          </p:cNvSpPr>
          <p:nvPr/>
        </p:nvSpPr>
        <p:spPr bwMode="auto">
          <a:xfrm>
            <a:off x="8491539" y="5484813"/>
            <a:ext cx="171132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业务规则</a:t>
            </a:r>
            <a:endParaRPr lang="en-US" altLang="zh-CN" sz="1000">
              <a:solidFill>
                <a:srgbClr val="000000"/>
              </a:solidFill>
              <a:latin typeface="宋体" panose="02010600030101010101" pitchFamily="2" charset="-122"/>
              <a:ea typeface="宋体" panose="02010600030101010101" pitchFamily="2" charset="-122"/>
            </a:endParaRPr>
          </a:p>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（平稳天气研判、逆温识别等）</a:t>
            </a:r>
          </a:p>
        </p:txBody>
      </p:sp>
      <p:sp>
        <p:nvSpPr>
          <p:cNvPr id="8223" name="Rounded Rectangle 75"/>
          <p:cNvSpPr>
            <a:spLocks noChangeArrowheads="1"/>
          </p:cNvSpPr>
          <p:nvPr/>
        </p:nvSpPr>
        <p:spPr bwMode="auto">
          <a:xfrm>
            <a:off x="2208213" y="6440488"/>
            <a:ext cx="1223962" cy="271462"/>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8224" name="Rounded Rectangle 79"/>
          <p:cNvSpPr>
            <a:spLocks noChangeArrowheads="1"/>
          </p:cNvSpPr>
          <p:nvPr/>
        </p:nvSpPr>
        <p:spPr bwMode="auto">
          <a:xfrm>
            <a:off x="3489326" y="6435726"/>
            <a:ext cx="1323975" cy="276225"/>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8225" name="Rounded Rectangle 82"/>
          <p:cNvSpPr>
            <a:spLocks noChangeArrowheads="1"/>
          </p:cNvSpPr>
          <p:nvPr/>
        </p:nvSpPr>
        <p:spPr bwMode="auto">
          <a:xfrm>
            <a:off x="4946650" y="6435726"/>
            <a:ext cx="1409700" cy="276225"/>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8226" name="Rounded Rectangle 85"/>
          <p:cNvSpPr>
            <a:spLocks noChangeArrowheads="1"/>
          </p:cNvSpPr>
          <p:nvPr/>
        </p:nvSpPr>
        <p:spPr bwMode="auto">
          <a:xfrm>
            <a:off x="6481764" y="6440488"/>
            <a:ext cx="1233487" cy="271462"/>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8227" name="Rounded Rectangle 115"/>
          <p:cNvSpPr>
            <a:spLocks noChangeArrowheads="1"/>
          </p:cNvSpPr>
          <p:nvPr/>
        </p:nvSpPr>
        <p:spPr bwMode="auto">
          <a:xfrm>
            <a:off x="2363788" y="2481263"/>
            <a:ext cx="2506662" cy="360362"/>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latin typeface="宋体" panose="02010600030101010101" pitchFamily="2" charset="-122"/>
                <a:ea typeface="宋体" panose="02010600030101010101" pitchFamily="2" charset="-122"/>
              </a:rPr>
              <a:t>综合观测实验室数据应用</a:t>
            </a:r>
            <a:endParaRPr lang="en-US" altLang="zh-CN" sz="1000">
              <a:solidFill>
                <a:srgbClr val="000000"/>
              </a:solidFill>
              <a:latin typeface="宋体" panose="02010600030101010101" pitchFamily="2" charset="-122"/>
              <a:ea typeface="宋体" panose="02010600030101010101" pitchFamily="2" charset="-122"/>
            </a:endParaRPr>
          </a:p>
        </p:txBody>
      </p:sp>
      <p:sp>
        <p:nvSpPr>
          <p:cNvPr id="8228" name="Rounded Rectangle 115"/>
          <p:cNvSpPr>
            <a:spLocks noChangeArrowheads="1"/>
          </p:cNvSpPr>
          <p:nvPr/>
        </p:nvSpPr>
        <p:spPr bwMode="auto">
          <a:xfrm>
            <a:off x="2338388" y="2908301"/>
            <a:ext cx="2519362" cy="358775"/>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环境空气质量分析及业务应用</a:t>
            </a:r>
          </a:p>
        </p:txBody>
      </p:sp>
      <p:sp>
        <p:nvSpPr>
          <p:cNvPr id="8229" name="Rounded Rectangle 115"/>
          <p:cNvSpPr>
            <a:spLocks noChangeArrowheads="1"/>
          </p:cNvSpPr>
          <p:nvPr/>
        </p:nvSpPr>
        <p:spPr bwMode="auto">
          <a:xfrm>
            <a:off x="2349500" y="3319463"/>
            <a:ext cx="2508250" cy="360362"/>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大气污染源管理及应用</a:t>
            </a:r>
            <a:endParaRPr lang="en-US" altLang="zh-CN" sz="1000">
              <a:solidFill>
                <a:srgbClr val="000000"/>
              </a:solidFill>
              <a:ea typeface="宋体" panose="02010600030101010101" pitchFamily="2" charset="-122"/>
            </a:endParaRPr>
          </a:p>
        </p:txBody>
      </p:sp>
      <p:sp>
        <p:nvSpPr>
          <p:cNvPr id="8230" name="Rounded Rectangle 141"/>
          <p:cNvSpPr>
            <a:spLocks noChangeArrowheads="1"/>
          </p:cNvSpPr>
          <p:nvPr/>
        </p:nvSpPr>
        <p:spPr bwMode="auto">
          <a:xfrm>
            <a:off x="5130801" y="2103439"/>
            <a:ext cx="2981325" cy="1722437"/>
          </a:xfrm>
          <a:prstGeom prst="roundRect">
            <a:avLst>
              <a:gd name="adj" fmla="val 9375"/>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3600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8231" name="Rounded Rectangle 115"/>
          <p:cNvSpPr>
            <a:spLocks noChangeArrowheads="1"/>
          </p:cNvSpPr>
          <p:nvPr/>
        </p:nvSpPr>
        <p:spPr bwMode="auto">
          <a:xfrm>
            <a:off x="5303838" y="3319463"/>
            <a:ext cx="2678112" cy="360362"/>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重污染过程分析与案例库管理</a:t>
            </a:r>
            <a:endParaRPr lang="en-US" altLang="zh-CN" sz="1000">
              <a:solidFill>
                <a:srgbClr val="000000"/>
              </a:solidFill>
              <a:ea typeface="宋体" panose="02010600030101010101" pitchFamily="2" charset="-122"/>
            </a:endParaRPr>
          </a:p>
        </p:txBody>
      </p:sp>
      <p:sp>
        <p:nvSpPr>
          <p:cNvPr id="8232" name="Rounded Rectangle 115"/>
          <p:cNvSpPr>
            <a:spLocks noChangeArrowheads="1"/>
          </p:cNvSpPr>
          <p:nvPr/>
        </p:nvSpPr>
        <p:spPr bwMode="auto">
          <a:xfrm>
            <a:off x="5302251" y="2481263"/>
            <a:ext cx="2678113" cy="360362"/>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统计与数值模型预报</a:t>
            </a:r>
            <a:endParaRPr lang="en-US" altLang="zh-CN" sz="1000">
              <a:solidFill>
                <a:srgbClr val="000000"/>
              </a:solidFill>
              <a:ea typeface="宋体" panose="02010600030101010101" pitchFamily="2" charset="-122"/>
            </a:endParaRPr>
          </a:p>
        </p:txBody>
      </p:sp>
      <p:sp>
        <p:nvSpPr>
          <p:cNvPr id="8233" name="Rounded Rectangle 115"/>
          <p:cNvSpPr>
            <a:spLocks noChangeArrowheads="1"/>
          </p:cNvSpPr>
          <p:nvPr/>
        </p:nvSpPr>
        <p:spPr bwMode="auto">
          <a:xfrm>
            <a:off x="5314951" y="2889251"/>
            <a:ext cx="2678113"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综合会商</a:t>
            </a:r>
            <a:endParaRPr lang="en-US" altLang="zh-CN" sz="1000">
              <a:solidFill>
                <a:srgbClr val="000000"/>
              </a:solidFill>
              <a:ea typeface="宋体" panose="02010600030101010101" pitchFamily="2" charset="-122"/>
            </a:endParaRPr>
          </a:p>
        </p:txBody>
      </p:sp>
      <p:sp>
        <p:nvSpPr>
          <p:cNvPr id="8234" name="Rounded Rectangle 158"/>
          <p:cNvSpPr>
            <a:spLocks noChangeArrowheads="1"/>
          </p:cNvSpPr>
          <p:nvPr/>
        </p:nvSpPr>
        <p:spPr bwMode="auto">
          <a:xfrm>
            <a:off x="8256588" y="2101851"/>
            <a:ext cx="2036762" cy="1724025"/>
          </a:xfrm>
          <a:prstGeom prst="roundRect">
            <a:avLst>
              <a:gd name="adj" fmla="val 9375"/>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3600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55" name="TextBox 54"/>
          <p:cNvSpPr txBox="1"/>
          <p:nvPr/>
        </p:nvSpPr>
        <p:spPr>
          <a:xfrm>
            <a:off x="8112126" y="2127250"/>
            <a:ext cx="2016125" cy="268288"/>
          </a:xfrm>
          <a:prstGeom prst="rect">
            <a:avLst/>
          </a:prstGeom>
          <a:noFill/>
        </p:spPr>
        <p:txBody>
          <a:bodyPr lIns="36000" tIns="43200" rIns="36000" bIns="43200">
            <a:normAutofit lnSpcReduction="10000"/>
          </a:bodyPr>
          <a:lstStyle/>
          <a:p>
            <a:pPr algn="ctr" eaLnBrk="1" hangingPunct="1">
              <a:defRPr/>
            </a:pPr>
            <a:endParaRPr lang="zh-CN" altLang="en-US" sz="1200" dirty="0">
              <a:solidFill>
                <a:srgbClr val="000000"/>
              </a:solidFill>
              <a:latin typeface="宋体" panose="02010600030101010101" pitchFamily="2" charset="-122"/>
              <a:ea typeface="宋体" panose="02010600030101010101" pitchFamily="2" charset="-122"/>
            </a:endParaRPr>
          </a:p>
        </p:txBody>
      </p:sp>
      <p:sp>
        <p:nvSpPr>
          <p:cNvPr id="56" name="TextBox 55"/>
          <p:cNvSpPr txBox="1"/>
          <p:nvPr/>
        </p:nvSpPr>
        <p:spPr>
          <a:xfrm>
            <a:off x="8616950" y="2136776"/>
            <a:ext cx="1335088" cy="258763"/>
          </a:xfrm>
          <a:prstGeom prst="rect">
            <a:avLst/>
          </a:prstGeom>
          <a:noFill/>
        </p:spPr>
        <p:txBody>
          <a:bodyPr lIns="36000" tIns="43200" rIns="36000" bIns="43200">
            <a:normAutofit fontScale="92500"/>
          </a:bodyPr>
          <a:lstStyle/>
          <a:p>
            <a:pPr algn="ctr" eaLnBrk="1" hangingPunct="1">
              <a:defRPr/>
            </a:pPr>
            <a:r>
              <a:rPr lang="zh-CN" altLang="en-US" sz="1200" dirty="0">
                <a:solidFill>
                  <a:srgbClr val="FFFFFF"/>
                </a:solidFill>
                <a:latin typeface="宋体" panose="02010600030101010101" pitchFamily="2" charset="-122"/>
                <a:ea typeface="宋体" panose="02010600030101010101" pitchFamily="2" charset="-122"/>
              </a:rPr>
              <a:t>重污染应急决策支持</a:t>
            </a:r>
            <a:endParaRPr lang="zh-CN" altLang="en-US" sz="1200" dirty="0">
              <a:solidFill>
                <a:srgbClr val="000000"/>
              </a:solidFill>
              <a:latin typeface="宋体" panose="02010600030101010101" pitchFamily="2" charset="-122"/>
              <a:ea typeface="宋体" panose="02010600030101010101" pitchFamily="2" charset="-122"/>
            </a:endParaRPr>
          </a:p>
        </p:txBody>
      </p:sp>
      <p:sp>
        <p:nvSpPr>
          <p:cNvPr id="8237" name="TextBox 174"/>
          <p:cNvSpPr txBox="1">
            <a:spLocks noChangeArrowheads="1"/>
          </p:cNvSpPr>
          <p:nvPr/>
        </p:nvSpPr>
        <p:spPr bwMode="auto">
          <a:xfrm>
            <a:off x="5130801" y="4872038"/>
            <a:ext cx="319087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统计模型库</a:t>
            </a:r>
            <a:endParaRPr lang="en-US" altLang="zh-CN" sz="1200">
              <a:solidFill>
                <a:srgbClr val="FFFFFF"/>
              </a:solidFill>
              <a:latin typeface="宋体" panose="02010600030101010101" pitchFamily="2" charset="-122"/>
              <a:ea typeface="宋体" panose="02010600030101010101" pitchFamily="2" charset="-122"/>
            </a:endParaRPr>
          </a:p>
        </p:txBody>
      </p:sp>
      <p:sp>
        <p:nvSpPr>
          <p:cNvPr id="8238" name="TextBox 175"/>
          <p:cNvSpPr txBox="1">
            <a:spLocks noChangeArrowheads="1"/>
          </p:cNvSpPr>
          <p:nvPr/>
        </p:nvSpPr>
        <p:spPr bwMode="auto">
          <a:xfrm>
            <a:off x="2251075" y="6470650"/>
            <a:ext cx="11303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自动室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8239" name="TextBox 181"/>
          <p:cNvSpPr txBox="1">
            <a:spLocks noChangeArrowheads="1"/>
          </p:cNvSpPr>
          <p:nvPr/>
        </p:nvSpPr>
        <p:spPr bwMode="auto">
          <a:xfrm>
            <a:off x="3762375" y="6469064"/>
            <a:ext cx="846138"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分析室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8240" name="TextBox 182"/>
          <p:cNvSpPr txBox="1">
            <a:spLocks noChangeArrowheads="1"/>
          </p:cNvSpPr>
          <p:nvPr/>
        </p:nvSpPr>
        <p:spPr bwMode="auto">
          <a:xfrm>
            <a:off x="4986338" y="6470651"/>
            <a:ext cx="1422400"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遥感室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8241" name="TextBox 183"/>
          <p:cNvSpPr txBox="1">
            <a:spLocks noChangeArrowheads="1"/>
          </p:cNvSpPr>
          <p:nvPr/>
        </p:nvSpPr>
        <p:spPr bwMode="auto">
          <a:xfrm>
            <a:off x="6653213" y="6478589"/>
            <a:ext cx="811212"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污染源室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8242" name="TextBox 185"/>
          <p:cNvSpPr txBox="1">
            <a:spLocks noChangeArrowheads="1"/>
          </p:cNvSpPr>
          <p:nvPr/>
        </p:nvSpPr>
        <p:spPr bwMode="auto">
          <a:xfrm>
            <a:off x="8440738" y="4868863"/>
            <a:ext cx="18415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专家知识库</a:t>
            </a:r>
            <a:endParaRPr lang="en-US" altLang="zh-CN" sz="1200">
              <a:solidFill>
                <a:srgbClr val="FFFFFF"/>
              </a:solidFill>
              <a:latin typeface="宋体" panose="02010600030101010101" pitchFamily="2" charset="-122"/>
              <a:ea typeface="宋体" panose="02010600030101010101" pitchFamily="2" charset="-122"/>
            </a:endParaRPr>
          </a:p>
        </p:txBody>
      </p:sp>
      <p:sp>
        <p:nvSpPr>
          <p:cNvPr id="8243" name="TextBox 188"/>
          <p:cNvSpPr txBox="1">
            <a:spLocks noChangeArrowheads="1"/>
          </p:cNvSpPr>
          <p:nvPr/>
        </p:nvSpPr>
        <p:spPr bwMode="auto">
          <a:xfrm>
            <a:off x="5438775" y="2144713"/>
            <a:ext cx="2528888"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空气质量预报预警</a:t>
            </a:r>
            <a:endParaRPr lang="en-US" altLang="zh-CN" sz="1200">
              <a:solidFill>
                <a:srgbClr val="FFFFFF"/>
              </a:solidFill>
              <a:latin typeface="宋体" panose="02010600030101010101" pitchFamily="2" charset="-122"/>
              <a:ea typeface="宋体" panose="02010600030101010101" pitchFamily="2" charset="-122"/>
            </a:endParaRPr>
          </a:p>
        </p:txBody>
      </p:sp>
      <p:sp>
        <p:nvSpPr>
          <p:cNvPr id="8244" name="TextBox 189"/>
          <p:cNvSpPr txBox="1">
            <a:spLocks noChangeArrowheads="1"/>
          </p:cNvSpPr>
          <p:nvPr/>
        </p:nvSpPr>
        <p:spPr bwMode="auto">
          <a:xfrm>
            <a:off x="2500314" y="2149475"/>
            <a:ext cx="2300287"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空气质量综合分析</a:t>
            </a:r>
          </a:p>
        </p:txBody>
      </p:sp>
      <p:sp>
        <p:nvSpPr>
          <p:cNvPr id="8245" name="Rounded Rectangle 203"/>
          <p:cNvSpPr>
            <a:spLocks noChangeArrowheads="1"/>
          </p:cNvSpPr>
          <p:nvPr/>
        </p:nvSpPr>
        <p:spPr bwMode="auto">
          <a:xfrm>
            <a:off x="2219326" y="4875214"/>
            <a:ext cx="2868613" cy="998537"/>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8246" name="AutoShape 7"/>
          <p:cNvSpPr>
            <a:spLocks noChangeArrowheads="1"/>
          </p:cNvSpPr>
          <p:nvPr/>
        </p:nvSpPr>
        <p:spPr bwMode="auto">
          <a:xfrm>
            <a:off x="3744913" y="5108575"/>
            <a:ext cx="6540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GB" altLang="zh-CN" sz="1000">
                <a:solidFill>
                  <a:srgbClr val="000000"/>
                </a:solidFill>
                <a:ea typeface="宋体" panose="02010600030101010101" pitchFamily="2" charset="-122"/>
              </a:rPr>
              <a:t>NAQPMS</a:t>
            </a:r>
          </a:p>
        </p:txBody>
      </p:sp>
      <p:sp>
        <p:nvSpPr>
          <p:cNvPr id="8247" name="AutoShape 7"/>
          <p:cNvSpPr>
            <a:spLocks noChangeArrowheads="1"/>
          </p:cNvSpPr>
          <p:nvPr/>
        </p:nvSpPr>
        <p:spPr bwMode="auto">
          <a:xfrm>
            <a:off x="3235325" y="5108575"/>
            <a:ext cx="465138"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GB" altLang="zh-CN" sz="1000">
                <a:solidFill>
                  <a:srgbClr val="000000"/>
                </a:solidFill>
                <a:ea typeface="宋体" panose="02010600030101010101" pitchFamily="2" charset="-122"/>
              </a:rPr>
              <a:t>CMAQ</a:t>
            </a:r>
          </a:p>
        </p:txBody>
      </p:sp>
      <p:sp>
        <p:nvSpPr>
          <p:cNvPr id="8248" name="AutoShape 7"/>
          <p:cNvSpPr>
            <a:spLocks noChangeArrowheads="1"/>
          </p:cNvSpPr>
          <p:nvPr/>
        </p:nvSpPr>
        <p:spPr bwMode="auto">
          <a:xfrm>
            <a:off x="2290764" y="5108575"/>
            <a:ext cx="86042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000">
                <a:solidFill>
                  <a:srgbClr val="000000"/>
                </a:solidFill>
                <a:ea typeface="宋体" panose="02010600030101010101" pitchFamily="2" charset="-122"/>
              </a:rPr>
              <a:t>MM5/WRF</a:t>
            </a:r>
            <a:endParaRPr lang="en-GB" altLang="zh-CN" sz="1000">
              <a:solidFill>
                <a:srgbClr val="000000"/>
              </a:solidFill>
              <a:ea typeface="宋体" panose="02010600030101010101" pitchFamily="2" charset="-122"/>
            </a:endParaRPr>
          </a:p>
        </p:txBody>
      </p:sp>
      <p:sp>
        <p:nvSpPr>
          <p:cNvPr id="8249" name="AutoShape 7"/>
          <p:cNvSpPr>
            <a:spLocks noChangeArrowheads="1"/>
          </p:cNvSpPr>
          <p:nvPr/>
        </p:nvSpPr>
        <p:spPr bwMode="auto">
          <a:xfrm>
            <a:off x="4445001" y="5103813"/>
            <a:ext cx="54292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000">
                <a:solidFill>
                  <a:srgbClr val="000000"/>
                </a:solidFill>
                <a:ea typeface="宋体" panose="02010600030101010101" pitchFamily="2" charset="-122"/>
              </a:rPr>
              <a:t>SMOKE</a:t>
            </a:r>
            <a:endParaRPr lang="en-GB" altLang="zh-CN" sz="1000">
              <a:solidFill>
                <a:srgbClr val="000000"/>
              </a:solidFill>
              <a:ea typeface="宋体" panose="02010600030101010101" pitchFamily="2" charset="-122"/>
            </a:endParaRPr>
          </a:p>
        </p:txBody>
      </p:sp>
      <p:sp>
        <p:nvSpPr>
          <p:cNvPr id="8250" name="TextBox 209"/>
          <p:cNvSpPr txBox="1">
            <a:spLocks noChangeArrowheads="1"/>
          </p:cNvSpPr>
          <p:nvPr/>
        </p:nvSpPr>
        <p:spPr bwMode="auto">
          <a:xfrm>
            <a:off x="2219326" y="4878388"/>
            <a:ext cx="28686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200">
                <a:solidFill>
                  <a:srgbClr val="FFFFFF"/>
                </a:solidFill>
                <a:latin typeface="宋体" panose="02010600030101010101" pitchFamily="2" charset="-122"/>
                <a:ea typeface="宋体" panose="02010600030101010101" pitchFamily="2" charset="-122"/>
              </a:rPr>
              <a:t> </a:t>
            </a:r>
            <a:r>
              <a:rPr lang="zh-CN" altLang="en-US" sz="1200">
                <a:solidFill>
                  <a:srgbClr val="FFFFFF"/>
                </a:solidFill>
                <a:latin typeface="宋体" panose="02010600030101010101" pitchFamily="2" charset="-122"/>
                <a:ea typeface="宋体" panose="02010600030101010101" pitchFamily="2" charset="-122"/>
              </a:rPr>
              <a:t>数值模型库</a:t>
            </a:r>
            <a:endParaRPr lang="en-US" altLang="zh-CN" sz="1200">
              <a:solidFill>
                <a:srgbClr val="FFFFFF"/>
              </a:solidFill>
              <a:latin typeface="宋体" panose="02010600030101010101" pitchFamily="2" charset="-122"/>
              <a:ea typeface="宋体" panose="02010600030101010101" pitchFamily="2" charset="-122"/>
            </a:endParaRPr>
          </a:p>
        </p:txBody>
      </p:sp>
      <p:sp>
        <p:nvSpPr>
          <p:cNvPr id="8251" name="AutoShape 7"/>
          <p:cNvSpPr>
            <a:spLocks noChangeArrowheads="1"/>
          </p:cNvSpPr>
          <p:nvPr/>
        </p:nvSpPr>
        <p:spPr bwMode="auto">
          <a:xfrm>
            <a:off x="2287589" y="5481638"/>
            <a:ext cx="42862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GB" altLang="zh-CN" sz="1000">
                <a:solidFill>
                  <a:srgbClr val="000000"/>
                </a:solidFill>
                <a:ea typeface="宋体" panose="02010600030101010101" pitchFamily="2" charset="-122"/>
              </a:rPr>
              <a:t>CAMx</a:t>
            </a:r>
          </a:p>
        </p:txBody>
      </p:sp>
      <p:sp>
        <p:nvSpPr>
          <p:cNvPr id="8252" name="AutoShape 7"/>
          <p:cNvSpPr>
            <a:spLocks noChangeArrowheads="1"/>
          </p:cNvSpPr>
          <p:nvPr/>
        </p:nvSpPr>
        <p:spPr bwMode="auto">
          <a:xfrm>
            <a:off x="3986213" y="5481638"/>
            <a:ext cx="5778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000">
                <a:solidFill>
                  <a:srgbClr val="000000"/>
                </a:solidFill>
                <a:ea typeface="宋体" panose="02010600030101010101" pitchFamily="2" charset="-122"/>
              </a:rPr>
              <a:t>AQMDSS</a:t>
            </a:r>
            <a:endParaRPr lang="en-GB" altLang="zh-CN" sz="1000">
              <a:solidFill>
                <a:srgbClr val="000000"/>
              </a:solidFill>
              <a:ea typeface="宋体" panose="02010600030101010101" pitchFamily="2" charset="-122"/>
            </a:endParaRPr>
          </a:p>
        </p:txBody>
      </p:sp>
      <p:sp>
        <p:nvSpPr>
          <p:cNvPr id="8253" name="AutoShape 7"/>
          <p:cNvSpPr>
            <a:spLocks noChangeArrowheads="1"/>
          </p:cNvSpPr>
          <p:nvPr/>
        </p:nvSpPr>
        <p:spPr bwMode="auto">
          <a:xfrm>
            <a:off x="4603750" y="5480050"/>
            <a:ext cx="388938"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000">
                <a:solidFill>
                  <a:srgbClr val="000000"/>
                </a:solidFill>
                <a:ea typeface="宋体" panose="02010600030101010101" pitchFamily="2" charset="-122"/>
              </a:rPr>
              <a:t>ARIA</a:t>
            </a:r>
            <a:endParaRPr lang="en-GB" altLang="zh-CN" sz="1000">
              <a:solidFill>
                <a:srgbClr val="000000"/>
              </a:solidFill>
              <a:ea typeface="宋体" panose="02010600030101010101" pitchFamily="2" charset="-122"/>
            </a:endParaRPr>
          </a:p>
        </p:txBody>
      </p:sp>
      <p:sp>
        <p:nvSpPr>
          <p:cNvPr id="8254" name="AutoShape 7"/>
          <p:cNvSpPr>
            <a:spLocks noChangeArrowheads="1"/>
          </p:cNvSpPr>
          <p:nvPr/>
        </p:nvSpPr>
        <p:spPr bwMode="auto">
          <a:xfrm>
            <a:off x="2755900" y="5481638"/>
            <a:ext cx="7429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000">
                <a:solidFill>
                  <a:srgbClr val="000000"/>
                </a:solidFill>
                <a:ea typeface="宋体" panose="02010600030101010101" pitchFamily="2" charset="-122"/>
              </a:rPr>
              <a:t>WRF-CHEM</a:t>
            </a:r>
            <a:endParaRPr lang="en-GB" altLang="zh-CN" sz="1000">
              <a:solidFill>
                <a:srgbClr val="000000"/>
              </a:solidFill>
              <a:ea typeface="宋体" panose="02010600030101010101" pitchFamily="2" charset="-122"/>
            </a:endParaRPr>
          </a:p>
        </p:txBody>
      </p:sp>
      <p:sp>
        <p:nvSpPr>
          <p:cNvPr id="8255" name="AutoShape 7"/>
          <p:cNvSpPr>
            <a:spLocks noChangeArrowheads="1"/>
          </p:cNvSpPr>
          <p:nvPr/>
        </p:nvSpPr>
        <p:spPr bwMode="auto">
          <a:xfrm>
            <a:off x="3538539" y="5481638"/>
            <a:ext cx="407987"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GB" altLang="zh-CN" sz="1000">
                <a:solidFill>
                  <a:srgbClr val="000000"/>
                </a:solidFill>
                <a:ea typeface="宋体" panose="02010600030101010101" pitchFamily="2" charset="-122"/>
              </a:rPr>
              <a:t>ADMS</a:t>
            </a:r>
          </a:p>
        </p:txBody>
      </p:sp>
      <p:sp>
        <p:nvSpPr>
          <p:cNvPr id="8256" name="AutoShape 7"/>
          <p:cNvSpPr>
            <a:spLocks noChangeArrowheads="1"/>
          </p:cNvSpPr>
          <p:nvPr/>
        </p:nvSpPr>
        <p:spPr bwMode="auto">
          <a:xfrm>
            <a:off x="5911850" y="5481638"/>
            <a:ext cx="104140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基于案例的推理</a:t>
            </a:r>
          </a:p>
        </p:txBody>
      </p:sp>
      <p:sp>
        <p:nvSpPr>
          <p:cNvPr id="8257" name="AutoShape 7"/>
          <p:cNvSpPr>
            <a:spLocks noChangeArrowheads="1"/>
          </p:cNvSpPr>
          <p:nvPr/>
        </p:nvSpPr>
        <p:spPr bwMode="auto">
          <a:xfrm>
            <a:off x="7640639" y="5481638"/>
            <a:ext cx="66357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认知计算</a:t>
            </a:r>
          </a:p>
        </p:txBody>
      </p:sp>
      <p:sp>
        <p:nvSpPr>
          <p:cNvPr id="8258" name="AutoShape 7"/>
          <p:cNvSpPr>
            <a:spLocks noChangeArrowheads="1"/>
          </p:cNvSpPr>
          <p:nvPr/>
        </p:nvSpPr>
        <p:spPr bwMode="auto">
          <a:xfrm>
            <a:off x="5187951" y="5483225"/>
            <a:ext cx="696913"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特征场挖掘</a:t>
            </a:r>
          </a:p>
        </p:txBody>
      </p:sp>
      <p:sp>
        <p:nvSpPr>
          <p:cNvPr id="8259" name="AutoShape 7"/>
          <p:cNvSpPr>
            <a:spLocks noChangeArrowheads="1"/>
          </p:cNvSpPr>
          <p:nvPr/>
        </p:nvSpPr>
        <p:spPr bwMode="auto">
          <a:xfrm>
            <a:off x="5192714" y="5114925"/>
            <a:ext cx="56197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时空模式分析</a:t>
            </a:r>
          </a:p>
        </p:txBody>
      </p:sp>
      <p:sp>
        <p:nvSpPr>
          <p:cNvPr id="8260" name="AutoShape 7"/>
          <p:cNvSpPr>
            <a:spLocks noChangeArrowheads="1"/>
          </p:cNvSpPr>
          <p:nvPr/>
        </p:nvSpPr>
        <p:spPr bwMode="auto">
          <a:xfrm>
            <a:off x="7715251" y="5106988"/>
            <a:ext cx="60642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多预报模型融合</a:t>
            </a:r>
          </a:p>
        </p:txBody>
      </p:sp>
      <p:sp>
        <p:nvSpPr>
          <p:cNvPr id="8261" name="AutoShape 7"/>
          <p:cNvSpPr>
            <a:spLocks noChangeArrowheads="1"/>
          </p:cNvSpPr>
          <p:nvPr/>
        </p:nvSpPr>
        <p:spPr bwMode="auto">
          <a:xfrm>
            <a:off x="6978650" y="5481638"/>
            <a:ext cx="636588"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深度学习</a:t>
            </a:r>
          </a:p>
        </p:txBody>
      </p:sp>
      <p:sp>
        <p:nvSpPr>
          <p:cNvPr id="8262" name="AutoShape 7"/>
          <p:cNvSpPr>
            <a:spLocks noChangeArrowheads="1"/>
          </p:cNvSpPr>
          <p:nvPr/>
        </p:nvSpPr>
        <p:spPr bwMode="auto">
          <a:xfrm>
            <a:off x="5792789" y="5113338"/>
            <a:ext cx="604837"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多污染物关联分析</a:t>
            </a:r>
          </a:p>
        </p:txBody>
      </p:sp>
      <p:sp>
        <p:nvSpPr>
          <p:cNvPr id="8263" name="AutoShape 7"/>
          <p:cNvSpPr>
            <a:spLocks noChangeArrowheads="1"/>
          </p:cNvSpPr>
          <p:nvPr/>
        </p:nvSpPr>
        <p:spPr bwMode="auto">
          <a:xfrm>
            <a:off x="6435726" y="5114925"/>
            <a:ext cx="60007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气象场关联分析</a:t>
            </a:r>
          </a:p>
        </p:txBody>
      </p:sp>
      <p:sp>
        <p:nvSpPr>
          <p:cNvPr id="8264" name="AutoShape 7"/>
          <p:cNvSpPr>
            <a:spLocks noChangeArrowheads="1"/>
          </p:cNvSpPr>
          <p:nvPr/>
        </p:nvSpPr>
        <p:spPr bwMode="auto">
          <a:xfrm>
            <a:off x="7073900" y="5106988"/>
            <a:ext cx="6032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预报误差模式挖掘</a:t>
            </a:r>
          </a:p>
        </p:txBody>
      </p:sp>
      <p:sp>
        <p:nvSpPr>
          <p:cNvPr id="8265" name="Rounded Rectangle 115"/>
          <p:cNvSpPr>
            <a:spLocks noChangeArrowheads="1"/>
          </p:cNvSpPr>
          <p:nvPr/>
        </p:nvSpPr>
        <p:spPr bwMode="auto">
          <a:xfrm>
            <a:off x="7858125" y="6435726"/>
            <a:ext cx="1233488" cy="276225"/>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8266" name="TextBox 116"/>
          <p:cNvSpPr txBox="1">
            <a:spLocks noChangeArrowheads="1"/>
          </p:cNvSpPr>
          <p:nvPr/>
        </p:nvSpPr>
        <p:spPr bwMode="auto">
          <a:xfrm>
            <a:off x="8069263" y="6477000"/>
            <a:ext cx="8112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大气室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8267" name="Rounded Rectangle 117"/>
          <p:cNvSpPr>
            <a:spLocks noChangeArrowheads="1"/>
          </p:cNvSpPr>
          <p:nvPr/>
        </p:nvSpPr>
        <p:spPr bwMode="auto">
          <a:xfrm>
            <a:off x="9199563" y="6443664"/>
            <a:ext cx="1211262" cy="268287"/>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8268" name="TextBox 120"/>
          <p:cNvSpPr txBox="1">
            <a:spLocks noChangeArrowheads="1"/>
          </p:cNvSpPr>
          <p:nvPr/>
        </p:nvSpPr>
        <p:spPr bwMode="auto">
          <a:xfrm>
            <a:off x="9404351" y="6478589"/>
            <a:ext cx="811213"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外部数据</a:t>
            </a:r>
            <a:endParaRPr lang="en-US" altLang="zh-CN" sz="1200">
              <a:solidFill>
                <a:srgbClr val="FFFFFF"/>
              </a:solidFill>
              <a:latin typeface="宋体" panose="02010600030101010101" pitchFamily="2" charset="-122"/>
              <a:ea typeface="宋体" panose="02010600030101010101" pitchFamily="2" charset="-122"/>
            </a:endParaRPr>
          </a:p>
        </p:txBody>
      </p:sp>
      <p:sp>
        <p:nvSpPr>
          <p:cNvPr id="8269" name="Rounded Rectangle 115"/>
          <p:cNvSpPr>
            <a:spLocks noChangeArrowheads="1"/>
          </p:cNvSpPr>
          <p:nvPr/>
        </p:nvSpPr>
        <p:spPr bwMode="auto">
          <a:xfrm>
            <a:off x="8429626" y="2473326"/>
            <a:ext cx="1687513"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在线源解析</a:t>
            </a:r>
            <a:endParaRPr lang="en-US" altLang="zh-CN" sz="1000">
              <a:solidFill>
                <a:srgbClr val="000000"/>
              </a:solidFill>
              <a:ea typeface="宋体" panose="02010600030101010101" pitchFamily="2" charset="-122"/>
            </a:endParaRPr>
          </a:p>
        </p:txBody>
      </p:sp>
      <p:sp>
        <p:nvSpPr>
          <p:cNvPr id="8270" name="Rounded Rectangle 115"/>
          <p:cNvSpPr>
            <a:spLocks noChangeArrowheads="1"/>
          </p:cNvSpPr>
          <p:nvPr/>
        </p:nvSpPr>
        <p:spPr bwMode="auto">
          <a:xfrm>
            <a:off x="2251076" y="6132514"/>
            <a:ext cx="8042275" cy="244475"/>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latin typeface="宋体" panose="02010600030101010101" pitchFamily="2" charset="-122"/>
                <a:ea typeface="宋体" panose="02010600030101010101" pitchFamily="2" charset="-122"/>
              </a:rPr>
              <a:t>数据审核，管理与融合</a:t>
            </a:r>
            <a:endParaRPr lang="en-US" altLang="zh-CN" sz="1000">
              <a:solidFill>
                <a:srgbClr val="000000"/>
              </a:solidFill>
              <a:latin typeface="宋体" panose="02010600030101010101" pitchFamily="2" charset="-122"/>
              <a:ea typeface="宋体" panose="02010600030101010101" pitchFamily="2" charset="-122"/>
            </a:endParaRPr>
          </a:p>
        </p:txBody>
      </p:sp>
      <p:sp>
        <p:nvSpPr>
          <p:cNvPr id="8271" name="Rounded Rectangle 115"/>
          <p:cNvSpPr>
            <a:spLocks noChangeArrowheads="1"/>
          </p:cNvSpPr>
          <p:nvPr/>
        </p:nvSpPr>
        <p:spPr bwMode="auto">
          <a:xfrm>
            <a:off x="8440738" y="2889251"/>
            <a:ext cx="1687512"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基于情景的污染过程仿真</a:t>
            </a:r>
            <a:endParaRPr lang="en-US" altLang="zh-CN" sz="1000">
              <a:solidFill>
                <a:srgbClr val="000000"/>
              </a:solidFill>
              <a:ea typeface="宋体" panose="02010600030101010101" pitchFamily="2" charset="-122"/>
            </a:endParaRPr>
          </a:p>
        </p:txBody>
      </p:sp>
      <p:sp>
        <p:nvSpPr>
          <p:cNvPr id="8272" name="Rounded Rectangle 115"/>
          <p:cNvSpPr>
            <a:spLocks noChangeArrowheads="1"/>
          </p:cNvSpPr>
          <p:nvPr/>
        </p:nvSpPr>
        <p:spPr bwMode="auto">
          <a:xfrm>
            <a:off x="8440738" y="3322638"/>
            <a:ext cx="1687512" cy="360362"/>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污染控制方案效果评估</a:t>
            </a:r>
            <a:endParaRPr lang="en-US" altLang="zh-CN" sz="1000">
              <a:solidFill>
                <a:srgbClr val="000000"/>
              </a:solidFill>
              <a:ea typeface="宋体" panose="02010600030101010101" pitchFamily="2" charset="-122"/>
            </a:endParaRPr>
          </a:p>
        </p:txBody>
      </p:sp>
      <p:sp>
        <p:nvSpPr>
          <p:cNvPr id="8273" name="Rounded Rectangle 136"/>
          <p:cNvSpPr>
            <a:spLocks noChangeArrowheads="1"/>
          </p:cNvSpPr>
          <p:nvPr/>
        </p:nvSpPr>
        <p:spPr bwMode="auto">
          <a:xfrm>
            <a:off x="2252664" y="4076700"/>
            <a:ext cx="8040687" cy="654050"/>
          </a:xfrm>
          <a:prstGeom prst="roundRect">
            <a:avLst>
              <a:gd name="adj" fmla="val 9375"/>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3600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空气质量大数据分析</a:t>
            </a:r>
            <a:endParaRPr lang="en-US" altLang="zh-CN" sz="1200">
              <a:solidFill>
                <a:srgbClr val="FFFFFF"/>
              </a:solidFill>
              <a:latin typeface="宋体" panose="02010600030101010101" pitchFamily="2" charset="-122"/>
              <a:ea typeface="宋体" panose="02010600030101010101" pitchFamily="2" charset="-122"/>
            </a:endParaRPr>
          </a:p>
        </p:txBody>
      </p:sp>
      <p:sp>
        <p:nvSpPr>
          <p:cNvPr id="8274" name="Rounded Rectangle 115"/>
          <p:cNvSpPr>
            <a:spLocks noChangeArrowheads="1"/>
          </p:cNvSpPr>
          <p:nvPr/>
        </p:nvSpPr>
        <p:spPr bwMode="auto">
          <a:xfrm>
            <a:off x="2430463" y="4333876"/>
            <a:ext cx="1555750"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latin typeface="宋体" panose="02010600030101010101" pitchFamily="2" charset="-122"/>
                <a:ea typeface="宋体" panose="02010600030101010101" pitchFamily="2" charset="-122"/>
              </a:rPr>
              <a:t>空气质量指标体系</a:t>
            </a:r>
            <a:endParaRPr lang="en-US" altLang="zh-CN" sz="1000">
              <a:solidFill>
                <a:srgbClr val="000000"/>
              </a:solidFill>
              <a:latin typeface="宋体" panose="02010600030101010101" pitchFamily="2" charset="-122"/>
              <a:ea typeface="宋体" panose="02010600030101010101" pitchFamily="2" charset="-122"/>
            </a:endParaRPr>
          </a:p>
        </p:txBody>
      </p:sp>
      <p:sp>
        <p:nvSpPr>
          <p:cNvPr id="8275" name="Rounded Rectangle 115"/>
          <p:cNvSpPr>
            <a:spLocks noChangeArrowheads="1"/>
          </p:cNvSpPr>
          <p:nvPr/>
        </p:nvSpPr>
        <p:spPr bwMode="auto">
          <a:xfrm>
            <a:off x="4186239" y="4333876"/>
            <a:ext cx="1698625"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latin typeface="宋体" panose="02010600030101010101" pitchFamily="2" charset="-122"/>
                <a:ea typeface="宋体" panose="02010600030101010101" pitchFamily="2" charset="-122"/>
              </a:rPr>
              <a:t>空气质量高级统计分析工具集</a:t>
            </a:r>
            <a:endParaRPr lang="en-US" altLang="zh-CN" sz="1000">
              <a:solidFill>
                <a:srgbClr val="000000"/>
              </a:solidFill>
              <a:latin typeface="宋体" panose="02010600030101010101" pitchFamily="2" charset="-122"/>
              <a:ea typeface="宋体" panose="02010600030101010101" pitchFamily="2" charset="-122"/>
            </a:endParaRPr>
          </a:p>
        </p:txBody>
      </p:sp>
      <p:sp>
        <p:nvSpPr>
          <p:cNvPr id="8276" name="Rounded Rectangle 115"/>
          <p:cNvSpPr>
            <a:spLocks noChangeArrowheads="1"/>
          </p:cNvSpPr>
          <p:nvPr/>
        </p:nvSpPr>
        <p:spPr bwMode="auto">
          <a:xfrm>
            <a:off x="6067425" y="4333876"/>
            <a:ext cx="1741488"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基于</a:t>
            </a:r>
            <a:r>
              <a:rPr lang="en-US" altLang="zh-CN" sz="1000">
                <a:solidFill>
                  <a:srgbClr val="000000"/>
                </a:solidFill>
                <a:ea typeface="宋体" panose="02010600030101010101" pitchFamily="2" charset="-122"/>
              </a:rPr>
              <a:t>GIS</a:t>
            </a:r>
            <a:r>
              <a:rPr lang="zh-CN" altLang="en-US" sz="1000">
                <a:solidFill>
                  <a:srgbClr val="000000"/>
                </a:solidFill>
                <a:ea typeface="宋体" panose="02010600030101010101" pitchFamily="2" charset="-122"/>
              </a:rPr>
              <a:t>的数据耦合展示</a:t>
            </a:r>
            <a:endParaRPr lang="en-US" altLang="zh-CN" sz="1000">
              <a:solidFill>
                <a:srgbClr val="000000"/>
              </a:solidFill>
              <a:ea typeface="宋体" panose="02010600030101010101" pitchFamily="2" charset="-122"/>
            </a:endParaRPr>
          </a:p>
        </p:txBody>
      </p:sp>
      <p:sp>
        <p:nvSpPr>
          <p:cNvPr id="8277" name="Rounded Rectangle 115"/>
          <p:cNvSpPr>
            <a:spLocks noChangeArrowheads="1"/>
          </p:cNvSpPr>
          <p:nvPr/>
        </p:nvSpPr>
        <p:spPr bwMode="auto">
          <a:xfrm>
            <a:off x="7950201" y="4333876"/>
            <a:ext cx="2081213"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业务知识积累</a:t>
            </a:r>
            <a:endParaRPr lang="en-US" altLang="zh-CN" sz="1000">
              <a:solidFill>
                <a:srgbClr val="000000"/>
              </a:solidFill>
              <a:ea typeface="宋体" panose="02010600030101010101" pitchFamily="2" charset="-122"/>
            </a:endParaRPr>
          </a:p>
        </p:txBody>
      </p:sp>
      <p:sp>
        <p:nvSpPr>
          <p:cNvPr id="3" name="Up-Down Arrow 2"/>
          <p:cNvSpPr/>
          <p:nvPr/>
        </p:nvSpPr>
        <p:spPr bwMode="auto">
          <a:xfrm>
            <a:off x="3462338" y="3672364"/>
            <a:ext cx="227012" cy="480060"/>
          </a:xfrm>
          <a:prstGeom prst="upDownArrow">
            <a:avLst/>
          </a:prstGeom>
          <a:ln>
            <a:headEnd/>
            <a:tailEnd/>
          </a:ln>
        </p:spPr>
        <p:style>
          <a:lnRef idx="1">
            <a:schemeClr val="accent3"/>
          </a:lnRef>
          <a:fillRef idx="3">
            <a:schemeClr val="accent3"/>
          </a:fillRef>
          <a:effectRef idx="2">
            <a:schemeClr val="accent3"/>
          </a:effectRef>
          <a:fontRef idx="minor">
            <a:schemeClr val="lt1"/>
          </a:fontRef>
        </p:style>
        <p:txBody>
          <a:bodyPr anchor="ctr">
            <a:spAutoFit/>
          </a:bodyPr>
          <a:lstStyle>
            <a:lvl1pPr marL="117475" indent="-117475"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96" name="Up-Down Arrow 95"/>
          <p:cNvSpPr/>
          <p:nvPr/>
        </p:nvSpPr>
        <p:spPr bwMode="auto">
          <a:xfrm>
            <a:off x="6397626" y="3673952"/>
            <a:ext cx="227013" cy="480060"/>
          </a:xfrm>
          <a:prstGeom prst="upDownArrow">
            <a:avLst/>
          </a:prstGeom>
          <a:ln>
            <a:headEnd/>
            <a:tailEnd/>
          </a:ln>
        </p:spPr>
        <p:style>
          <a:lnRef idx="1">
            <a:schemeClr val="accent3"/>
          </a:lnRef>
          <a:fillRef idx="3">
            <a:schemeClr val="accent3"/>
          </a:fillRef>
          <a:effectRef idx="2">
            <a:schemeClr val="accent3"/>
          </a:effectRef>
          <a:fontRef idx="minor">
            <a:schemeClr val="lt1"/>
          </a:fontRef>
        </p:style>
        <p:txBody>
          <a:bodyPr anchor="ctr">
            <a:spAutoFit/>
          </a:bodyPr>
          <a:lstStyle>
            <a:lvl1pPr marL="117475" indent="-117475"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97" name="Up-Down Arrow 96"/>
          <p:cNvSpPr/>
          <p:nvPr/>
        </p:nvSpPr>
        <p:spPr bwMode="auto">
          <a:xfrm>
            <a:off x="9275763" y="3673952"/>
            <a:ext cx="227012" cy="480060"/>
          </a:xfrm>
          <a:prstGeom prst="upDownArrow">
            <a:avLst/>
          </a:prstGeom>
          <a:ln>
            <a:headEnd/>
            <a:tailEnd/>
          </a:ln>
        </p:spPr>
        <p:style>
          <a:lnRef idx="1">
            <a:schemeClr val="accent3"/>
          </a:lnRef>
          <a:fillRef idx="3">
            <a:schemeClr val="accent3"/>
          </a:fillRef>
          <a:effectRef idx="2">
            <a:schemeClr val="accent3"/>
          </a:effectRef>
          <a:fontRef idx="minor">
            <a:schemeClr val="lt1"/>
          </a:fontRef>
        </p:style>
        <p:txBody>
          <a:bodyPr anchor="ctr">
            <a:spAutoFit/>
          </a:bodyPr>
          <a:lstStyle>
            <a:lvl1pPr marL="117475" indent="-117475"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8282" name="Rounded Rectangle 75"/>
          <p:cNvSpPr>
            <a:spLocks noChangeArrowheads="1"/>
          </p:cNvSpPr>
          <p:nvPr/>
        </p:nvSpPr>
        <p:spPr bwMode="auto">
          <a:xfrm>
            <a:off x="2208213" y="6457951"/>
            <a:ext cx="1223962" cy="271463"/>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8283" name="Rounded Rectangle 79"/>
          <p:cNvSpPr>
            <a:spLocks noChangeArrowheads="1"/>
          </p:cNvSpPr>
          <p:nvPr/>
        </p:nvSpPr>
        <p:spPr bwMode="auto">
          <a:xfrm>
            <a:off x="3489326" y="6453189"/>
            <a:ext cx="1323975" cy="276225"/>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8284" name="Rounded Rectangle 82"/>
          <p:cNvSpPr>
            <a:spLocks noChangeArrowheads="1"/>
          </p:cNvSpPr>
          <p:nvPr/>
        </p:nvSpPr>
        <p:spPr bwMode="auto">
          <a:xfrm>
            <a:off x="4946650" y="6453189"/>
            <a:ext cx="1409700" cy="276225"/>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8285" name="Rounded Rectangle 85"/>
          <p:cNvSpPr>
            <a:spLocks noChangeArrowheads="1"/>
          </p:cNvSpPr>
          <p:nvPr/>
        </p:nvSpPr>
        <p:spPr bwMode="auto">
          <a:xfrm>
            <a:off x="6481764" y="6457951"/>
            <a:ext cx="1233487" cy="271463"/>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8286" name="TextBox 175"/>
          <p:cNvSpPr txBox="1">
            <a:spLocks noChangeArrowheads="1"/>
          </p:cNvSpPr>
          <p:nvPr/>
        </p:nvSpPr>
        <p:spPr bwMode="auto">
          <a:xfrm>
            <a:off x="2251075" y="6488114"/>
            <a:ext cx="11303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自动室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8287" name="TextBox 181"/>
          <p:cNvSpPr txBox="1">
            <a:spLocks noChangeArrowheads="1"/>
          </p:cNvSpPr>
          <p:nvPr/>
        </p:nvSpPr>
        <p:spPr bwMode="auto">
          <a:xfrm>
            <a:off x="3762375" y="6486526"/>
            <a:ext cx="846138"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分析室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8288" name="TextBox 182"/>
          <p:cNvSpPr txBox="1">
            <a:spLocks noChangeArrowheads="1"/>
          </p:cNvSpPr>
          <p:nvPr/>
        </p:nvSpPr>
        <p:spPr bwMode="auto">
          <a:xfrm>
            <a:off x="4986338" y="6488114"/>
            <a:ext cx="1422400"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遥感室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8289" name="TextBox 183"/>
          <p:cNvSpPr txBox="1">
            <a:spLocks noChangeArrowheads="1"/>
          </p:cNvSpPr>
          <p:nvPr/>
        </p:nvSpPr>
        <p:spPr bwMode="auto">
          <a:xfrm>
            <a:off x="6653213" y="6496051"/>
            <a:ext cx="811212"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污染源室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8290" name="Rounded Rectangle 115"/>
          <p:cNvSpPr>
            <a:spLocks noChangeArrowheads="1"/>
          </p:cNvSpPr>
          <p:nvPr/>
        </p:nvSpPr>
        <p:spPr bwMode="auto">
          <a:xfrm>
            <a:off x="7858125" y="6453189"/>
            <a:ext cx="1233488" cy="276225"/>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8291" name="TextBox 116"/>
          <p:cNvSpPr txBox="1">
            <a:spLocks noChangeArrowheads="1"/>
          </p:cNvSpPr>
          <p:nvPr/>
        </p:nvSpPr>
        <p:spPr bwMode="auto">
          <a:xfrm>
            <a:off x="8069263" y="6494464"/>
            <a:ext cx="8112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大气室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8292" name="Rounded Rectangle 117"/>
          <p:cNvSpPr>
            <a:spLocks noChangeArrowheads="1"/>
          </p:cNvSpPr>
          <p:nvPr/>
        </p:nvSpPr>
        <p:spPr bwMode="auto">
          <a:xfrm>
            <a:off x="9199563" y="6461125"/>
            <a:ext cx="1211262" cy="268288"/>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8293" name="TextBox 120"/>
          <p:cNvSpPr txBox="1">
            <a:spLocks noChangeArrowheads="1"/>
          </p:cNvSpPr>
          <p:nvPr/>
        </p:nvSpPr>
        <p:spPr bwMode="auto">
          <a:xfrm>
            <a:off x="9404351" y="6496051"/>
            <a:ext cx="811213"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外部数据</a:t>
            </a:r>
            <a:endParaRPr lang="en-US" altLang="zh-CN" sz="1200">
              <a:solidFill>
                <a:srgbClr val="FFFFFF"/>
              </a:solidFill>
              <a:latin typeface="宋体" panose="02010600030101010101" pitchFamily="2" charset="-122"/>
              <a:ea typeface="宋体" panose="02010600030101010101" pitchFamily="2" charset="-122"/>
            </a:endParaRPr>
          </a:p>
        </p:txBody>
      </p:sp>
      <p:sp>
        <p:nvSpPr>
          <p:cNvPr id="8294" name="Rounded Rectangle 115"/>
          <p:cNvSpPr>
            <a:spLocks noChangeArrowheads="1"/>
          </p:cNvSpPr>
          <p:nvPr/>
        </p:nvSpPr>
        <p:spPr bwMode="auto">
          <a:xfrm>
            <a:off x="5159375" y="4875214"/>
            <a:ext cx="3251200" cy="998537"/>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8295" name="TextBox 174"/>
          <p:cNvSpPr txBox="1">
            <a:spLocks noChangeArrowheads="1"/>
          </p:cNvSpPr>
          <p:nvPr/>
        </p:nvSpPr>
        <p:spPr bwMode="auto">
          <a:xfrm>
            <a:off x="5159376" y="4872038"/>
            <a:ext cx="319087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统计模型库</a:t>
            </a:r>
            <a:endParaRPr lang="en-US" altLang="zh-CN" sz="1200">
              <a:solidFill>
                <a:srgbClr val="FFFFFF"/>
              </a:solidFill>
              <a:latin typeface="宋体" panose="02010600030101010101" pitchFamily="2" charset="-122"/>
              <a:ea typeface="宋体" panose="02010600030101010101" pitchFamily="2" charset="-122"/>
            </a:endParaRPr>
          </a:p>
        </p:txBody>
      </p:sp>
      <p:sp>
        <p:nvSpPr>
          <p:cNvPr id="8296" name="AutoShape 7"/>
          <p:cNvSpPr>
            <a:spLocks noChangeArrowheads="1"/>
          </p:cNvSpPr>
          <p:nvPr/>
        </p:nvSpPr>
        <p:spPr bwMode="auto">
          <a:xfrm>
            <a:off x="5940425" y="5481638"/>
            <a:ext cx="104140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基于案例的推理</a:t>
            </a:r>
          </a:p>
        </p:txBody>
      </p:sp>
      <p:sp>
        <p:nvSpPr>
          <p:cNvPr id="8297" name="AutoShape 7"/>
          <p:cNvSpPr>
            <a:spLocks noChangeArrowheads="1"/>
          </p:cNvSpPr>
          <p:nvPr/>
        </p:nvSpPr>
        <p:spPr bwMode="auto">
          <a:xfrm>
            <a:off x="7669214" y="5481638"/>
            <a:ext cx="66357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认知计算</a:t>
            </a:r>
          </a:p>
        </p:txBody>
      </p:sp>
      <p:sp>
        <p:nvSpPr>
          <p:cNvPr id="8298" name="AutoShape 7"/>
          <p:cNvSpPr>
            <a:spLocks noChangeArrowheads="1"/>
          </p:cNvSpPr>
          <p:nvPr/>
        </p:nvSpPr>
        <p:spPr bwMode="auto">
          <a:xfrm>
            <a:off x="5216526" y="5483225"/>
            <a:ext cx="696913"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特征场挖掘</a:t>
            </a:r>
          </a:p>
        </p:txBody>
      </p:sp>
      <p:sp>
        <p:nvSpPr>
          <p:cNvPr id="8299" name="AutoShape 7"/>
          <p:cNvSpPr>
            <a:spLocks noChangeArrowheads="1"/>
          </p:cNvSpPr>
          <p:nvPr/>
        </p:nvSpPr>
        <p:spPr bwMode="auto">
          <a:xfrm>
            <a:off x="5221289" y="5114925"/>
            <a:ext cx="56197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时空模式分析</a:t>
            </a:r>
          </a:p>
        </p:txBody>
      </p:sp>
      <p:sp>
        <p:nvSpPr>
          <p:cNvPr id="8300" name="AutoShape 7"/>
          <p:cNvSpPr>
            <a:spLocks noChangeArrowheads="1"/>
          </p:cNvSpPr>
          <p:nvPr/>
        </p:nvSpPr>
        <p:spPr bwMode="auto">
          <a:xfrm>
            <a:off x="7743826" y="5106988"/>
            <a:ext cx="60642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多预报模型融合</a:t>
            </a:r>
          </a:p>
        </p:txBody>
      </p:sp>
      <p:sp>
        <p:nvSpPr>
          <p:cNvPr id="8301" name="AutoShape 7"/>
          <p:cNvSpPr>
            <a:spLocks noChangeArrowheads="1"/>
          </p:cNvSpPr>
          <p:nvPr/>
        </p:nvSpPr>
        <p:spPr bwMode="auto">
          <a:xfrm>
            <a:off x="7007225" y="5481638"/>
            <a:ext cx="636588"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深度学习</a:t>
            </a:r>
          </a:p>
        </p:txBody>
      </p:sp>
      <p:sp>
        <p:nvSpPr>
          <p:cNvPr id="8302" name="AutoShape 7"/>
          <p:cNvSpPr>
            <a:spLocks noChangeArrowheads="1"/>
          </p:cNvSpPr>
          <p:nvPr/>
        </p:nvSpPr>
        <p:spPr bwMode="auto">
          <a:xfrm>
            <a:off x="5821364" y="5113338"/>
            <a:ext cx="604837"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多污染物关联分析</a:t>
            </a:r>
          </a:p>
        </p:txBody>
      </p:sp>
      <p:sp>
        <p:nvSpPr>
          <p:cNvPr id="8303" name="AutoShape 7"/>
          <p:cNvSpPr>
            <a:spLocks noChangeArrowheads="1"/>
          </p:cNvSpPr>
          <p:nvPr/>
        </p:nvSpPr>
        <p:spPr bwMode="auto">
          <a:xfrm>
            <a:off x="6464301" y="5114925"/>
            <a:ext cx="60007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气象场关联分析</a:t>
            </a:r>
          </a:p>
        </p:txBody>
      </p:sp>
      <p:sp>
        <p:nvSpPr>
          <p:cNvPr id="8304" name="AutoShape 7"/>
          <p:cNvSpPr>
            <a:spLocks noChangeArrowheads="1"/>
          </p:cNvSpPr>
          <p:nvPr/>
        </p:nvSpPr>
        <p:spPr bwMode="auto">
          <a:xfrm>
            <a:off x="7102475" y="5106988"/>
            <a:ext cx="6032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预报误差模式挖掘</a:t>
            </a:r>
          </a:p>
        </p:txBody>
      </p:sp>
      <p:sp>
        <p:nvSpPr>
          <p:cNvPr id="8305" name="Rounded Rectangle 136"/>
          <p:cNvSpPr>
            <a:spLocks noChangeArrowheads="1"/>
          </p:cNvSpPr>
          <p:nvPr/>
        </p:nvSpPr>
        <p:spPr bwMode="auto">
          <a:xfrm>
            <a:off x="2279650" y="4076700"/>
            <a:ext cx="8040688" cy="654050"/>
          </a:xfrm>
          <a:prstGeom prst="roundRect">
            <a:avLst>
              <a:gd name="adj" fmla="val 9375"/>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3600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空气质量大数据分析</a:t>
            </a:r>
            <a:endParaRPr lang="en-US" altLang="zh-CN" sz="1200">
              <a:solidFill>
                <a:srgbClr val="FFFFFF"/>
              </a:solidFill>
              <a:latin typeface="宋体" panose="02010600030101010101" pitchFamily="2" charset="-122"/>
              <a:ea typeface="宋体" panose="02010600030101010101" pitchFamily="2" charset="-122"/>
            </a:endParaRPr>
          </a:p>
        </p:txBody>
      </p:sp>
      <p:sp>
        <p:nvSpPr>
          <p:cNvPr id="8306" name="Rounded Rectangle 115"/>
          <p:cNvSpPr>
            <a:spLocks noChangeArrowheads="1"/>
          </p:cNvSpPr>
          <p:nvPr/>
        </p:nvSpPr>
        <p:spPr bwMode="auto">
          <a:xfrm>
            <a:off x="2457450" y="4333876"/>
            <a:ext cx="1555750"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空气质量指标体系</a:t>
            </a:r>
            <a:endParaRPr lang="en-US" altLang="zh-CN" sz="1000">
              <a:solidFill>
                <a:srgbClr val="000000"/>
              </a:solidFill>
              <a:ea typeface="宋体" panose="02010600030101010101" pitchFamily="2" charset="-122"/>
            </a:endParaRPr>
          </a:p>
        </p:txBody>
      </p:sp>
      <p:sp>
        <p:nvSpPr>
          <p:cNvPr id="8307" name="Rounded Rectangle 115"/>
          <p:cNvSpPr>
            <a:spLocks noChangeArrowheads="1"/>
          </p:cNvSpPr>
          <p:nvPr/>
        </p:nvSpPr>
        <p:spPr bwMode="auto">
          <a:xfrm>
            <a:off x="4211638" y="4333876"/>
            <a:ext cx="1700212" cy="360363"/>
          </a:xfrm>
          <a:prstGeom prst="roundRect">
            <a:avLst>
              <a:gd name="adj" fmla="val 16667"/>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latin typeface="宋体" panose="02010600030101010101" pitchFamily="2" charset="-122"/>
                <a:ea typeface="宋体" panose="02010600030101010101" pitchFamily="2" charset="-122"/>
              </a:rPr>
              <a:t>空气质量高级统计分析工具集</a:t>
            </a:r>
            <a:endParaRPr lang="en-US" altLang="zh-CN" sz="1000">
              <a:solidFill>
                <a:srgbClr val="000000"/>
              </a:solidFill>
              <a:latin typeface="宋体" panose="02010600030101010101" pitchFamily="2" charset="-122"/>
              <a:ea typeface="宋体" panose="02010600030101010101" pitchFamily="2" charset="-122"/>
            </a:endParaRPr>
          </a:p>
        </p:txBody>
      </p:sp>
      <p:sp>
        <p:nvSpPr>
          <p:cNvPr id="8308" name="Rounded Rectangle 115"/>
          <p:cNvSpPr>
            <a:spLocks noChangeArrowheads="1"/>
          </p:cNvSpPr>
          <p:nvPr/>
        </p:nvSpPr>
        <p:spPr bwMode="auto">
          <a:xfrm>
            <a:off x="6094414" y="4333876"/>
            <a:ext cx="1741487"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基于</a:t>
            </a:r>
            <a:r>
              <a:rPr lang="en-US" altLang="zh-CN" sz="1000">
                <a:solidFill>
                  <a:srgbClr val="000000"/>
                </a:solidFill>
                <a:ea typeface="宋体" panose="02010600030101010101" pitchFamily="2" charset="-122"/>
              </a:rPr>
              <a:t>GIS</a:t>
            </a:r>
            <a:r>
              <a:rPr lang="zh-CN" altLang="en-US" sz="1000">
                <a:solidFill>
                  <a:srgbClr val="000000"/>
                </a:solidFill>
                <a:ea typeface="宋体" panose="02010600030101010101" pitchFamily="2" charset="-122"/>
              </a:rPr>
              <a:t>的数据耦合展示</a:t>
            </a:r>
            <a:endParaRPr lang="en-US" altLang="zh-CN" sz="1000">
              <a:solidFill>
                <a:srgbClr val="000000"/>
              </a:solidFill>
              <a:ea typeface="宋体" panose="02010600030101010101" pitchFamily="2" charset="-122"/>
            </a:endParaRPr>
          </a:p>
        </p:txBody>
      </p:sp>
      <p:sp>
        <p:nvSpPr>
          <p:cNvPr id="8309" name="Rounded Rectangle 115"/>
          <p:cNvSpPr>
            <a:spLocks noChangeArrowheads="1"/>
          </p:cNvSpPr>
          <p:nvPr/>
        </p:nvSpPr>
        <p:spPr bwMode="auto">
          <a:xfrm>
            <a:off x="7977188" y="4333876"/>
            <a:ext cx="2081212"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业务知识积累</a:t>
            </a:r>
            <a:endParaRPr lang="en-US" altLang="zh-CN" sz="1000">
              <a:solidFill>
                <a:srgbClr val="000000"/>
              </a:solidFill>
              <a:ea typeface="宋体" panose="02010600030101010101" pitchFamily="2" charset="-122"/>
            </a:endParaRPr>
          </a:p>
        </p:txBody>
      </p:sp>
      <p:cxnSp>
        <p:nvCxnSpPr>
          <p:cNvPr id="8310" name="Curved Connector 8"/>
          <p:cNvCxnSpPr>
            <a:cxnSpLocks noChangeShapeType="1"/>
            <a:endCxn id="8294" idx="2"/>
          </p:cNvCxnSpPr>
          <p:nvPr/>
        </p:nvCxnSpPr>
        <p:spPr bwMode="auto">
          <a:xfrm flipV="1">
            <a:off x="5884863" y="5873750"/>
            <a:ext cx="900112" cy="503238"/>
          </a:xfrm>
          <a:prstGeom prst="curvedConnector2">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8311" name="Curved Connector 136"/>
          <p:cNvCxnSpPr>
            <a:cxnSpLocks noChangeShapeType="1"/>
            <a:stCxn id="8295" idx="0"/>
            <a:endCxn id="8307" idx="2"/>
          </p:cNvCxnSpPr>
          <p:nvPr/>
        </p:nvCxnSpPr>
        <p:spPr bwMode="auto">
          <a:xfrm rot="16200000" flipV="1">
            <a:off x="5819776" y="3937001"/>
            <a:ext cx="177800" cy="1692275"/>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8312" name="Curved Connector 141"/>
          <p:cNvCxnSpPr>
            <a:cxnSpLocks noChangeShapeType="1"/>
            <a:stCxn id="8307" idx="0"/>
            <a:endCxn id="8313" idx="1"/>
          </p:cNvCxnSpPr>
          <p:nvPr/>
        </p:nvCxnSpPr>
        <p:spPr bwMode="auto">
          <a:xfrm rot="5400000" flipH="1" flipV="1">
            <a:off x="4779963" y="3792538"/>
            <a:ext cx="823912" cy="258762"/>
          </a:xfrm>
          <a:prstGeom prst="curvedConnector2">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8313" name="Rounded Rectangle 115"/>
          <p:cNvSpPr>
            <a:spLocks noChangeArrowheads="1"/>
          </p:cNvSpPr>
          <p:nvPr/>
        </p:nvSpPr>
        <p:spPr bwMode="auto">
          <a:xfrm>
            <a:off x="5321301" y="3328988"/>
            <a:ext cx="2678113" cy="360362"/>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重污染过程分析与案例库管理</a:t>
            </a:r>
            <a:endParaRPr lang="en-US" altLang="zh-CN" sz="1000">
              <a:solidFill>
                <a:srgbClr val="000000"/>
              </a:solidFill>
              <a:ea typeface="宋体" panose="02010600030101010101" pitchFamily="2" charset="-122"/>
            </a:endParaRPr>
          </a:p>
        </p:txBody>
      </p:sp>
      <p:cxnSp>
        <p:nvCxnSpPr>
          <p:cNvPr id="8314" name="Curved Connector 139"/>
          <p:cNvCxnSpPr>
            <a:cxnSpLocks noChangeShapeType="1"/>
            <a:stCxn id="8313" idx="3"/>
            <a:endCxn id="8309" idx="0"/>
          </p:cNvCxnSpPr>
          <p:nvPr/>
        </p:nvCxnSpPr>
        <p:spPr bwMode="auto">
          <a:xfrm>
            <a:off x="7999414" y="3509963"/>
            <a:ext cx="1019175" cy="823912"/>
          </a:xfrm>
          <a:prstGeom prst="curvedConnector2">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131" name="Chevron 130"/>
          <p:cNvSpPr/>
          <p:nvPr/>
        </p:nvSpPr>
        <p:spPr bwMode="auto">
          <a:xfrm>
            <a:off x="5314821" y="420967"/>
            <a:ext cx="1439862" cy="369332"/>
          </a:xfrm>
          <a:prstGeom prst="chevron">
            <a:avLst/>
          </a:prstGeom>
          <a:solidFill>
            <a:schemeClr val="accent1">
              <a:lumMod val="75000"/>
            </a:schemeClr>
          </a:solidFill>
          <a:ln w="6350">
            <a:noFill/>
            <a:miter lim="800000"/>
            <a:headEnd/>
            <a:tailEnd/>
          </a:ln>
        </p:spPr>
        <p:txBody>
          <a:bodyPr anchor="ctr">
            <a:spAutoFit/>
          </a:bodyPr>
          <a:lstStyle>
            <a:lvl1pPr marL="117475" indent="-117475">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132" name="Chevron 131"/>
          <p:cNvSpPr/>
          <p:nvPr/>
        </p:nvSpPr>
        <p:spPr bwMode="auto">
          <a:xfrm>
            <a:off x="6611808" y="420967"/>
            <a:ext cx="1441450" cy="369332"/>
          </a:xfrm>
          <a:prstGeom prst="chevron">
            <a:avLst/>
          </a:prstGeom>
          <a:solidFill>
            <a:schemeClr val="bg1">
              <a:lumMod val="75000"/>
            </a:schemeClr>
          </a:solidFill>
          <a:ln w="6350">
            <a:noFill/>
            <a:miter lim="800000"/>
            <a:headEnd/>
            <a:tailEnd/>
          </a:ln>
        </p:spPr>
        <p:txBody>
          <a:bodyPr anchor="ctr">
            <a:spAutoFit/>
          </a:bodyPr>
          <a:lstStyle>
            <a:lvl1pPr marL="117475" indent="-117475">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133" name="Chevron 132"/>
          <p:cNvSpPr/>
          <p:nvPr/>
        </p:nvSpPr>
        <p:spPr bwMode="auto">
          <a:xfrm>
            <a:off x="7907209" y="420967"/>
            <a:ext cx="1439863" cy="369332"/>
          </a:xfrm>
          <a:prstGeom prst="chevron">
            <a:avLst/>
          </a:prstGeom>
          <a:solidFill>
            <a:schemeClr val="bg1">
              <a:lumMod val="75000"/>
            </a:schemeClr>
          </a:solidFill>
          <a:ln w="6350">
            <a:noFill/>
            <a:miter lim="800000"/>
            <a:headEnd/>
            <a:tailEnd/>
          </a:ln>
        </p:spPr>
        <p:txBody>
          <a:bodyPr anchor="ctr">
            <a:spAutoFit/>
          </a:bodyPr>
          <a:lstStyle>
            <a:lvl1pPr marL="117475" indent="-117475">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8319" name="TextBox 7"/>
          <p:cNvSpPr txBox="1">
            <a:spLocks noChangeArrowheads="1"/>
          </p:cNvSpPr>
          <p:nvPr/>
        </p:nvSpPr>
        <p:spPr bwMode="auto">
          <a:xfrm>
            <a:off x="5459284" y="455615"/>
            <a:ext cx="1439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rPr>
              <a:t>现有业务提升</a:t>
            </a:r>
          </a:p>
        </p:txBody>
      </p:sp>
      <p:sp>
        <p:nvSpPr>
          <p:cNvPr id="8320" name="TextBox 8"/>
          <p:cNvSpPr txBox="1">
            <a:spLocks noChangeArrowheads="1"/>
          </p:cNvSpPr>
          <p:nvPr/>
        </p:nvSpPr>
        <p:spPr bwMode="auto">
          <a:xfrm>
            <a:off x="6827709" y="455615"/>
            <a:ext cx="1439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a:latin typeface="微软雅黑" panose="020B0503020204020204" pitchFamily="34" charset="-122"/>
                <a:ea typeface="微软雅黑" panose="020B0503020204020204" pitchFamily="34" charset="-122"/>
              </a:rPr>
              <a:t>个性业务分析</a:t>
            </a:r>
          </a:p>
        </p:txBody>
      </p:sp>
      <p:sp>
        <p:nvSpPr>
          <p:cNvPr id="8321" name="TextBox 9"/>
          <p:cNvSpPr txBox="1">
            <a:spLocks noChangeArrowheads="1"/>
          </p:cNvSpPr>
          <p:nvPr/>
        </p:nvSpPr>
        <p:spPr bwMode="auto">
          <a:xfrm>
            <a:off x="8053258" y="450853"/>
            <a:ext cx="13668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a:latin typeface="微软雅黑" panose="020B0503020204020204" pitchFamily="34" charset="-122"/>
                <a:ea typeface="微软雅黑" panose="020B0503020204020204" pitchFamily="34" charset="-122"/>
              </a:rPr>
              <a:t>技术方案设计</a:t>
            </a:r>
          </a:p>
        </p:txBody>
      </p:sp>
    </p:spTree>
    <p:extLst>
      <p:ext uri="{BB962C8B-B14F-4D97-AF65-F5344CB8AC3E}">
        <p14:creationId xmlns:p14="http://schemas.microsoft.com/office/powerpoint/2010/main" val="17914310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338137" y="369097"/>
            <a:ext cx="4965700" cy="78581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610" tIns="65305" rIns="130610" bIns="65305" numCol="1" anchor="t" anchorCtr="0" compatLnSpc="1">
            <a:prstTxWarp prst="textNoShape">
              <a:avLst/>
            </a:prstTxWarp>
          </a:bodyPr>
          <a:lstStyle/>
          <a:p>
            <a:pPr defTabSz="914190"/>
            <a:r>
              <a:rPr lang="zh-CN" altLang="en-US" dirty="0">
                <a:latin typeface="微软雅黑" panose="020B0503020204020204" pitchFamily="34" charset="-122"/>
                <a:ea typeface="微软雅黑" panose="020B0503020204020204" pitchFamily="34" charset="-122"/>
              </a:rPr>
              <a:t>人工智能技术应用</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重污染案例分析</a:t>
            </a:r>
            <a:endParaRPr lang="zh-CN" dirty="0">
              <a:latin typeface="微软雅黑" panose="020B0503020204020204" pitchFamily="34" charset="-122"/>
              <a:ea typeface="微软雅黑" panose="020B0503020204020204" pitchFamily="34" charset="-122"/>
            </a:endParaRPr>
          </a:p>
        </p:txBody>
      </p:sp>
      <p:sp>
        <p:nvSpPr>
          <p:cNvPr id="9219" name="TextBox 11"/>
          <p:cNvSpPr txBox="1">
            <a:spLocks noChangeArrowheads="1"/>
          </p:cNvSpPr>
          <p:nvPr/>
        </p:nvSpPr>
        <p:spPr bwMode="auto">
          <a:xfrm>
            <a:off x="2495551" y="1660525"/>
            <a:ext cx="12239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a:ea typeface="宋体" panose="02010600030101010101" pitchFamily="2" charset="-122"/>
              </a:rPr>
              <a:t>相关分析</a:t>
            </a:r>
          </a:p>
        </p:txBody>
      </p:sp>
      <p:sp>
        <p:nvSpPr>
          <p:cNvPr id="9220" name="TextBox 40"/>
          <p:cNvSpPr txBox="1">
            <a:spLocks noChangeArrowheads="1"/>
          </p:cNvSpPr>
          <p:nvPr/>
        </p:nvSpPr>
        <p:spPr bwMode="auto">
          <a:xfrm>
            <a:off x="5051426" y="1658939"/>
            <a:ext cx="22336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a:ea typeface="宋体" panose="02010600030101010101" pitchFamily="2" charset="-122"/>
              </a:rPr>
              <a:t>区域传输分析</a:t>
            </a:r>
          </a:p>
        </p:txBody>
      </p:sp>
      <p:sp>
        <p:nvSpPr>
          <p:cNvPr id="9221" name="TextBox 41"/>
          <p:cNvSpPr txBox="1">
            <a:spLocks noChangeArrowheads="1"/>
          </p:cNvSpPr>
          <p:nvPr/>
        </p:nvSpPr>
        <p:spPr bwMode="auto">
          <a:xfrm>
            <a:off x="8256588" y="1692275"/>
            <a:ext cx="16557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a:ea typeface="宋体" panose="02010600030101010101" pitchFamily="2" charset="-122"/>
              </a:rPr>
              <a:t>气象条件分析</a:t>
            </a:r>
          </a:p>
        </p:txBody>
      </p:sp>
      <p:sp>
        <p:nvSpPr>
          <p:cNvPr id="9222" name="TextBox 42"/>
          <p:cNvSpPr txBox="1">
            <a:spLocks noChangeArrowheads="1"/>
          </p:cNvSpPr>
          <p:nvPr/>
        </p:nvSpPr>
        <p:spPr bwMode="auto">
          <a:xfrm>
            <a:off x="2503488" y="4251325"/>
            <a:ext cx="12239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a:ea typeface="宋体" panose="02010600030101010101" pitchFamily="2" charset="-122"/>
              </a:rPr>
              <a:t>时序分析</a:t>
            </a:r>
          </a:p>
        </p:txBody>
      </p:sp>
      <p:sp>
        <p:nvSpPr>
          <p:cNvPr id="9223" name="TextBox 43"/>
          <p:cNvSpPr txBox="1">
            <a:spLocks noChangeArrowheads="1"/>
          </p:cNvSpPr>
          <p:nvPr/>
        </p:nvSpPr>
        <p:spPr bwMode="auto">
          <a:xfrm>
            <a:off x="5303838" y="4283075"/>
            <a:ext cx="12239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a:ea typeface="宋体" panose="02010600030101010101" pitchFamily="2" charset="-122"/>
              </a:rPr>
              <a:t>分布分析</a:t>
            </a:r>
          </a:p>
        </p:txBody>
      </p:sp>
      <p:sp>
        <p:nvSpPr>
          <p:cNvPr id="9224" name="TextBox 44"/>
          <p:cNvSpPr txBox="1">
            <a:spLocks noChangeArrowheads="1"/>
          </p:cNvSpPr>
          <p:nvPr/>
        </p:nvSpPr>
        <p:spPr bwMode="auto">
          <a:xfrm>
            <a:off x="8207376" y="4283075"/>
            <a:ext cx="14208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a:ea typeface="宋体" panose="02010600030101010101" pitchFamily="2" charset="-122"/>
              </a:rPr>
              <a:t>跨行业分析</a:t>
            </a:r>
          </a:p>
        </p:txBody>
      </p:sp>
      <p:pic>
        <p:nvPicPr>
          <p:cNvPr id="9225" name="Pict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9463" y="2057401"/>
            <a:ext cx="2133600" cy="197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2488" y="4800600"/>
            <a:ext cx="2654300" cy="188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7850" y="4708526"/>
            <a:ext cx="2655888" cy="1960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8"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5864" y="2073275"/>
            <a:ext cx="2638425" cy="188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9"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2489" y="2200275"/>
            <a:ext cx="2308225" cy="163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231" name="Rectangle 16"/>
          <p:cNvSpPr>
            <a:spLocks noChangeArrowheads="1"/>
          </p:cNvSpPr>
          <p:nvPr/>
        </p:nvSpPr>
        <p:spPr bwMode="auto">
          <a:xfrm>
            <a:off x="5296681" y="886163"/>
            <a:ext cx="1441450" cy="306387"/>
          </a:xfrm>
          <a:prstGeom prst="rect">
            <a:avLst/>
          </a:prstGeom>
          <a:solidFill>
            <a:srgbClr val="92D050"/>
          </a:solidFill>
          <a:ln w="6350">
            <a:solidFill>
              <a:schemeClr val="tx1"/>
            </a:solidFill>
            <a:prstDash val="sysDash"/>
            <a:miter lim="800000"/>
            <a:headEnd/>
            <a:tailEnd/>
          </a:ln>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buClr>
                <a:schemeClr val="tx1"/>
              </a:buClr>
            </a:pPr>
            <a:r>
              <a:rPr lang="zh-CN" altLang="en-US" sz="1400">
                <a:solidFill>
                  <a:srgbClr val="000000"/>
                </a:solidFill>
                <a:latin typeface="微软雅黑" panose="020B0503020204020204" pitchFamily="34" charset="-122"/>
                <a:ea typeface="微软雅黑" panose="020B0503020204020204" pitchFamily="34" charset="-122"/>
              </a:rPr>
              <a:t>重污染案例设计</a:t>
            </a:r>
          </a:p>
        </p:txBody>
      </p:sp>
      <p:sp>
        <p:nvSpPr>
          <p:cNvPr id="9232" name="Rectangle 17"/>
          <p:cNvSpPr>
            <a:spLocks noChangeArrowheads="1"/>
          </p:cNvSpPr>
          <p:nvPr/>
        </p:nvSpPr>
        <p:spPr bwMode="auto">
          <a:xfrm>
            <a:off x="6736545" y="879813"/>
            <a:ext cx="1296987" cy="307975"/>
          </a:xfrm>
          <a:prstGeom prst="rect">
            <a:avLst/>
          </a:prstGeom>
          <a:noFill/>
          <a:ln w="6350">
            <a:solidFill>
              <a:schemeClr val="tx1"/>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buClr>
                <a:schemeClr val="tx1"/>
              </a:buClr>
            </a:pPr>
            <a:r>
              <a:rPr lang="zh-CN" altLang="en-US" sz="1400">
                <a:solidFill>
                  <a:srgbClr val="000000"/>
                </a:solidFill>
                <a:latin typeface="微软雅黑" panose="020B0503020204020204" pitchFamily="34" charset="-122"/>
                <a:ea typeface="微软雅黑" panose="020B0503020204020204" pitchFamily="34" charset="-122"/>
              </a:rPr>
              <a:t>预报会商设计</a:t>
            </a:r>
          </a:p>
        </p:txBody>
      </p:sp>
      <p:sp>
        <p:nvSpPr>
          <p:cNvPr id="29" name="Chevron 28"/>
          <p:cNvSpPr/>
          <p:nvPr/>
        </p:nvSpPr>
        <p:spPr bwMode="auto">
          <a:xfrm>
            <a:off x="5303837" y="443527"/>
            <a:ext cx="1439862" cy="369332"/>
          </a:xfrm>
          <a:prstGeom prst="chevron">
            <a:avLst/>
          </a:prstGeom>
          <a:solidFill>
            <a:schemeClr val="accent1">
              <a:lumMod val="75000"/>
            </a:schemeClr>
          </a:solidFill>
          <a:ln w="6350">
            <a:noFill/>
            <a:miter lim="800000"/>
            <a:headEnd/>
            <a:tailEnd/>
          </a:ln>
        </p:spPr>
        <p:txBody>
          <a:bodyPr anchor="ctr">
            <a:spAutoFit/>
          </a:bodyPr>
          <a:lstStyle>
            <a:lvl1pPr marL="117475" indent="-117475">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30" name="Chevron 29"/>
          <p:cNvSpPr/>
          <p:nvPr/>
        </p:nvSpPr>
        <p:spPr bwMode="auto">
          <a:xfrm>
            <a:off x="6600824" y="443527"/>
            <a:ext cx="1441450" cy="369332"/>
          </a:xfrm>
          <a:prstGeom prst="chevron">
            <a:avLst/>
          </a:prstGeom>
          <a:solidFill>
            <a:schemeClr val="bg1">
              <a:lumMod val="75000"/>
            </a:schemeClr>
          </a:solidFill>
          <a:ln w="6350">
            <a:noFill/>
            <a:miter lim="800000"/>
            <a:headEnd/>
            <a:tailEnd/>
          </a:ln>
        </p:spPr>
        <p:txBody>
          <a:bodyPr anchor="ctr">
            <a:spAutoFit/>
          </a:bodyPr>
          <a:lstStyle>
            <a:lvl1pPr marL="117475" indent="-117475">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31" name="Chevron 30"/>
          <p:cNvSpPr/>
          <p:nvPr/>
        </p:nvSpPr>
        <p:spPr bwMode="auto">
          <a:xfrm>
            <a:off x="7896225" y="443527"/>
            <a:ext cx="1439863" cy="369332"/>
          </a:xfrm>
          <a:prstGeom prst="chevron">
            <a:avLst/>
          </a:prstGeom>
          <a:solidFill>
            <a:schemeClr val="bg1">
              <a:lumMod val="75000"/>
            </a:schemeClr>
          </a:solidFill>
          <a:ln w="6350">
            <a:noFill/>
            <a:miter lim="800000"/>
            <a:headEnd/>
            <a:tailEnd/>
          </a:ln>
        </p:spPr>
        <p:txBody>
          <a:bodyPr anchor="ctr">
            <a:spAutoFit/>
          </a:bodyPr>
          <a:lstStyle>
            <a:lvl1pPr marL="117475" indent="-117475">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9237" name="TextBox 7"/>
          <p:cNvSpPr txBox="1">
            <a:spLocks noChangeArrowheads="1"/>
          </p:cNvSpPr>
          <p:nvPr/>
        </p:nvSpPr>
        <p:spPr bwMode="auto">
          <a:xfrm>
            <a:off x="5448300" y="478175"/>
            <a:ext cx="1439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rPr>
              <a:t>现有业务提升</a:t>
            </a:r>
          </a:p>
        </p:txBody>
      </p:sp>
      <p:sp>
        <p:nvSpPr>
          <p:cNvPr id="9238" name="TextBox 8"/>
          <p:cNvSpPr txBox="1">
            <a:spLocks noChangeArrowheads="1"/>
          </p:cNvSpPr>
          <p:nvPr/>
        </p:nvSpPr>
        <p:spPr bwMode="auto">
          <a:xfrm>
            <a:off x="6816725" y="478175"/>
            <a:ext cx="1439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a:latin typeface="微软雅黑" panose="020B0503020204020204" pitchFamily="34" charset="-122"/>
                <a:ea typeface="微软雅黑" panose="020B0503020204020204" pitchFamily="34" charset="-122"/>
              </a:rPr>
              <a:t>个性业务分析</a:t>
            </a:r>
          </a:p>
        </p:txBody>
      </p:sp>
      <p:sp>
        <p:nvSpPr>
          <p:cNvPr id="9239" name="TextBox 9"/>
          <p:cNvSpPr txBox="1">
            <a:spLocks noChangeArrowheads="1"/>
          </p:cNvSpPr>
          <p:nvPr/>
        </p:nvSpPr>
        <p:spPr bwMode="auto">
          <a:xfrm>
            <a:off x="8042274" y="473413"/>
            <a:ext cx="13668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a:latin typeface="微软雅黑" panose="020B0503020204020204" pitchFamily="34" charset="-122"/>
                <a:ea typeface="微软雅黑" panose="020B0503020204020204" pitchFamily="34" charset="-122"/>
              </a:rPr>
              <a:t>技术方案设计</a:t>
            </a:r>
          </a:p>
        </p:txBody>
      </p:sp>
      <p:pic>
        <p:nvPicPr>
          <p:cNvPr id="9241" name="Picture 2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47000" y="4800600"/>
            <a:ext cx="2165350" cy="1868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260686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10"/>
          <p:cNvSpPr txBox="1">
            <a:spLocks noChangeArrowheads="1"/>
          </p:cNvSpPr>
          <p:nvPr/>
        </p:nvSpPr>
        <p:spPr bwMode="auto">
          <a:xfrm>
            <a:off x="1555751" y="1331913"/>
            <a:ext cx="2944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a:ea typeface="宋体" panose="02010600030101010101" pitchFamily="2" charset="-122"/>
              </a:rPr>
              <a:t>重污染案例展示</a:t>
            </a:r>
          </a:p>
        </p:txBody>
      </p:sp>
      <p:pic>
        <p:nvPicPr>
          <p:cNvPr id="1024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835150"/>
            <a:ext cx="9177338" cy="454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44" name="Title 1"/>
          <p:cNvSpPr>
            <a:spLocks noGrp="1"/>
          </p:cNvSpPr>
          <p:nvPr>
            <p:ph type="title"/>
          </p:nvPr>
        </p:nvSpPr>
        <p:spPr>
          <a:xfrm>
            <a:off x="231776" y="373857"/>
            <a:ext cx="5434013" cy="8159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610" tIns="65305" rIns="130610" bIns="65305" numCol="1" anchor="t" anchorCtr="0" compatLnSpc="1">
            <a:prstTxWarp prst="textNoShape">
              <a:avLst/>
            </a:prstTxWarp>
          </a:bodyPr>
          <a:lstStyle/>
          <a:p>
            <a:pPr defTabSz="914190"/>
            <a:r>
              <a:rPr lang="zh-CN" altLang="en-US" dirty="0">
                <a:latin typeface="微软雅黑" panose="020B0503020204020204" pitchFamily="34" charset="-122"/>
                <a:ea typeface="微软雅黑" panose="020B0503020204020204" pitchFamily="34" charset="-122"/>
              </a:rPr>
              <a:t>人工智能技术应用</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重污染案例分析</a:t>
            </a:r>
            <a:endParaRPr lang="zh-CN" dirty="0">
              <a:latin typeface="微软雅黑" panose="020B0503020204020204" pitchFamily="34" charset="-122"/>
              <a:ea typeface="微软雅黑" panose="020B0503020204020204" pitchFamily="34" charset="-122"/>
            </a:endParaRPr>
          </a:p>
        </p:txBody>
      </p:sp>
      <p:sp>
        <p:nvSpPr>
          <p:cNvPr id="13" name="Rectangle 16"/>
          <p:cNvSpPr>
            <a:spLocks noChangeArrowheads="1"/>
          </p:cNvSpPr>
          <p:nvPr/>
        </p:nvSpPr>
        <p:spPr bwMode="auto">
          <a:xfrm>
            <a:off x="5296681" y="886163"/>
            <a:ext cx="1441450" cy="306387"/>
          </a:xfrm>
          <a:prstGeom prst="rect">
            <a:avLst/>
          </a:prstGeom>
          <a:solidFill>
            <a:srgbClr val="92D050"/>
          </a:solidFill>
          <a:ln w="6350">
            <a:solidFill>
              <a:schemeClr val="tx1"/>
            </a:solidFill>
            <a:prstDash val="sysDash"/>
            <a:miter lim="800000"/>
            <a:headEnd/>
            <a:tailEnd/>
          </a:ln>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buClr>
                <a:schemeClr val="tx1"/>
              </a:buClr>
            </a:pPr>
            <a:r>
              <a:rPr lang="zh-CN" altLang="en-US" sz="1400">
                <a:solidFill>
                  <a:srgbClr val="000000"/>
                </a:solidFill>
                <a:latin typeface="微软雅黑" panose="020B0503020204020204" pitchFamily="34" charset="-122"/>
                <a:ea typeface="微软雅黑" panose="020B0503020204020204" pitchFamily="34" charset="-122"/>
              </a:rPr>
              <a:t>重污染案例设计</a:t>
            </a:r>
          </a:p>
        </p:txBody>
      </p:sp>
      <p:sp>
        <p:nvSpPr>
          <p:cNvPr id="14" name="Rectangle 17"/>
          <p:cNvSpPr>
            <a:spLocks noChangeArrowheads="1"/>
          </p:cNvSpPr>
          <p:nvPr/>
        </p:nvSpPr>
        <p:spPr bwMode="auto">
          <a:xfrm>
            <a:off x="6736545" y="879813"/>
            <a:ext cx="1296987" cy="307975"/>
          </a:xfrm>
          <a:prstGeom prst="rect">
            <a:avLst/>
          </a:prstGeom>
          <a:noFill/>
          <a:ln w="6350">
            <a:solidFill>
              <a:schemeClr val="tx1"/>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buClr>
                <a:schemeClr val="tx1"/>
              </a:buClr>
            </a:pPr>
            <a:r>
              <a:rPr lang="zh-CN" altLang="en-US" sz="1400">
                <a:solidFill>
                  <a:srgbClr val="000000"/>
                </a:solidFill>
                <a:latin typeface="微软雅黑" panose="020B0503020204020204" pitchFamily="34" charset="-122"/>
                <a:ea typeface="微软雅黑" panose="020B0503020204020204" pitchFamily="34" charset="-122"/>
              </a:rPr>
              <a:t>预报会商设计</a:t>
            </a:r>
          </a:p>
        </p:txBody>
      </p:sp>
      <p:sp>
        <p:nvSpPr>
          <p:cNvPr id="15" name="Chevron 28"/>
          <p:cNvSpPr/>
          <p:nvPr/>
        </p:nvSpPr>
        <p:spPr bwMode="auto">
          <a:xfrm>
            <a:off x="5303837" y="443527"/>
            <a:ext cx="1439862" cy="369332"/>
          </a:xfrm>
          <a:prstGeom prst="chevron">
            <a:avLst/>
          </a:prstGeom>
          <a:solidFill>
            <a:schemeClr val="accent1">
              <a:lumMod val="75000"/>
            </a:schemeClr>
          </a:solidFill>
          <a:ln w="6350">
            <a:noFill/>
            <a:miter lim="800000"/>
            <a:headEnd/>
            <a:tailEnd/>
          </a:ln>
        </p:spPr>
        <p:txBody>
          <a:bodyPr anchor="ctr">
            <a:spAutoFit/>
          </a:bodyPr>
          <a:lstStyle>
            <a:lvl1pPr marL="117475" indent="-117475">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16" name="Chevron 29"/>
          <p:cNvSpPr/>
          <p:nvPr/>
        </p:nvSpPr>
        <p:spPr bwMode="auto">
          <a:xfrm>
            <a:off x="6600824" y="443527"/>
            <a:ext cx="1441450" cy="369332"/>
          </a:xfrm>
          <a:prstGeom prst="chevron">
            <a:avLst/>
          </a:prstGeom>
          <a:solidFill>
            <a:schemeClr val="bg1">
              <a:lumMod val="75000"/>
            </a:schemeClr>
          </a:solidFill>
          <a:ln w="6350">
            <a:noFill/>
            <a:miter lim="800000"/>
            <a:headEnd/>
            <a:tailEnd/>
          </a:ln>
        </p:spPr>
        <p:txBody>
          <a:bodyPr anchor="ctr">
            <a:spAutoFit/>
          </a:bodyPr>
          <a:lstStyle>
            <a:lvl1pPr marL="117475" indent="-117475">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17" name="Chevron 30"/>
          <p:cNvSpPr/>
          <p:nvPr/>
        </p:nvSpPr>
        <p:spPr bwMode="auto">
          <a:xfrm>
            <a:off x="7896225" y="443527"/>
            <a:ext cx="1439863" cy="369332"/>
          </a:xfrm>
          <a:prstGeom prst="chevron">
            <a:avLst/>
          </a:prstGeom>
          <a:solidFill>
            <a:schemeClr val="bg1">
              <a:lumMod val="75000"/>
            </a:schemeClr>
          </a:solidFill>
          <a:ln w="6350">
            <a:noFill/>
            <a:miter lim="800000"/>
            <a:headEnd/>
            <a:tailEnd/>
          </a:ln>
        </p:spPr>
        <p:txBody>
          <a:bodyPr anchor="ctr">
            <a:spAutoFit/>
          </a:bodyPr>
          <a:lstStyle>
            <a:lvl1pPr marL="117475" indent="-117475">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18" name="TextBox 7"/>
          <p:cNvSpPr txBox="1">
            <a:spLocks noChangeArrowheads="1"/>
          </p:cNvSpPr>
          <p:nvPr/>
        </p:nvSpPr>
        <p:spPr bwMode="auto">
          <a:xfrm>
            <a:off x="5448300" y="478175"/>
            <a:ext cx="1439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rPr>
              <a:t>现有业务提升</a:t>
            </a:r>
          </a:p>
        </p:txBody>
      </p:sp>
      <p:sp>
        <p:nvSpPr>
          <p:cNvPr id="22" name="TextBox 8"/>
          <p:cNvSpPr txBox="1">
            <a:spLocks noChangeArrowheads="1"/>
          </p:cNvSpPr>
          <p:nvPr/>
        </p:nvSpPr>
        <p:spPr bwMode="auto">
          <a:xfrm>
            <a:off x="6816725" y="478175"/>
            <a:ext cx="1439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a:latin typeface="微软雅黑" panose="020B0503020204020204" pitchFamily="34" charset="-122"/>
                <a:ea typeface="微软雅黑" panose="020B0503020204020204" pitchFamily="34" charset="-122"/>
              </a:rPr>
              <a:t>个性业务分析</a:t>
            </a:r>
          </a:p>
        </p:txBody>
      </p:sp>
      <p:sp>
        <p:nvSpPr>
          <p:cNvPr id="23" name="TextBox 9"/>
          <p:cNvSpPr txBox="1">
            <a:spLocks noChangeArrowheads="1"/>
          </p:cNvSpPr>
          <p:nvPr/>
        </p:nvSpPr>
        <p:spPr bwMode="auto">
          <a:xfrm>
            <a:off x="8042274" y="473413"/>
            <a:ext cx="13668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a:latin typeface="微软雅黑" panose="020B0503020204020204" pitchFamily="34" charset="-122"/>
                <a:ea typeface="微软雅黑" panose="020B0503020204020204" pitchFamily="34" charset="-122"/>
              </a:rPr>
              <a:t>技术方案设计</a:t>
            </a:r>
          </a:p>
        </p:txBody>
      </p:sp>
    </p:spTree>
    <p:extLst>
      <p:ext uri="{BB962C8B-B14F-4D97-AF65-F5344CB8AC3E}">
        <p14:creationId xmlns:p14="http://schemas.microsoft.com/office/powerpoint/2010/main" val="289601657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10"/>
          <p:cNvSpPr txBox="1">
            <a:spLocks noChangeArrowheads="1"/>
          </p:cNvSpPr>
          <p:nvPr/>
        </p:nvSpPr>
        <p:spPr bwMode="auto">
          <a:xfrm>
            <a:off x="1555751" y="1331913"/>
            <a:ext cx="2944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a:ea typeface="宋体" panose="02010600030101010101" pitchFamily="2" charset="-122"/>
              </a:rPr>
              <a:t>重污染案例匹配</a:t>
            </a:r>
          </a:p>
        </p:txBody>
      </p:sp>
      <p:sp>
        <p:nvSpPr>
          <p:cNvPr id="11267" name="Title 1"/>
          <p:cNvSpPr>
            <a:spLocks noGrp="1"/>
          </p:cNvSpPr>
          <p:nvPr>
            <p:ph type="title"/>
          </p:nvPr>
        </p:nvSpPr>
        <p:spPr>
          <a:xfrm>
            <a:off x="248691" y="407711"/>
            <a:ext cx="6284237" cy="8159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610" tIns="65305" rIns="130610" bIns="65305" numCol="1" anchor="t" anchorCtr="0" compatLnSpc="1">
            <a:prstTxWarp prst="textNoShape">
              <a:avLst/>
            </a:prstTxWarp>
          </a:bodyPr>
          <a:lstStyle/>
          <a:p>
            <a:pPr defTabSz="914190"/>
            <a:r>
              <a:rPr lang="zh-CN" altLang="en-US" dirty="0">
                <a:latin typeface="微软雅黑" panose="020B0503020204020204" pitchFamily="34" charset="-122"/>
                <a:ea typeface="微软雅黑" panose="020B0503020204020204" pitchFamily="34" charset="-122"/>
              </a:rPr>
              <a:t>人工智能技术应用</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重污染案例匹配</a:t>
            </a:r>
            <a:endParaRPr lang="zh-CN" dirty="0">
              <a:latin typeface="微软雅黑" panose="020B0503020204020204" pitchFamily="34" charset="-122"/>
              <a:ea typeface="微软雅黑" panose="020B0503020204020204" pitchFamily="34" charset="-122"/>
            </a:endParaRPr>
          </a:p>
        </p:txBody>
      </p:sp>
      <p:pic>
        <p:nvPicPr>
          <p:cNvPr id="11268" name="Picture 2"/>
          <p:cNvPicPr>
            <a:picLocks noChangeAspect="1" noChangeArrowheads="1"/>
          </p:cNvPicPr>
          <p:nvPr/>
        </p:nvPicPr>
        <p:blipFill>
          <a:blip r:embed="rId2">
            <a:extLst>
              <a:ext uri="{28A0092B-C50C-407E-A947-70E740481C1C}">
                <a14:useLocalDpi xmlns:a14="http://schemas.microsoft.com/office/drawing/2010/main" val="0"/>
              </a:ext>
            </a:extLst>
          </a:blip>
          <a:srcRect r="1398"/>
          <a:stretch>
            <a:fillRect/>
          </a:stretch>
        </p:blipFill>
        <p:spPr bwMode="auto">
          <a:xfrm>
            <a:off x="2574925" y="1773239"/>
            <a:ext cx="7277100" cy="377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9" name="Picture 3"/>
          <p:cNvPicPr>
            <a:picLocks noChangeAspect="1" noChangeArrowheads="1"/>
          </p:cNvPicPr>
          <p:nvPr/>
        </p:nvPicPr>
        <p:blipFill>
          <a:blip r:embed="rId3">
            <a:extLst>
              <a:ext uri="{28A0092B-C50C-407E-A947-70E740481C1C}">
                <a14:useLocalDpi xmlns:a14="http://schemas.microsoft.com/office/drawing/2010/main" val="0"/>
              </a:ext>
            </a:extLst>
          </a:blip>
          <a:srcRect l="922"/>
          <a:stretch>
            <a:fillRect/>
          </a:stretch>
        </p:blipFill>
        <p:spPr bwMode="auto">
          <a:xfrm>
            <a:off x="2498726" y="5067300"/>
            <a:ext cx="7312025" cy="177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6"/>
          <p:cNvSpPr>
            <a:spLocks noChangeArrowheads="1"/>
          </p:cNvSpPr>
          <p:nvPr/>
        </p:nvSpPr>
        <p:spPr bwMode="auto">
          <a:xfrm>
            <a:off x="5296681" y="886163"/>
            <a:ext cx="1441450" cy="306387"/>
          </a:xfrm>
          <a:prstGeom prst="rect">
            <a:avLst/>
          </a:prstGeom>
          <a:solidFill>
            <a:srgbClr val="92D050"/>
          </a:solidFill>
          <a:ln w="6350">
            <a:solidFill>
              <a:schemeClr val="tx1"/>
            </a:solidFill>
            <a:prstDash val="sysDash"/>
            <a:miter lim="800000"/>
            <a:headEnd/>
            <a:tailEnd/>
          </a:ln>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buClr>
                <a:schemeClr val="tx1"/>
              </a:buClr>
            </a:pPr>
            <a:r>
              <a:rPr lang="zh-CN" altLang="en-US" sz="1400">
                <a:solidFill>
                  <a:srgbClr val="000000"/>
                </a:solidFill>
                <a:latin typeface="微软雅黑" panose="020B0503020204020204" pitchFamily="34" charset="-122"/>
                <a:ea typeface="微软雅黑" panose="020B0503020204020204" pitchFamily="34" charset="-122"/>
              </a:rPr>
              <a:t>重污染案例设计</a:t>
            </a:r>
          </a:p>
        </p:txBody>
      </p:sp>
      <p:sp>
        <p:nvSpPr>
          <p:cNvPr id="15" name="Rectangle 17"/>
          <p:cNvSpPr>
            <a:spLocks noChangeArrowheads="1"/>
          </p:cNvSpPr>
          <p:nvPr/>
        </p:nvSpPr>
        <p:spPr bwMode="auto">
          <a:xfrm>
            <a:off x="6736545" y="879813"/>
            <a:ext cx="1296987" cy="307975"/>
          </a:xfrm>
          <a:prstGeom prst="rect">
            <a:avLst/>
          </a:prstGeom>
          <a:noFill/>
          <a:ln w="6350">
            <a:solidFill>
              <a:schemeClr val="tx1"/>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buClr>
                <a:schemeClr val="tx1"/>
              </a:buClr>
            </a:pPr>
            <a:r>
              <a:rPr lang="zh-CN" altLang="en-US" sz="1400">
                <a:solidFill>
                  <a:srgbClr val="000000"/>
                </a:solidFill>
                <a:latin typeface="微软雅黑" panose="020B0503020204020204" pitchFamily="34" charset="-122"/>
                <a:ea typeface="微软雅黑" panose="020B0503020204020204" pitchFamily="34" charset="-122"/>
              </a:rPr>
              <a:t>预报会商设计</a:t>
            </a:r>
          </a:p>
        </p:txBody>
      </p:sp>
      <p:sp>
        <p:nvSpPr>
          <p:cNvPr id="16" name="Chevron 28"/>
          <p:cNvSpPr/>
          <p:nvPr/>
        </p:nvSpPr>
        <p:spPr bwMode="auto">
          <a:xfrm>
            <a:off x="5303837" y="443527"/>
            <a:ext cx="1439862" cy="369332"/>
          </a:xfrm>
          <a:prstGeom prst="chevron">
            <a:avLst/>
          </a:prstGeom>
          <a:solidFill>
            <a:schemeClr val="accent1">
              <a:lumMod val="75000"/>
            </a:schemeClr>
          </a:solidFill>
          <a:ln w="6350">
            <a:noFill/>
            <a:miter lim="800000"/>
            <a:headEnd/>
            <a:tailEnd/>
          </a:ln>
        </p:spPr>
        <p:txBody>
          <a:bodyPr anchor="ctr">
            <a:spAutoFit/>
          </a:bodyPr>
          <a:lstStyle>
            <a:lvl1pPr marL="117475" indent="-117475">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17" name="Chevron 29"/>
          <p:cNvSpPr/>
          <p:nvPr/>
        </p:nvSpPr>
        <p:spPr bwMode="auto">
          <a:xfrm>
            <a:off x="6600824" y="443527"/>
            <a:ext cx="1441450" cy="369332"/>
          </a:xfrm>
          <a:prstGeom prst="chevron">
            <a:avLst/>
          </a:prstGeom>
          <a:solidFill>
            <a:schemeClr val="bg1">
              <a:lumMod val="75000"/>
            </a:schemeClr>
          </a:solidFill>
          <a:ln w="6350">
            <a:noFill/>
            <a:miter lim="800000"/>
            <a:headEnd/>
            <a:tailEnd/>
          </a:ln>
        </p:spPr>
        <p:txBody>
          <a:bodyPr anchor="ctr">
            <a:spAutoFit/>
          </a:bodyPr>
          <a:lstStyle>
            <a:lvl1pPr marL="117475" indent="-117475">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18" name="Chevron 30"/>
          <p:cNvSpPr/>
          <p:nvPr/>
        </p:nvSpPr>
        <p:spPr bwMode="auto">
          <a:xfrm>
            <a:off x="7896225" y="443527"/>
            <a:ext cx="1439863" cy="369332"/>
          </a:xfrm>
          <a:prstGeom prst="chevron">
            <a:avLst/>
          </a:prstGeom>
          <a:solidFill>
            <a:schemeClr val="bg1">
              <a:lumMod val="75000"/>
            </a:schemeClr>
          </a:solidFill>
          <a:ln w="6350">
            <a:noFill/>
            <a:miter lim="800000"/>
            <a:headEnd/>
            <a:tailEnd/>
          </a:ln>
        </p:spPr>
        <p:txBody>
          <a:bodyPr anchor="ctr">
            <a:spAutoFit/>
          </a:bodyPr>
          <a:lstStyle>
            <a:lvl1pPr marL="117475" indent="-117475">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19" name="TextBox 7"/>
          <p:cNvSpPr txBox="1">
            <a:spLocks noChangeArrowheads="1"/>
          </p:cNvSpPr>
          <p:nvPr/>
        </p:nvSpPr>
        <p:spPr bwMode="auto">
          <a:xfrm>
            <a:off x="5448300" y="478175"/>
            <a:ext cx="1439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rPr>
              <a:t>现有业务提升</a:t>
            </a:r>
          </a:p>
        </p:txBody>
      </p:sp>
      <p:sp>
        <p:nvSpPr>
          <p:cNvPr id="23" name="TextBox 8"/>
          <p:cNvSpPr txBox="1">
            <a:spLocks noChangeArrowheads="1"/>
          </p:cNvSpPr>
          <p:nvPr/>
        </p:nvSpPr>
        <p:spPr bwMode="auto">
          <a:xfrm>
            <a:off x="6816725" y="478175"/>
            <a:ext cx="1439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a:latin typeface="微软雅黑" panose="020B0503020204020204" pitchFamily="34" charset="-122"/>
                <a:ea typeface="微软雅黑" panose="020B0503020204020204" pitchFamily="34" charset="-122"/>
              </a:rPr>
              <a:t>个性业务分析</a:t>
            </a:r>
          </a:p>
        </p:txBody>
      </p:sp>
      <p:sp>
        <p:nvSpPr>
          <p:cNvPr id="24" name="TextBox 9"/>
          <p:cNvSpPr txBox="1">
            <a:spLocks noChangeArrowheads="1"/>
          </p:cNvSpPr>
          <p:nvPr/>
        </p:nvSpPr>
        <p:spPr bwMode="auto">
          <a:xfrm>
            <a:off x="8042274" y="473413"/>
            <a:ext cx="13668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a:latin typeface="微软雅黑" panose="020B0503020204020204" pitchFamily="34" charset="-122"/>
                <a:ea typeface="微软雅黑" panose="020B0503020204020204" pitchFamily="34" charset="-122"/>
              </a:rPr>
              <a:t>技术方案设计</a:t>
            </a:r>
          </a:p>
        </p:txBody>
      </p:sp>
    </p:spTree>
    <p:extLst>
      <p:ext uri="{BB962C8B-B14F-4D97-AF65-F5344CB8AC3E}">
        <p14:creationId xmlns:p14="http://schemas.microsoft.com/office/powerpoint/2010/main" val="130293124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78645" y="446743"/>
            <a:ext cx="5654650" cy="9683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610" tIns="65305" rIns="130610" bIns="65305" numCol="1" anchor="t" anchorCtr="0" compatLnSpc="1">
            <a:prstTxWarp prst="textNoShape">
              <a:avLst/>
            </a:prstTxWarp>
          </a:bodyPr>
          <a:lstStyle/>
          <a:p>
            <a:pPr defTabSz="914190"/>
            <a:r>
              <a:rPr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人工智能技术应用</a:t>
            </a:r>
            <a:r>
              <a:rPr altLang="zh-CN" dirty="0">
                <a:latin typeface="微软雅黑" panose="020B0503020204020204" pitchFamily="34" charset="-122"/>
                <a:ea typeface="微软雅黑" panose="020B0503020204020204" pitchFamily="34" charset="-122"/>
              </a:rPr>
              <a:t>-</a:t>
            </a:r>
            <a:r>
              <a:rPr lang="zh-CN" dirty="0">
                <a:latin typeface="微软雅黑" panose="020B0503020204020204" pitchFamily="34" charset="-122"/>
                <a:ea typeface="微软雅黑" panose="020B0503020204020204" pitchFamily="34" charset="-122"/>
              </a:rPr>
              <a:t>预报预警</a:t>
            </a:r>
          </a:p>
        </p:txBody>
      </p:sp>
      <p:pic>
        <p:nvPicPr>
          <p:cNvPr id="133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9114" y="1844676"/>
            <a:ext cx="8758237" cy="446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6"/>
          <p:cNvSpPr>
            <a:spLocks noChangeArrowheads="1"/>
          </p:cNvSpPr>
          <p:nvPr/>
        </p:nvSpPr>
        <p:spPr bwMode="auto">
          <a:xfrm>
            <a:off x="5296681" y="886163"/>
            <a:ext cx="1441450" cy="306387"/>
          </a:xfrm>
          <a:prstGeom prst="rect">
            <a:avLst/>
          </a:prstGeom>
          <a:noFill/>
          <a:ln w="6350">
            <a:solidFill>
              <a:schemeClr val="tx1"/>
            </a:solidFill>
            <a:prstDash val="sysDash"/>
            <a:miter lim="800000"/>
            <a:headEnd/>
            <a:tailEnd/>
          </a:ln>
        </p:spPr>
        <p:txBody>
          <a:bodyPr anchor="ctr">
            <a:spAutoFit/>
          </a:bodyPr>
          <a:lstStyle/>
          <a:p>
            <a:pPr algn="ctr">
              <a:buClr>
                <a:schemeClr val="tx1"/>
              </a:buClr>
            </a:pPr>
            <a:r>
              <a:rPr lang="zh-CN" altLang="en-US" sz="14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重污染案例设计</a:t>
            </a:r>
          </a:p>
        </p:txBody>
      </p:sp>
      <p:sp>
        <p:nvSpPr>
          <p:cNvPr id="15" name="Rectangle 17"/>
          <p:cNvSpPr>
            <a:spLocks noChangeArrowheads="1"/>
          </p:cNvSpPr>
          <p:nvPr/>
        </p:nvSpPr>
        <p:spPr bwMode="auto">
          <a:xfrm>
            <a:off x="6736545" y="879813"/>
            <a:ext cx="1296987" cy="307975"/>
          </a:xfrm>
          <a:prstGeom prst="rect">
            <a:avLst/>
          </a:prstGeom>
          <a:solidFill>
            <a:srgbClr val="92D050"/>
          </a:solidFill>
          <a:ln w="6350">
            <a:solidFill>
              <a:schemeClr val="tx1"/>
            </a:solidFill>
            <a:prstDash val="sysDash"/>
            <a:miter lim="800000"/>
            <a:headEnd/>
            <a:tailEnd/>
          </a:ln>
          <a:extLst/>
        </p:spPr>
        <p:txBody>
          <a:bodyPr anchor="ctr">
            <a:spAutoFit/>
          </a:bodyPr>
          <a:lstStyle/>
          <a:p>
            <a:pPr algn="ctr">
              <a:buClr>
                <a:schemeClr val="tx1"/>
              </a:buClr>
            </a:pPr>
            <a:r>
              <a:rPr lang="zh-CN" altLang="en-US" sz="14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预报会商设计</a:t>
            </a:r>
          </a:p>
        </p:txBody>
      </p:sp>
      <p:sp>
        <p:nvSpPr>
          <p:cNvPr id="16" name="Chevron 28"/>
          <p:cNvSpPr/>
          <p:nvPr/>
        </p:nvSpPr>
        <p:spPr bwMode="auto">
          <a:xfrm>
            <a:off x="5303837" y="443527"/>
            <a:ext cx="1439862" cy="369332"/>
          </a:xfrm>
          <a:prstGeom prst="chevron">
            <a:avLst/>
          </a:prstGeom>
          <a:solidFill>
            <a:schemeClr val="accent1">
              <a:lumMod val="75000"/>
            </a:schemeClr>
          </a:solidFill>
          <a:ln w="6350">
            <a:noFill/>
            <a:miter lim="800000"/>
            <a:headEnd/>
            <a:tailEnd/>
          </a:ln>
        </p:spPr>
        <p:txBody>
          <a:bodyPr anchor="ctr">
            <a:spAutoFit/>
          </a:bodyPr>
          <a:lstStyle>
            <a:lvl1pPr marL="117475" indent="-117475">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17" name="Chevron 29"/>
          <p:cNvSpPr/>
          <p:nvPr/>
        </p:nvSpPr>
        <p:spPr bwMode="auto">
          <a:xfrm>
            <a:off x="6600824" y="443527"/>
            <a:ext cx="1441450" cy="369332"/>
          </a:xfrm>
          <a:prstGeom prst="chevron">
            <a:avLst/>
          </a:prstGeom>
          <a:solidFill>
            <a:schemeClr val="bg1">
              <a:lumMod val="75000"/>
            </a:schemeClr>
          </a:solidFill>
          <a:ln w="6350">
            <a:noFill/>
            <a:miter lim="800000"/>
            <a:headEnd/>
            <a:tailEnd/>
          </a:ln>
        </p:spPr>
        <p:txBody>
          <a:bodyPr anchor="ctr">
            <a:spAutoFit/>
          </a:bodyPr>
          <a:lstStyle>
            <a:lvl1pPr marL="117475" indent="-117475">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18" name="Chevron 30"/>
          <p:cNvSpPr/>
          <p:nvPr/>
        </p:nvSpPr>
        <p:spPr bwMode="auto">
          <a:xfrm>
            <a:off x="7896225" y="443527"/>
            <a:ext cx="1439863" cy="369332"/>
          </a:xfrm>
          <a:prstGeom prst="chevron">
            <a:avLst/>
          </a:prstGeom>
          <a:solidFill>
            <a:schemeClr val="bg1">
              <a:lumMod val="75000"/>
            </a:schemeClr>
          </a:solidFill>
          <a:ln w="6350">
            <a:noFill/>
            <a:miter lim="800000"/>
            <a:headEnd/>
            <a:tailEnd/>
          </a:ln>
        </p:spPr>
        <p:txBody>
          <a:bodyPr anchor="ctr">
            <a:spAutoFit/>
          </a:bodyPr>
          <a:lstStyle>
            <a:lvl1pPr marL="117475" indent="-117475">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19" name="TextBox 7"/>
          <p:cNvSpPr txBox="1">
            <a:spLocks noChangeArrowheads="1"/>
          </p:cNvSpPr>
          <p:nvPr/>
        </p:nvSpPr>
        <p:spPr bwMode="auto">
          <a:xfrm>
            <a:off x="5448300" y="478175"/>
            <a:ext cx="1439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rPr>
              <a:t>现有业务提升</a:t>
            </a:r>
          </a:p>
        </p:txBody>
      </p:sp>
      <p:sp>
        <p:nvSpPr>
          <p:cNvPr id="20" name="TextBox 8"/>
          <p:cNvSpPr txBox="1">
            <a:spLocks noChangeArrowheads="1"/>
          </p:cNvSpPr>
          <p:nvPr/>
        </p:nvSpPr>
        <p:spPr bwMode="auto">
          <a:xfrm>
            <a:off x="6816725" y="478175"/>
            <a:ext cx="1439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a:latin typeface="微软雅黑" panose="020B0503020204020204" pitchFamily="34" charset="-122"/>
                <a:ea typeface="微软雅黑" panose="020B0503020204020204" pitchFamily="34" charset="-122"/>
              </a:rPr>
              <a:t>个性业务分析</a:t>
            </a:r>
          </a:p>
        </p:txBody>
      </p:sp>
      <p:sp>
        <p:nvSpPr>
          <p:cNvPr id="21" name="TextBox 9"/>
          <p:cNvSpPr txBox="1">
            <a:spLocks noChangeArrowheads="1"/>
          </p:cNvSpPr>
          <p:nvPr/>
        </p:nvSpPr>
        <p:spPr bwMode="auto">
          <a:xfrm>
            <a:off x="8042274" y="473413"/>
            <a:ext cx="13668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a:latin typeface="微软雅黑" panose="020B0503020204020204" pitchFamily="34" charset="-122"/>
                <a:ea typeface="微软雅黑" panose="020B0503020204020204" pitchFamily="34" charset="-122"/>
              </a:rPr>
              <a:t>技术方案设计</a:t>
            </a:r>
          </a:p>
        </p:txBody>
      </p:sp>
    </p:spTree>
    <p:extLst>
      <p:ext uri="{BB962C8B-B14F-4D97-AF65-F5344CB8AC3E}">
        <p14:creationId xmlns:p14="http://schemas.microsoft.com/office/powerpoint/2010/main" val="193638611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221692" y="381000"/>
            <a:ext cx="5009119" cy="5365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610" tIns="65305" rIns="130610" bIns="65305" numCol="1" anchor="t" anchorCtr="0" compatLnSpc="1">
            <a:prstTxWarp prst="textNoShape">
              <a:avLst/>
            </a:prstTxWarp>
          </a:bodyPr>
          <a:lstStyle/>
          <a:p>
            <a:pPr defTabSz="914190"/>
            <a:r>
              <a:rPr lang="zh-CN" altLang="en-US" dirty="0">
                <a:latin typeface="微软雅黑" panose="020B0503020204020204" pitchFamily="34" charset="-122"/>
                <a:ea typeface="微软雅黑" panose="020B0503020204020204" pitchFamily="34" charset="-122"/>
              </a:rPr>
              <a:t>人工智能技术应用</a:t>
            </a:r>
            <a:r>
              <a:rPr lang="en-US" altLang="zh-CN" dirty="0">
                <a:latin typeface="微软雅黑" panose="020B0503020204020204" pitchFamily="34" charset="-122"/>
                <a:ea typeface="微软雅黑" panose="020B0503020204020204" pitchFamily="34" charset="-122"/>
              </a:rPr>
              <a:t>-</a:t>
            </a:r>
            <a:r>
              <a:rPr lang="zh-CN" dirty="0">
                <a:latin typeface="微软雅黑" panose="020B0503020204020204" pitchFamily="34" charset="-122"/>
                <a:ea typeface="微软雅黑" panose="020B0503020204020204" pitchFamily="34" charset="-122"/>
              </a:rPr>
              <a:t>个性化业务分析</a:t>
            </a:r>
          </a:p>
        </p:txBody>
      </p:sp>
      <p:sp>
        <p:nvSpPr>
          <p:cNvPr id="14347" name="Rounded Rectangle 63"/>
          <p:cNvSpPr>
            <a:spLocks noChangeArrowheads="1"/>
          </p:cNvSpPr>
          <p:nvPr/>
        </p:nvSpPr>
        <p:spPr bwMode="auto">
          <a:xfrm>
            <a:off x="1736725" y="6024564"/>
            <a:ext cx="8724900" cy="788987"/>
          </a:xfrm>
          <a:prstGeom prst="roundRect">
            <a:avLst>
              <a:gd name="adj" fmla="val 16667"/>
            </a:avLst>
          </a:prstGeom>
          <a:solidFill>
            <a:srgbClr val="56B4F6"/>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b="1">
              <a:solidFill>
                <a:srgbClr val="FFFFFF"/>
              </a:solidFill>
              <a:ea typeface="MS PGothic" panose="020B0600070205080204" pitchFamily="34" charset="-128"/>
            </a:endParaRPr>
          </a:p>
        </p:txBody>
      </p:sp>
      <p:sp>
        <p:nvSpPr>
          <p:cNvPr id="14348" name="Rounded Rectangle 63"/>
          <p:cNvSpPr>
            <a:spLocks noChangeArrowheads="1"/>
          </p:cNvSpPr>
          <p:nvPr/>
        </p:nvSpPr>
        <p:spPr bwMode="auto">
          <a:xfrm>
            <a:off x="1714500" y="4840288"/>
            <a:ext cx="8724900" cy="1117600"/>
          </a:xfrm>
          <a:prstGeom prst="roundRect">
            <a:avLst>
              <a:gd name="adj" fmla="val 16667"/>
            </a:avLst>
          </a:prstGeom>
          <a:solidFill>
            <a:srgbClr val="56B4F6"/>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b="1">
              <a:solidFill>
                <a:srgbClr val="FFFFFF"/>
              </a:solidFill>
              <a:ea typeface="MS PGothic" panose="020B0600070205080204" pitchFamily="34" charset="-128"/>
            </a:endParaRPr>
          </a:p>
        </p:txBody>
      </p:sp>
      <p:sp>
        <p:nvSpPr>
          <p:cNvPr id="14349" name="TextBox 114"/>
          <p:cNvSpPr txBox="1">
            <a:spLocks noChangeArrowheads="1"/>
          </p:cNvSpPr>
          <p:nvPr/>
        </p:nvSpPr>
        <p:spPr bwMode="auto">
          <a:xfrm>
            <a:off x="1777940" y="4797425"/>
            <a:ext cx="40011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400" b="1">
                <a:solidFill>
                  <a:srgbClr val="FFFFFF"/>
                </a:solidFill>
                <a:latin typeface="宋体" panose="02010600030101010101" pitchFamily="2" charset="-122"/>
                <a:ea typeface="宋体" panose="02010600030101010101" pitchFamily="2" charset="-122"/>
              </a:rPr>
              <a:t>模 型 层</a:t>
            </a:r>
          </a:p>
        </p:txBody>
      </p:sp>
      <p:sp>
        <p:nvSpPr>
          <p:cNvPr id="14350" name="Rounded Rectangle 115"/>
          <p:cNvSpPr>
            <a:spLocks noChangeArrowheads="1"/>
          </p:cNvSpPr>
          <p:nvPr/>
        </p:nvSpPr>
        <p:spPr bwMode="auto">
          <a:xfrm>
            <a:off x="5130800" y="4875214"/>
            <a:ext cx="3251200" cy="998537"/>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14351" name="Rounded Rectangle 63"/>
          <p:cNvSpPr>
            <a:spLocks noChangeArrowheads="1"/>
          </p:cNvSpPr>
          <p:nvPr/>
        </p:nvSpPr>
        <p:spPr bwMode="auto">
          <a:xfrm>
            <a:off x="1714500" y="1985963"/>
            <a:ext cx="8724900" cy="2811462"/>
          </a:xfrm>
          <a:prstGeom prst="roundRect">
            <a:avLst>
              <a:gd name="adj" fmla="val 16667"/>
            </a:avLst>
          </a:prstGeom>
          <a:solidFill>
            <a:srgbClr val="56B4F6"/>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b="1">
              <a:solidFill>
                <a:srgbClr val="FFFFFF"/>
              </a:solidFill>
              <a:ea typeface="MS PGothic" panose="020B0600070205080204" pitchFamily="34" charset="-128"/>
            </a:endParaRPr>
          </a:p>
        </p:txBody>
      </p:sp>
      <p:sp>
        <p:nvSpPr>
          <p:cNvPr id="14352" name="TextBox 135"/>
          <p:cNvSpPr txBox="1">
            <a:spLocks noChangeArrowheads="1"/>
          </p:cNvSpPr>
          <p:nvPr/>
        </p:nvSpPr>
        <p:spPr bwMode="auto">
          <a:xfrm>
            <a:off x="1777940" y="1984376"/>
            <a:ext cx="400110"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400" b="1">
                <a:solidFill>
                  <a:srgbClr val="FFFFFF"/>
                </a:solidFill>
                <a:latin typeface="宋体" panose="02010600030101010101" pitchFamily="2" charset="-122"/>
                <a:ea typeface="宋体" panose="02010600030101010101" pitchFamily="2" charset="-122"/>
              </a:rPr>
              <a:t>应 用 层</a:t>
            </a:r>
          </a:p>
        </p:txBody>
      </p:sp>
      <p:sp>
        <p:nvSpPr>
          <p:cNvPr id="14353" name="Rounded Rectangle 136"/>
          <p:cNvSpPr>
            <a:spLocks noChangeArrowheads="1"/>
          </p:cNvSpPr>
          <p:nvPr/>
        </p:nvSpPr>
        <p:spPr bwMode="auto">
          <a:xfrm>
            <a:off x="2208213" y="2105025"/>
            <a:ext cx="2779712" cy="1720850"/>
          </a:xfrm>
          <a:prstGeom prst="roundRect">
            <a:avLst>
              <a:gd name="adj" fmla="val 9375"/>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3600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14354" name="Rounded Rectangle 63"/>
          <p:cNvSpPr>
            <a:spLocks noChangeArrowheads="1"/>
          </p:cNvSpPr>
          <p:nvPr/>
        </p:nvSpPr>
        <p:spPr bwMode="auto">
          <a:xfrm>
            <a:off x="1714500" y="1028700"/>
            <a:ext cx="8724900" cy="882650"/>
          </a:xfrm>
          <a:prstGeom prst="roundRect">
            <a:avLst>
              <a:gd name="adj" fmla="val 16667"/>
            </a:avLst>
          </a:prstGeom>
          <a:solidFill>
            <a:srgbClr val="56B4F6"/>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b="1">
              <a:solidFill>
                <a:srgbClr val="FFFFFF"/>
              </a:solidFill>
              <a:ea typeface="MS PGothic" panose="020B0600070205080204" pitchFamily="34" charset="-128"/>
            </a:endParaRPr>
          </a:p>
        </p:txBody>
      </p:sp>
      <p:sp>
        <p:nvSpPr>
          <p:cNvPr id="14355" name="TextBox 171"/>
          <p:cNvSpPr txBox="1">
            <a:spLocks noChangeArrowheads="1"/>
          </p:cNvSpPr>
          <p:nvPr/>
        </p:nvSpPr>
        <p:spPr bwMode="auto">
          <a:xfrm>
            <a:off x="1774765" y="1028701"/>
            <a:ext cx="400110"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400" b="1">
                <a:solidFill>
                  <a:srgbClr val="FFFFFF"/>
                </a:solidFill>
                <a:latin typeface="宋体" panose="02010600030101010101" pitchFamily="2" charset="-122"/>
                <a:ea typeface="宋体" panose="02010600030101010101" pitchFamily="2" charset="-122"/>
              </a:rPr>
              <a:t>展 示 层</a:t>
            </a:r>
          </a:p>
        </p:txBody>
      </p:sp>
      <p:sp>
        <p:nvSpPr>
          <p:cNvPr id="14356" name="Rounded Rectangle 176"/>
          <p:cNvSpPr>
            <a:spLocks noChangeArrowheads="1"/>
          </p:cNvSpPr>
          <p:nvPr/>
        </p:nvSpPr>
        <p:spPr bwMode="auto">
          <a:xfrm>
            <a:off x="2573339" y="1127126"/>
            <a:ext cx="2251075" cy="638175"/>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内部网站</a:t>
            </a:r>
            <a:endParaRPr lang="en-US" altLang="zh-CN" sz="1200">
              <a:solidFill>
                <a:srgbClr val="FFFFFF"/>
              </a:solidFill>
              <a:latin typeface="宋体" panose="02010600030101010101" pitchFamily="2" charset="-122"/>
              <a:ea typeface="宋体" panose="02010600030101010101" pitchFamily="2" charset="-122"/>
            </a:endParaRPr>
          </a:p>
        </p:txBody>
      </p:sp>
      <p:sp>
        <p:nvSpPr>
          <p:cNvPr id="14357" name="AutoShape 7"/>
          <p:cNvSpPr>
            <a:spLocks noChangeArrowheads="1"/>
          </p:cNvSpPr>
          <p:nvPr/>
        </p:nvSpPr>
        <p:spPr bwMode="auto">
          <a:xfrm>
            <a:off x="3756025" y="1371600"/>
            <a:ext cx="4254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ea typeface="宋体" panose="02010600030101010101" pitchFamily="2" charset="-122"/>
              </a:rPr>
              <a:t>报表</a:t>
            </a:r>
            <a:endParaRPr lang="en-GB" altLang="zh-CN" sz="1000">
              <a:solidFill>
                <a:srgbClr val="000000"/>
              </a:solidFill>
              <a:ea typeface="宋体" panose="02010600030101010101" pitchFamily="2" charset="-122"/>
            </a:endParaRPr>
          </a:p>
        </p:txBody>
      </p:sp>
      <p:sp>
        <p:nvSpPr>
          <p:cNvPr id="14358" name="AutoShape 7"/>
          <p:cNvSpPr>
            <a:spLocks noChangeArrowheads="1"/>
          </p:cNvSpPr>
          <p:nvPr/>
        </p:nvSpPr>
        <p:spPr bwMode="auto">
          <a:xfrm>
            <a:off x="2711450" y="1373188"/>
            <a:ext cx="439738"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000">
                <a:solidFill>
                  <a:srgbClr val="000000"/>
                </a:solidFill>
                <a:ea typeface="宋体" panose="02010600030101010101" pitchFamily="2" charset="-122"/>
              </a:rPr>
              <a:t>GIS</a:t>
            </a:r>
            <a:endParaRPr lang="en-GB" altLang="zh-CN" sz="1000">
              <a:solidFill>
                <a:srgbClr val="000000"/>
              </a:solidFill>
              <a:ea typeface="宋体" panose="02010600030101010101" pitchFamily="2" charset="-122"/>
            </a:endParaRPr>
          </a:p>
        </p:txBody>
      </p:sp>
      <p:sp>
        <p:nvSpPr>
          <p:cNvPr id="14359" name="AutoShape 7"/>
          <p:cNvSpPr>
            <a:spLocks noChangeArrowheads="1"/>
          </p:cNvSpPr>
          <p:nvPr/>
        </p:nvSpPr>
        <p:spPr bwMode="auto">
          <a:xfrm>
            <a:off x="4252914" y="1371600"/>
            <a:ext cx="465137"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ea typeface="宋体" panose="02010600030101010101" pitchFamily="2" charset="-122"/>
              </a:rPr>
              <a:t>曲线</a:t>
            </a:r>
            <a:endParaRPr lang="en-GB" altLang="zh-CN" sz="1000">
              <a:solidFill>
                <a:srgbClr val="000000"/>
              </a:solidFill>
              <a:ea typeface="宋体" panose="02010600030101010101" pitchFamily="2" charset="-122"/>
            </a:endParaRPr>
          </a:p>
        </p:txBody>
      </p:sp>
      <p:sp>
        <p:nvSpPr>
          <p:cNvPr id="14360" name="Rounded Rectangle 180"/>
          <p:cNvSpPr>
            <a:spLocks noChangeArrowheads="1"/>
          </p:cNvSpPr>
          <p:nvPr/>
        </p:nvSpPr>
        <p:spPr bwMode="auto">
          <a:xfrm>
            <a:off x="5087939" y="1131889"/>
            <a:ext cx="2274887" cy="638175"/>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外部网站发布</a:t>
            </a:r>
            <a:endParaRPr lang="en-US" altLang="zh-CN" sz="1200">
              <a:solidFill>
                <a:srgbClr val="FFFFFF"/>
              </a:solidFill>
              <a:latin typeface="宋体" panose="02010600030101010101" pitchFamily="2" charset="-122"/>
              <a:ea typeface="宋体" panose="02010600030101010101" pitchFamily="2" charset="-122"/>
            </a:endParaRPr>
          </a:p>
        </p:txBody>
      </p:sp>
      <p:sp>
        <p:nvSpPr>
          <p:cNvPr id="14361" name="Rounded Rectangle 184"/>
          <p:cNvSpPr>
            <a:spLocks noChangeArrowheads="1"/>
          </p:cNvSpPr>
          <p:nvPr/>
        </p:nvSpPr>
        <p:spPr bwMode="auto">
          <a:xfrm>
            <a:off x="7654926" y="1139825"/>
            <a:ext cx="2595563" cy="636588"/>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外部移动应用</a:t>
            </a:r>
            <a:endParaRPr lang="en-US" altLang="zh-CN" sz="1200">
              <a:solidFill>
                <a:srgbClr val="FFFFFF"/>
              </a:solidFill>
              <a:latin typeface="宋体" panose="02010600030101010101" pitchFamily="2" charset="-122"/>
              <a:ea typeface="宋体" panose="02010600030101010101" pitchFamily="2" charset="-122"/>
            </a:endParaRPr>
          </a:p>
        </p:txBody>
      </p:sp>
      <p:sp>
        <p:nvSpPr>
          <p:cNvPr id="14362" name="AutoShape 7"/>
          <p:cNvSpPr>
            <a:spLocks noChangeArrowheads="1"/>
          </p:cNvSpPr>
          <p:nvPr/>
        </p:nvSpPr>
        <p:spPr bwMode="auto">
          <a:xfrm>
            <a:off x="8320088" y="1373188"/>
            <a:ext cx="5016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ea typeface="宋体" panose="02010600030101010101" pitchFamily="2" charset="-122"/>
              </a:rPr>
              <a:t>报表</a:t>
            </a:r>
            <a:endParaRPr lang="en-GB" altLang="zh-CN" sz="1000">
              <a:solidFill>
                <a:srgbClr val="000000"/>
              </a:solidFill>
              <a:ea typeface="宋体" panose="02010600030101010101" pitchFamily="2" charset="-122"/>
            </a:endParaRPr>
          </a:p>
        </p:txBody>
      </p:sp>
      <p:sp>
        <p:nvSpPr>
          <p:cNvPr id="14363" name="AutoShape 7"/>
          <p:cNvSpPr>
            <a:spLocks noChangeArrowheads="1"/>
          </p:cNvSpPr>
          <p:nvPr/>
        </p:nvSpPr>
        <p:spPr bwMode="auto">
          <a:xfrm>
            <a:off x="7808914" y="1371600"/>
            <a:ext cx="44767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000">
                <a:solidFill>
                  <a:srgbClr val="000000"/>
                </a:solidFill>
                <a:ea typeface="宋体" panose="02010600030101010101" pitchFamily="2" charset="-122"/>
              </a:rPr>
              <a:t>GIS</a:t>
            </a:r>
            <a:endParaRPr lang="en-GB" altLang="zh-CN" sz="1000">
              <a:solidFill>
                <a:srgbClr val="000000"/>
              </a:solidFill>
              <a:ea typeface="宋体" panose="02010600030101010101" pitchFamily="2" charset="-122"/>
            </a:endParaRPr>
          </a:p>
        </p:txBody>
      </p:sp>
      <p:sp>
        <p:nvSpPr>
          <p:cNvPr id="14364" name="AutoShape 7"/>
          <p:cNvSpPr>
            <a:spLocks noChangeArrowheads="1"/>
          </p:cNvSpPr>
          <p:nvPr/>
        </p:nvSpPr>
        <p:spPr bwMode="auto">
          <a:xfrm>
            <a:off x="8893175" y="1371600"/>
            <a:ext cx="4889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ea typeface="宋体" panose="02010600030101010101" pitchFamily="2" charset="-122"/>
              </a:rPr>
              <a:t>曲线</a:t>
            </a:r>
            <a:endParaRPr lang="en-GB" altLang="zh-CN" sz="1000">
              <a:solidFill>
                <a:srgbClr val="000000"/>
              </a:solidFill>
              <a:ea typeface="宋体" panose="02010600030101010101" pitchFamily="2" charset="-122"/>
            </a:endParaRPr>
          </a:p>
        </p:txBody>
      </p:sp>
      <p:sp>
        <p:nvSpPr>
          <p:cNvPr id="14365" name="AutoShape 7"/>
          <p:cNvSpPr>
            <a:spLocks noChangeArrowheads="1"/>
          </p:cNvSpPr>
          <p:nvPr/>
        </p:nvSpPr>
        <p:spPr bwMode="auto">
          <a:xfrm>
            <a:off x="9448801" y="1371600"/>
            <a:ext cx="582613"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ea typeface="宋体" panose="02010600030101010101" pitchFamily="2" charset="-122"/>
              </a:rPr>
              <a:t>社交</a:t>
            </a:r>
            <a:endParaRPr lang="en-GB" altLang="zh-CN" sz="1000">
              <a:solidFill>
                <a:srgbClr val="000000"/>
              </a:solidFill>
              <a:ea typeface="宋体" panose="02010600030101010101" pitchFamily="2" charset="-122"/>
            </a:endParaRPr>
          </a:p>
        </p:txBody>
      </p:sp>
      <p:sp>
        <p:nvSpPr>
          <p:cNvPr id="14366" name="AutoShape 7"/>
          <p:cNvSpPr>
            <a:spLocks noChangeArrowheads="1"/>
          </p:cNvSpPr>
          <p:nvPr/>
        </p:nvSpPr>
        <p:spPr bwMode="auto">
          <a:xfrm>
            <a:off x="3240088" y="1371600"/>
            <a:ext cx="442912"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ea typeface="宋体" panose="02010600030101010101" pitchFamily="2" charset="-122"/>
              </a:rPr>
              <a:t>图像</a:t>
            </a:r>
            <a:endParaRPr lang="en-GB" altLang="zh-CN" sz="1000">
              <a:solidFill>
                <a:srgbClr val="000000"/>
              </a:solidFill>
              <a:ea typeface="宋体" panose="02010600030101010101" pitchFamily="2" charset="-122"/>
            </a:endParaRPr>
          </a:p>
        </p:txBody>
      </p:sp>
      <p:sp>
        <p:nvSpPr>
          <p:cNvPr id="14367" name="AutoShape 7"/>
          <p:cNvSpPr>
            <a:spLocks noChangeArrowheads="1"/>
          </p:cNvSpPr>
          <p:nvPr/>
        </p:nvSpPr>
        <p:spPr bwMode="auto">
          <a:xfrm>
            <a:off x="6246814" y="1371600"/>
            <a:ext cx="427037"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ea typeface="宋体" panose="02010600030101010101" pitchFamily="2" charset="-122"/>
              </a:rPr>
              <a:t>报表</a:t>
            </a:r>
            <a:endParaRPr lang="en-GB" altLang="zh-CN" sz="1000">
              <a:solidFill>
                <a:srgbClr val="000000"/>
              </a:solidFill>
              <a:ea typeface="宋体" panose="02010600030101010101" pitchFamily="2" charset="-122"/>
            </a:endParaRPr>
          </a:p>
        </p:txBody>
      </p:sp>
      <p:sp>
        <p:nvSpPr>
          <p:cNvPr id="14368" name="AutoShape 7"/>
          <p:cNvSpPr>
            <a:spLocks noChangeArrowheads="1"/>
          </p:cNvSpPr>
          <p:nvPr/>
        </p:nvSpPr>
        <p:spPr bwMode="auto">
          <a:xfrm>
            <a:off x="5199063" y="1373188"/>
            <a:ext cx="373062"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000">
                <a:solidFill>
                  <a:srgbClr val="000000"/>
                </a:solidFill>
                <a:ea typeface="宋体" panose="02010600030101010101" pitchFamily="2" charset="-122"/>
              </a:rPr>
              <a:t>GIS</a:t>
            </a:r>
            <a:endParaRPr lang="en-GB" altLang="zh-CN" sz="1000">
              <a:solidFill>
                <a:srgbClr val="000000"/>
              </a:solidFill>
              <a:ea typeface="宋体" panose="02010600030101010101" pitchFamily="2" charset="-122"/>
            </a:endParaRPr>
          </a:p>
        </p:txBody>
      </p:sp>
      <p:sp>
        <p:nvSpPr>
          <p:cNvPr id="14369" name="AutoShape 7"/>
          <p:cNvSpPr>
            <a:spLocks noChangeArrowheads="1"/>
          </p:cNvSpPr>
          <p:nvPr/>
        </p:nvSpPr>
        <p:spPr bwMode="auto">
          <a:xfrm>
            <a:off x="6821489" y="1371600"/>
            <a:ext cx="465137"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ea typeface="宋体" panose="02010600030101010101" pitchFamily="2" charset="-122"/>
              </a:rPr>
              <a:t>曲线</a:t>
            </a:r>
            <a:endParaRPr lang="en-GB" altLang="zh-CN" sz="1000">
              <a:solidFill>
                <a:srgbClr val="000000"/>
              </a:solidFill>
              <a:ea typeface="宋体" panose="02010600030101010101" pitchFamily="2" charset="-122"/>
            </a:endParaRPr>
          </a:p>
        </p:txBody>
      </p:sp>
      <p:sp>
        <p:nvSpPr>
          <p:cNvPr id="14370" name="AutoShape 7"/>
          <p:cNvSpPr>
            <a:spLocks noChangeArrowheads="1"/>
          </p:cNvSpPr>
          <p:nvPr/>
        </p:nvSpPr>
        <p:spPr bwMode="auto">
          <a:xfrm>
            <a:off x="5719763" y="1374775"/>
            <a:ext cx="379412"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ea typeface="宋体" panose="02010600030101010101" pitchFamily="2" charset="-122"/>
              </a:rPr>
              <a:t>图像</a:t>
            </a:r>
            <a:endParaRPr lang="en-GB" altLang="zh-CN" sz="1000">
              <a:solidFill>
                <a:srgbClr val="000000"/>
              </a:solidFill>
              <a:ea typeface="宋体" panose="02010600030101010101" pitchFamily="2" charset="-122"/>
            </a:endParaRPr>
          </a:p>
        </p:txBody>
      </p:sp>
      <p:sp>
        <p:nvSpPr>
          <p:cNvPr id="14371" name="Rounded Rectangle 115"/>
          <p:cNvSpPr>
            <a:spLocks noChangeArrowheads="1"/>
          </p:cNvSpPr>
          <p:nvPr/>
        </p:nvSpPr>
        <p:spPr bwMode="auto">
          <a:xfrm>
            <a:off x="8440738" y="4878388"/>
            <a:ext cx="1835150" cy="996950"/>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14372" name="AutoShape 7"/>
          <p:cNvSpPr>
            <a:spLocks noChangeArrowheads="1"/>
          </p:cNvSpPr>
          <p:nvPr/>
        </p:nvSpPr>
        <p:spPr bwMode="auto">
          <a:xfrm>
            <a:off x="8491539" y="5124450"/>
            <a:ext cx="1709737"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模型特征</a:t>
            </a:r>
            <a:endParaRPr lang="en-US" altLang="zh-CN" sz="1000">
              <a:solidFill>
                <a:srgbClr val="000000"/>
              </a:solidFill>
              <a:latin typeface="宋体" panose="02010600030101010101" pitchFamily="2" charset="-122"/>
              <a:ea typeface="宋体" panose="02010600030101010101" pitchFamily="2" charset="-122"/>
            </a:endParaRPr>
          </a:p>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（气象场、污染变化趋势等）</a:t>
            </a:r>
          </a:p>
        </p:txBody>
      </p:sp>
      <p:sp>
        <p:nvSpPr>
          <p:cNvPr id="14373" name="AutoShape 7"/>
          <p:cNvSpPr>
            <a:spLocks noChangeArrowheads="1"/>
          </p:cNvSpPr>
          <p:nvPr/>
        </p:nvSpPr>
        <p:spPr bwMode="auto">
          <a:xfrm>
            <a:off x="8491539" y="5484813"/>
            <a:ext cx="171132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业务规则</a:t>
            </a:r>
            <a:endParaRPr lang="en-US" altLang="zh-CN" sz="1000">
              <a:solidFill>
                <a:srgbClr val="000000"/>
              </a:solidFill>
              <a:latin typeface="宋体" panose="02010600030101010101" pitchFamily="2" charset="-122"/>
              <a:ea typeface="宋体" panose="02010600030101010101" pitchFamily="2" charset="-122"/>
            </a:endParaRPr>
          </a:p>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（平稳天气研判、逆温识别等）</a:t>
            </a:r>
          </a:p>
        </p:txBody>
      </p:sp>
      <p:sp>
        <p:nvSpPr>
          <p:cNvPr id="14374" name="Rounded Rectangle 75"/>
          <p:cNvSpPr>
            <a:spLocks noChangeArrowheads="1"/>
          </p:cNvSpPr>
          <p:nvPr/>
        </p:nvSpPr>
        <p:spPr bwMode="auto">
          <a:xfrm>
            <a:off x="2208213" y="6440488"/>
            <a:ext cx="1223962" cy="271462"/>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14375" name="Rounded Rectangle 79"/>
          <p:cNvSpPr>
            <a:spLocks noChangeArrowheads="1"/>
          </p:cNvSpPr>
          <p:nvPr/>
        </p:nvSpPr>
        <p:spPr bwMode="auto">
          <a:xfrm>
            <a:off x="3489326" y="6435726"/>
            <a:ext cx="1323975" cy="276225"/>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14376" name="Rounded Rectangle 82"/>
          <p:cNvSpPr>
            <a:spLocks noChangeArrowheads="1"/>
          </p:cNvSpPr>
          <p:nvPr/>
        </p:nvSpPr>
        <p:spPr bwMode="auto">
          <a:xfrm>
            <a:off x="4946650" y="6435726"/>
            <a:ext cx="1409700" cy="276225"/>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14377" name="Rounded Rectangle 85"/>
          <p:cNvSpPr>
            <a:spLocks noChangeArrowheads="1"/>
          </p:cNvSpPr>
          <p:nvPr/>
        </p:nvSpPr>
        <p:spPr bwMode="auto">
          <a:xfrm>
            <a:off x="6481764" y="6440488"/>
            <a:ext cx="1233487" cy="271462"/>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14378" name="Rounded Rectangle 115"/>
          <p:cNvSpPr>
            <a:spLocks noChangeArrowheads="1"/>
          </p:cNvSpPr>
          <p:nvPr/>
        </p:nvSpPr>
        <p:spPr bwMode="auto">
          <a:xfrm>
            <a:off x="2363788" y="2481263"/>
            <a:ext cx="2506662" cy="360362"/>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latin typeface="宋体" panose="02010600030101010101" pitchFamily="2" charset="-122"/>
                <a:ea typeface="宋体" panose="02010600030101010101" pitchFamily="2" charset="-122"/>
              </a:rPr>
              <a:t>综合观测实验室数据应用</a:t>
            </a:r>
            <a:endParaRPr lang="en-US" altLang="zh-CN" sz="1000">
              <a:solidFill>
                <a:srgbClr val="000000"/>
              </a:solidFill>
              <a:latin typeface="宋体" panose="02010600030101010101" pitchFamily="2" charset="-122"/>
              <a:ea typeface="宋体" panose="02010600030101010101" pitchFamily="2" charset="-122"/>
            </a:endParaRPr>
          </a:p>
        </p:txBody>
      </p:sp>
      <p:sp>
        <p:nvSpPr>
          <p:cNvPr id="14379" name="Rounded Rectangle 115"/>
          <p:cNvSpPr>
            <a:spLocks noChangeArrowheads="1"/>
          </p:cNvSpPr>
          <p:nvPr/>
        </p:nvSpPr>
        <p:spPr bwMode="auto">
          <a:xfrm>
            <a:off x="2338388" y="2908301"/>
            <a:ext cx="2519362" cy="358775"/>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环境空气质量分析及业务应用</a:t>
            </a:r>
          </a:p>
        </p:txBody>
      </p:sp>
      <p:sp>
        <p:nvSpPr>
          <p:cNvPr id="14380" name="Rounded Rectangle 115"/>
          <p:cNvSpPr>
            <a:spLocks noChangeArrowheads="1"/>
          </p:cNvSpPr>
          <p:nvPr/>
        </p:nvSpPr>
        <p:spPr bwMode="auto">
          <a:xfrm>
            <a:off x="2349500" y="3319463"/>
            <a:ext cx="2508250" cy="360362"/>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大气污染源管理及应用</a:t>
            </a:r>
            <a:endParaRPr lang="en-US" altLang="zh-CN" sz="1000">
              <a:solidFill>
                <a:srgbClr val="000000"/>
              </a:solidFill>
              <a:ea typeface="宋体" panose="02010600030101010101" pitchFamily="2" charset="-122"/>
            </a:endParaRPr>
          </a:p>
        </p:txBody>
      </p:sp>
      <p:sp>
        <p:nvSpPr>
          <p:cNvPr id="14381" name="Rounded Rectangle 141"/>
          <p:cNvSpPr>
            <a:spLocks noChangeArrowheads="1"/>
          </p:cNvSpPr>
          <p:nvPr/>
        </p:nvSpPr>
        <p:spPr bwMode="auto">
          <a:xfrm>
            <a:off x="5130801" y="2103439"/>
            <a:ext cx="2981325" cy="1722437"/>
          </a:xfrm>
          <a:prstGeom prst="roundRect">
            <a:avLst>
              <a:gd name="adj" fmla="val 9375"/>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3600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14382" name="Rounded Rectangle 115"/>
          <p:cNvSpPr>
            <a:spLocks noChangeArrowheads="1"/>
          </p:cNvSpPr>
          <p:nvPr/>
        </p:nvSpPr>
        <p:spPr bwMode="auto">
          <a:xfrm>
            <a:off x="5303838" y="3319463"/>
            <a:ext cx="2678112" cy="360362"/>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重污染过程分析与案例库管理</a:t>
            </a:r>
            <a:endParaRPr lang="en-US" altLang="zh-CN" sz="1000">
              <a:solidFill>
                <a:srgbClr val="000000"/>
              </a:solidFill>
              <a:ea typeface="宋体" panose="02010600030101010101" pitchFamily="2" charset="-122"/>
            </a:endParaRPr>
          </a:p>
        </p:txBody>
      </p:sp>
      <p:sp>
        <p:nvSpPr>
          <p:cNvPr id="14383" name="Rounded Rectangle 115"/>
          <p:cNvSpPr>
            <a:spLocks noChangeArrowheads="1"/>
          </p:cNvSpPr>
          <p:nvPr/>
        </p:nvSpPr>
        <p:spPr bwMode="auto">
          <a:xfrm>
            <a:off x="5302251" y="2481263"/>
            <a:ext cx="2678113" cy="360362"/>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统计与数值模型预报</a:t>
            </a:r>
            <a:endParaRPr lang="en-US" altLang="zh-CN" sz="1000">
              <a:solidFill>
                <a:srgbClr val="000000"/>
              </a:solidFill>
              <a:ea typeface="宋体" panose="02010600030101010101" pitchFamily="2" charset="-122"/>
            </a:endParaRPr>
          </a:p>
        </p:txBody>
      </p:sp>
      <p:sp>
        <p:nvSpPr>
          <p:cNvPr id="14384" name="Rounded Rectangle 115"/>
          <p:cNvSpPr>
            <a:spLocks noChangeArrowheads="1"/>
          </p:cNvSpPr>
          <p:nvPr/>
        </p:nvSpPr>
        <p:spPr bwMode="auto">
          <a:xfrm>
            <a:off x="5314951" y="2889251"/>
            <a:ext cx="2678113"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综合会商</a:t>
            </a:r>
            <a:endParaRPr lang="en-US" altLang="zh-CN" sz="1000">
              <a:solidFill>
                <a:srgbClr val="000000"/>
              </a:solidFill>
              <a:ea typeface="宋体" panose="02010600030101010101" pitchFamily="2" charset="-122"/>
            </a:endParaRPr>
          </a:p>
        </p:txBody>
      </p:sp>
      <p:sp>
        <p:nvSpPr>
          <p:cNvPr id="14385" name="Rounded Rectangle 158"/>
          <p:cNvSpPr>
            <a:spLocks noChangeArrowheads="1"/>
          </p:cNvSpPr>
          <p:nvPr/>
        </p:nvSpPr>
        <p:spPr bwMode="auto">
          <a:xfrm>
            <a:off x="8256588" y="2101851"/>
            <a:ext cx="2036762" cy="1724025"/>
          </a:xfrm>
          <a:prstGeom prst="roundRect">
            <a:avLst>
              <a:gd name="adj" fmla="val 9375"/>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3600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57" name="TextBox 56"/>
          <p:cNvSpPr txBox="1"/>
          <p:nvPr/>
        </p:nvSpPr>
        <p:spPr>
          <a:xfrm>
            <a:off x="8112126" y="2127250"/>
            <a:ext cx="2016125" cy="268288"/>
          </a:xfrm>
          <a:prstGeom prst="rect">
            <a:avLst/>
          </a:prstGeom>
          <a:noFill/>
        </p:spPr>
        <p:txBody>
          <a:bodyPr lIns="36000" tIns="43200" rIns="36000" bIns="43200">
            <a:normAutofit lnSpcReduction="10000"/>
          </a:bodyPr>
          <a:lstStyle/>
          <a:p>
            <a:pPr algn="ctr" eaLnBrk="1" hangingPunct="1">
              <a:defRPr/>
            </a:pPr>
            <a:endParaRPr lang="zh-CN" altLang="en-US" sz="1200" dirty="0">
              <a:solidFill>
                <a:srgbClr val="000000"/>
              </a:solidFill>
              <a:latin typeface="宋体" panose="02010600030101010101" pitchFamily="2" charset="-122"/>
              <a:ea typeface="宋体" panose="02010600030101010101" pitchFamily="2" charset="-122"/>
            </a:endParaRPr>
          </a:p>
        </p:txBody>
      </p:sp>
      <p:sp>
        <p:nvSpPr>
          <p:cNvPr id="58" name="TextBox 57"/>
          <p:cNvSpPr txBox="1"/>
          <p:nvPr/>
        </p:nvSpPr>
        <p:spPr>
          <a:xfrm>
            <a:off x="8616950" y="2136776"/>
            <a:ext cx="1335088" cy="258763"/>
          </a:xfrm>
          <a:prstGeom prst="rect">
            <a:avLst/>
          </a:prstGeom>
          <a:noFill/>
        </p:spPr>
        <p:txBody>
          <a:bodyPr lIns="36000" tIns="43200" rIns="36000" bIns="43200">
            <a:normAutofit fontScale="92500"/>
          </a:bodyPr>
          <a:lstStyle/>
          <a:p>
            <a:pPr algn="ctr" eaLnBrk="1" hangingPunct="1">
              <a:defRPr/>
            </a:pPr>
            <a:r>
              <a:rPr lang="zh-CN" altLang="en-US" sz="1200" dirty="0">
                <a:solidFill>
                  <a:srgbClr val="FFFFFF"/>
                </a:solidFill>
                <a:latin typeface="宋体" panose="02010600030101010101" pitchFamily="2" charset="-122"/>
                <a:ea typeface="宋体" panose="02010600030101010101" pitchFamily="2" charset="-122"/>
              </a:rPr>
              <a:t>重污染应急决策支持</a:t>
            </a:r>
            <a:endParaRPr lang="zh-CN" altLang="en-US" sz="1200" dirty="0">
              <a:solidFill>
                <a:srgbClr val="000000"/>
              </a:solidFill>
              <a:latin typeface="宋体" panose="02010600030101010101" pitchFamily="2" charset="-122"/>
              <a:ea typeface="宋体" panose="02010600030101010101" pitchFamily="2" charset="-122"/>
            </a:endParaRPr>
          </a:p>
        </p:txBody>
      </p:sp>
      <p:sp>
        <p:nvSpPr>
          <p:cNvPr id="14388" name="TextBox 174"/>
          <p:cNvSpPr txBox="1">
            <a:spLocks noChangeArrowheads="1"/>
          </p:cNvSpPr>
          <p:nvPr/>
        </p:nvSpPr>
        <p:spPr bwMode="auto">
          <a:xfrm>
            <a:off x="5130801" y="4872038"/>
            <a:ext cx="319087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统计模型库</a:t>
            </a:r>
            <a:endParaRPr lang="en-US" altLang="zh-CN" sz="1200">
              <a:solidFill>
                <a:srgbClr val="FFFFFF"/>
              </a:solidFill>
              <a:latin typeface="宋体" panose="02010600030101010101" pitchFamily="2" charset="-122"/>
              <a:ea typeface="宋体" panose="02010600030101010101" pitchFamily="2" charset="-122"/>
            </a:endParaRPr>
          </a:p>
        </p:txBody>
      </p:sp>
      <p:sp>
        <p:nvSpPr>
          <p:cNvPr id="14389" name="TextBox 175"/>
          <p:cNvSpPr txBox="1">
            <a:spLocks noChangeArrowheads="1"/>
          </p:cNvSpPr>
          <p:nvPr/>
        </p:nvSpPr>
        <p:spPr bwMode="auto">
          <a:xfrm>
            <a:off x="2251075" y="6470650"/>
            <a:ext cx="11303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自动室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14390" name="TextBox 181"/>
          <p:cNvSpPr txBox="1">
            <a:spLocks noChangeArrowheads="1"/>
          </p:cNvSpPr>
          <p:nvPr/>
        </p:nvSpPr>
        <p:spPr bwMode="auto">
          <a:xfrm>
            <a:off x="3762375" y="6469064"/>
            <a:ext cx="846138"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分析室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14391" name="TextBox 182"/>
          <p:cNvSpPr txBox="1">
            <a:spLocks noChangeArrowheads="1"/>
          </p:cNvSpPr>
          <p:nvPr/>
        </p:nvSpPr>
        <p:spPr bwMode="auto">
          <a:xfrm>
            <a:off x="4986338" y="6470651"/>
            <a:ext cx="1422400"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遥感室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14392" name="TextBox 183"/>
          <p:cNvSpPr txBox="1">
            <a:spLocks noChangeArrowheads="1"/>
          </p:cNvSpPr>
          <p:nvPr/>
        </p:nvSpPr>
        <p:spPr bwMode="auto">
          <a:xfrm>
            <a:off x="6653213" y="6478589"/>
            <a:ext cx="811212"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污染源室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14393" name="TextBox 185"/>
          <p:cNvSpPr txBox="1">
            <a:spLocks noChangeArrowheads="1"/>
          </p:cNvSpPr>
          <p:nvPr/>
        </p:nvSpPr>
        <p:spPr bwMode="auto">
          <a:xfrm>
            <a:off x="8440738" y="4868863"/>
            <a:ext cx="18415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专家知识库</a:t>
            </a:r>
            <a:endParaRPr lang="en-US" altLang="zh-CN" sz="1200">
              <a:solidFill>
                <a:srgbClr val="FFFFFF"/>
              </a:solidFill>
              <a:latin typeface="宋体" panose="02010600030101010101" pitchFamily="2" charset="-122"/>
              <a:ea typeface="宋体" panose="02010600030101010101" pitchFamily="2" charset="-122"/>
            </a:endParaRPr>
          </a:p>
        </p:txBody>
      </p:sp>
      <p:sp>
        <p:nvSpPr>
          <p:cNvPr id="14394" name="TextBox 188"/>
          <p:cNvSpPr txBox="1">
            <a:spLocks noChangeArrowheads="1"/>
          </p:cNvSpPr>
          <p:nvPr/>
        </p:nvSpPr>
        <p:spPr bwMode="auto">
          <a:xfrm>
            <a:off x="5438775" y="2144713"/>
            <a:ext cx="2528888"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空气质量预报预警</a:t>
            </a:r>
            <a:endParaRPr lang="en-US" altLang="zh-CN" sz="1200">
              <a:solidFill>
                <a:srgbClr val="FFFFFF"/>
              </a:solidFill>
              <a:latin typeface="宋体" panose="02010600030101010101" pitchFamily="2" charset="-122"/>
              <a:ea typeface="宋体" panose="02010600030101010101" pitchFamily="2" charset="-122"/>
            </a:endParaRPr>
          </a:p>
        </p:txBody>
      </p:sp>
      <p:sp>
        <p:nvSpPr>
          <p:cNvPr id="14395" name="TextBox 189"/>
          <p:cNvSpPr txBox="1">
            <a:spLocks noChangeArrowheads="1"/>
          </p:cNvSpPr>
          <p:nvPr/>
        </p:nvSpPr>
        <p:spPr bwMode="auto">
          <a:xfrm>
            <a:off x="2500314" y="2149475"/>
            <a:ext cx="2300287"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空气质量综合分析</a:t>
            </a:r>
          </a:p>
        </p:txBody>
      </p:sp>
      <p:sp>
        <p:nvSpPr>
          <p:cNvPr id="14396" name="Rounded Rectangle 203"/>
          <p:cNvSpPr>
            <a:spLocks noChangeArrowheads="1"/>
          </p:cNvSpPr>
          <p:nvPr/>
        </p:nvSpPr>
        <p:spPr bwMode="auto">
          <a:xfrm>
            <a:off x="2219326" y="4875214"/>
            <a:ext cx="2868613" cy="998537"/>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14397" name="AutoShape 7"/>
          <p:cNvSpPr>
            <a:spLocks noChangeArrowheads="1"/>
          </p:cNvSpPr>
          <p:nvPr/>
        </p:nvSpPr>
        <p:spPr bwMode="auto">
          <a:xfrm>
            <a:off x="3744913" y="5108575"/>
            <a:ext cx="6540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GB" altLang="zh-CN" sz="1000">
                <a:solidFill>
                  <a:srgbClr val="000000"/>
                </a:solidFill>
                <a:ea typeface="宋体" panose="02010600030101010101" pitchFamily="2" charset="-122"/>
              </a:rPr>
              <a:t>NAQPMS</a:t>
            </a:r>
          </a:p>
        </p:txBody>
      </p:sp>
      <p:sp>
        <p:nvSpPr>
          <p:cNvPr id="14398" name="AutoShape 7"/>
          <p:cNvSpPr>
            <a:spLocks noChangeArrowheads="1"/>
          </p:cNvSpPr>
          <p:nvPr/>
        </p:nvSpPr>
        <p:spPr bwMode="auto">
          <a:xfrm>
            <a:off x="3235325" y="5108575"/>
            <a:ext cx="465138"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GB" altLang="zh-CN" sz="1000">
                <a:solidFill>
                  <a:srgbClr val="000000"/>
                </a:solidFill>
                <a:ea typeface="宋体" panose="02010600030101010101" pitchFamily="2" charset="-122"/>
              </a:rPr>
              <a:t>CMAQ</a:t>
            </a:r>
          </a:p>
        </p:txBody>
      </p:sp>
      <p:sp>
        <p:nvSpPr>
          <p:cNvPr id="14399" name="AutoShape 7"/>
          <p:cNvSpPr>
            <a:spLocks noChangeArrowheads="1"/>
          </p:cNvSpPr>
          <p:nvPr/>
        </p:nvSpPr>
        <p:spPr bwMode="auto">
          <a:xfrm>
            <a:off x="2290764" y="5108575"/>
            <a:ext cx="86042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000">
                <a:solidFill>
                  <a:srgbClr val="000000"/>
                </a:solidFill>
                <a:ea typeface="宋体" panose="02010600030101010101" pitchFamily="2" charset="-122"/>
              </a:rPr>
              <a:t>MM5/WRF</a:t>
            </a:r>
            <a:endParaRPr lang="en-GB" altLang="zh-CN" sz="1000">
              <a:solidFill>
                <a:srgbClr val="000000"/>
              </a:solidFill>
              <a:ea typeface="宋体" panose="02010600030101010101" pitchFamily="2" charset="-122"/>
            </a:endParaRPr>
          </a:p>
        </p:txBody>
      </p:sp>
      <p:sp>
        <p:nvSpPr>
          <p:cNvPr id="14400" name="AutoShape 7"/>
          <p:cNvSpPr>
            <a:spLocks noChangeArrowheads="1"/>
          </p:cNvSpPr>
          <p:nvPr/>
        </p:nvSpPr>
        <p:spPr bwMode="auto">
          <a:xfrm>
            <a:off x="4445001" y="5103813"/>
            <a:ext cx="54292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000">
                <a:solidFill>
                  <a:srgbClr val="000000"/>
                </a:solidFill>
                <a:ea typeface="宋体" panose="02010600030101010101" pitchFamily="2" charset="-122"/>
              </a:rPr>
              <a:t>SMOKE</a:t>
            </a:r>
            <a:endParaRPr lang="en-GB" altLang="zh-CN" sz="1000">
              <a:solidFill>
                <a:srgbClr val="000000"/>
              </a:solidFill>
              <a:ea typeface="宋体" panose="02010600030101010101" pitchFamily="2" charset="-122"/>
            </a:endParaRPr>
          </a:p>
        </p:txBody>
      </p:sp>
      <p:sp>
        <p:nvSpPr>
          <p:cNvPr id="14401" name="TextBox 209"/>
          <p:cNvSpPr txBox="1">
            <a:spLocks noChangeArrowheads="1"/>
          </p:cNvSpPr>
          <p:nvPr/>
        </p:nvSpPr>
        <p:spPr bwMode="auto">
          <a:xfrm>
            <a:off x="2219326" y="4878388"/>
            <a:ext cx="28686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200">
                <a:solidFill>
                  <a:srgbClr val="FFFFFF"/>
                </a:solidFill>
                <a:latin typeface="宋体" panose="02010600030101010101" pitchFamily="2" charset="-122"/>
                <a:ea typeface="宋体" panose="02010600030101010101" pitchFamily="2" charset="-122"/>
              </a:rPr>
              <a:t> </a:t>
            </a:r>
            <a:r>
              <a:rPr lang="zh-CN" altLang="en-US" sz="1200">
                <a:solidFill>
                  <a:srgbClr val="FFFFFF"/>
                </a:solidFill>
                <a:latin typeface="宋体" panose="02010600030101010101" pitchFamily="2" charset="-122"/>
                <a:ea typeface="宋体" panose="02010600030101010101" pitchFamily="2" charset="-122"/>
              </a:rPr>
              <a:t>数值模型库</a:t>
            </a:r>
            <a:endParaRPr lang="en-US" altLang="zh-CN" sz="1200">
              <a:solidFill>
                <a:srgbClr val="FFFFFF"/>
              </a:solidFill>
              <a:latin typeface="宋体" panose="02010600030101010101" pitchFamily="2" charset="-122"/>
              <a:ea typeface="宋体" panose="02010600030101010101" pitchFamily="2" charset="-122"/>
            </a:endParaRPr>
          </a:p>
        </p:txBody>
      </p:sp>
      <p:sp>
        <p:nvSpPr>
          <p:cNvPr id="14402" name="AutoShape 7"/>
          <p:cNvSpPr>
            <a:spLocks noChangeArrowheads="1"/>
          </p:cNvSpPr>
          <p:nvPr/>
        </p:nvSpPr>
        <p:spPr bwMode="auto">
          <a:xfrm>
            <a:off x="2287589" y="5481638"/>
            <a:ext cx="42862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GB" altLang="zh-CN" sz="1000">
                <a:solidFill>
                  <a:srgbClr val="000000"/>
                </a:solidFill>
                <a:ea typeface="宋体" panose="02010600030101010101" pitchFamily="2" charset="-122"/>
              </a:rPr>
              <a:t>CAMx</a:t>
            </a:r>
          </a:p>
        </p:txBody>
      </p:sp>
      <p:sp>
        <p:nvSpPr>
          <p:cNvPr id="14403" name="AutoShape 7"/>
          <p:cNvSpPr>
            <a:spLocks noChangeArrowheads="1"/>
          </p:cNvSpPr>
          <p:nvPr/>
        </p:nvSpPr>
        <p:spPr bwMode="auto">
          <a:xfrm>
            <a:off x="3986213" y="5481638"/>
            <a:ext cx="5778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000">
                <a:solidFill>
                  <a:srgbClr val="000000"/>
                </a:solidFill>
                <a:ea typeface="宋体" panose="02010600030101010101" pitchFamily="2" charset="-122"/>
              </a:rPr>
              <a:t>AQMDSS</a:t>
            </a:r>
            <a:endParaRPr lang="en-GB" altLang="zh-CN" sz="1000">
              <a:solidFill>
                <a:srgbClr val="000000"/>
              </a:solidFill>
              <a:ea typeface="宋体" panose="02010600030101010101" pitchFamily="2" charset="-122"/>
            </a:endParaRPr>
          </a:p>
        </p:txBody>
      </p:sp>
      <p:sp>
        <p:nvSpPr>
          <p:cNvPr id="14404" name="AutoShape 7"/>
          <p:cNvSpPr>
            <a:spLocks noChangeArrowheads="1"/>
          </p:cNvSpPr>
          <p:nvPr/>
        </p:nvSpPr>
        <p:spPr bwMode="auto">
          <a:xfrm>
            <a:off x="4603750" y="5480050"/>
            <a:ext cx="388938"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000">
                <a:solidFill>
                  <a:srgbClr val="000000"/>
                </a:solidFill>
                <a:ea typeface="宋体" panose="02010600030101010101" pitchFamily="2" charset="-122"/>
              </a:rPr>
              <a:t>ARIA</a:t>
            </a:r>
            <a:endParaRPr lang="en-GB" altLang="zh-CN" sz="1000">
              <a:solidFill>
                <a:srgbClr val="000000"/>
              </a:solidFill>
              <a:ea typeface="宋体" panose="02010600030101010101" pitchFamily="2" charset="-122"/>
            </a:endParaRPr>
          </a:p>
        </p:txBody>
      </p:sp>
      <p:sp>
        <p:nvSpPr>
          <p:cNvPr id="14405" name="AutoShape 7"/>
          <p:cNvSpPr>
            <a:spLocks noChangeArrowheads="1"/>
          </p:cNvSpPr>
          <p:nvPr/>
        </p:nvSpPr>
        <p:spPr bwMode="auto">
          <a:xfrm>
            <a:off x="2755900" y="5481638"/>
            <a:ext cx="7429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US" altLang="zh-CN" sz="1000">
                <a:solidFill>
                  <a:srgbClr val="000000"/>
                </a:solidFill>
                <a:ea typeface="宋体" panose="02010600030101010101" pitchFamily="2" charset="-122"/>
              </a:rPr>
              <a:t>WRF-CHEM</a:t>
            </a:r>
            <a:endParaRPr lang="en-GB" altLang="zh-CN" sz="1000">
              <a:solidFill>
                <a:srgbClr val="000000"/>
              </a:solidFill>
              <a:ea typeface="宋体" panose="02010600030101010101" pitchFamily="2" charset="-122"/>
            </a:endParaRPr>
          </a:p>
        </p:txBody>
      </p:sp>
      <p:sp>
        <p:nvSpPr>
          <p:cNvPr id="14406" name="AutoShape 7"/>
          <p:cNvSpPr>
            <a:spLocks noChangeArrowheads="1"/>
          </p:cNvSpPr>
          <p:nvPr/>
        </p:nvSpPr>
        <p:spPr bwMode="auto">
          <a:xfrm>
            <a:off x="3538539" y="5481638"/>
            <a:ext cx="407987"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GB" altLang="zh-CN" sz="1000">
                <a:solidFill>
                  <a:srgbClr val="000000"/>
                </a:solidFill>
                <a:ea typeface="宋体" panose="02010600030101010101" pitchFamily="2" charset="-122"/>
              </a:rPr>
              <a:t>ADMS</a:t>
            </a:r>
          </a:p>
        </p:txBody>
      </p:sp>
      <p:sp>
        <p:nvSpPr>
          <p:cNvPr id="14407" name="AutoShape 7"/>
          <p:cNvSpPr>
            <a:spLocks noChangeArrowheads="1"/>
          </p:cNvSpPr>
          <p:nvPr/>
        </p:nvSpPr>
        <p:spPr bwMode="auto">
          <a:xfrm>
            <a:off x="5911850" y="5481638"/>
            <a:ext cx="104140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基于案例的推理</a:t>
            </a:r>
          </a:p>
        </p:txBody>
      </p:sp>
      <p:sp>
        <p:nvSpPr>
          <p:cNvPr id="14408" name="AutoShape 7"/>
          <p:cNvSpPr>
            <a:spLocks noChangeArrowheads="1"/>
          </p:cNvSpPr>
          <p:nvPr/>
        </p:nvSpPr>
        <p:spPr bwMode="auto">
          <a:xfrm>
            <a:off x="7640639" y="5481638"/>
            <a:ext cx="66357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认知计算</a:t>
            </a:r>
          </a:p>
        </p:txBody>
      </p:sp>
      <p:sp>
        <p:nvSpPr>
          <p:cNvPr id="14409" name="AutoShape 7"/>
          <p:cNvSpPr>
            <a:spLocks noChangeArrowheads="1"/>
          </p:cNvSpPr>
          <p:nvPr/>
        </p:nvSpPr>
        <p:spPr bwMode="auto">
          <a:xfrm>
            <a:off x="5187951" y="5483225"/>
            <a:ext cx="696913"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特征场挖掘</a:t>
            </a:r>
          </a:p>
        </p:txBody>
      </p:sp>
      <p:sp>
        <p:nvSpPr>
          <p:cNvPr id="14410" name="AutoShape 7"/>
          <p:cNvSpPr>
            <a:spLocks noChangeArrowheads="1"/>
          </p:cNvSpPr>
          <p:nvPr/>
        </p:nvSpPr>
        <p:spPr bwMode="auto">
          <a:xfrm>
            <a:off x="5192714" y="5114925"/>
            <a:ext cx="56197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时空模式分析</a:t>
            </a:r>
          </a:p>
        </p:txBody>
      </p:sp>
      <p:sp>
        <p:nvSpPr>
          <p:cNvPr id="14411" name="AutoShape 7"/>
          <p:cNvSpPr>
            <a:spLocks noChangeArrowheads="1"/>
          </p:cNvSpPr>
          <p:nvPr/>
        </p:nvSpPr>
        <p:spPr bwMode="auto">
          <a:xfrm>
            <a:off x="7715251" y="5106988"/>
            <a:ext cx="60642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多预报模型融合</a:t>
            </a:r>
          </a:p>
        </p:txBody>
      </p:sp>
      <p:sp>
        <p:nvSpPr>
          <p:cNvPr id="14412" name="AutoShape 7"/>
          <p:cNvSpPr>
            <a:spLocks noChangeArrowheads="1"/>
          </p:cNvSpPr>
          <p:nvPr/>
        </p:nvSpPr>
        <p:spPr bwMode="auto">
          <a:xfrm>
            <a:off x="6978650" y="5481638"/>
            <a:ext cx="636588"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深度学习</a:t>
            </a:r>
          </a:p>
        </p:txBody>
      </p:sp>
      <p:sp>
        <p:nvSpPr>
          <p:cNvPr id="14413" name="AutoShape 7"/>
          <p:cNvSpPr>
            <a:spLocks noChangeArrowheads="1"/>
          </p:cNvSpPr>
          <p:nvPr/>
        </p:nvSpPr>
        <p:spPr bwMode="auto">
          <a:xfrm>
            <a:off x="5792789" y="5113338"/>
            <a:ext cx="604837"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多污染物关联分析</a:t>
            </a:r>
          </a:p>
        </p:txBody>
      </p:sp>
      <p:sp>
        <p:nvSpPr>
          <p:cNvPr id="14414" name="AutoShape 7"/>
          <p:cNvSpPr>
            <a:spLocks noChangeArrowheads="1"/>
          </p:cNvSpPr>
          <p:nvPr/>
        </p:nvSpPr>
        <p:spPr bwMode="auto">
          <a:xfrm>
            <a:off x="6435726" y="5114925"/>
            <a:ext cx="600075"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气象场关联分析</a:t>
            </a:r>
          </a:p>
        </p:txBody>
      </p:sp>
      <p:sp>
        <p:nvSpPr>
          <p:cNvPr id="14415" name="AutoShape 7"/>
          <p:cNvSpPr>
            <a:spLocks noChangeArrowheads="1"/>
          </p:cNvSpPr>
          <p:nvPr/>
        </p:nvSpPr>
        <p:spPr bwMode="auto">
          <a:xfrm>
            <a:off x="7073900" y="5106988"/>
            <a:ext cx="603250" cy="304800"/>
          </a:xfrm>
          <a:prstGeom prst="roundRect">
            <a:avLst>
              <a:gd name="adj" fmla="val 10671"/>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000">
                <a:solidFill>
                  <a:srgbClr val="000000"/>
                </a:solidFill>
                <a:latin typeface="宋体" panose="02010600030101010101" pitchFamily="2" charset="-122"/>
                <a:ea typeface="宋体" panose="02010600030101010101" pitchFamily="2" charset="-122"/>
              </a:rPr>
              <a:t>预报误差模式挖掘</a:t>
            </a:r>
          </a:p>
        </p:txBody>
      </p:sp>
      <p:sp>
        <p:nvSpPr>
          <p:cNvPr id="14416" name="Rounded Rectangle 115"/>
          <p:cNvSpPr>
            <a:spLocks noChangeArrowheads="1"/>
          </p:cNvSpPr>
          <p:nvPr/>
        </p:nvSpPr>
        <p:spPr bwMode="auto">
          <a:xfrm>
            <a:off x="7858125" y="6435726"/>
            <a:ext cx="1233488" cy="276225"/>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14417" name="TextBox 116"/>
          <p:cNvSpPr txBox="1">
            <a:spLocks noChangeArrowheads="1"/>
          </p:cNvSpPr>
          <p:nvPr/>
        </p:nvSpPr>
        <p:spPr bwMode="auto">
          <a:xfrm>
            <a:off x="8069263" y="6477000"/>
            <a:ext cx="8112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大气室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14418" name="Rounded Rectangle 117"/>
          <p:cNvSpPr>
            <a:spLocks noChangeArrowheads="1"/>
          </p:cNvSpPr>
          <p:nvPr/>
        </p:nvSpPr>
        <p:spPr bwMode="auto">
          <a:xfrm>
            <a:off x="9199563" y="6443664"/>
            <a:ext cx="1211262" cy="268287"/>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14419" name="TextBox 120"/>
          <p:cNvSpPr txBox="1">
            <a:spLocks noChangeArrowheads="1"/>
          </p:cNvSpPr>
          <p:nvPr/>
        </p:nvSpPr>
        <p:spPr bwMode="auto">
          <a:xfrm>
            <a:off x="9404351" y="6478589"/>
            <a:ext cx="811213"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外部数据</a:t>
            </a:r>
            <a:endParaRPr lang="en-US" altLang="zh-CN" sz="1200">
              <a:solidFill>
                <a:srgbClr val="FFFFFF"/>
              </a:solidFill>
              <a:latin typeface="宋体" panose="02010600030101010101" pitchFamily="2" charset="-122"/>
              <a:ea typeface="宋体" panose="02010600030101010101" pitchFamily="2" charset="-122"/>
            </a:endParaRPr>
          </a:p>
        </p:txBody>
      </p:sp>
      <p:sp>
        <p:nvSpPr>
          <p:cNvPr id="14420" name="Rounded Rectangle 115"/>
          <p:cNvSpPr>
            <a:spLocks noChangeArrowheads="1"/>
          </p:cNvSpPr>
          <p:nvPr/>
        </p:nvSpPr>
        <p:spPr bwMode="auto">
          <a:xfrm>
            <a:off x="8429626" y="2473326"/>
            <a:ext cx="1687513"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在线源解析</a:t>
            </a:r>
            <a:endParaRPr lang="en-US" altLang="zh-CN" sz="1000">
              <a:solidFill>
                <a:srgbClr val="000000"/>
              </a:solidFill>
              <a:ea typeface="宋体" panose="02010600030101010101" pitchFamily="2" charset="-122"/>
            </a:endParaRPr>
          </a:p>
        </p:txBody>
      </p:sp>
      <p:sp>
        <p:nvSpPr>
          <p:cNvPr id="14421" name="Rounded Rectangle 115"/>
          <p:cNvSpPr>
            <a:spLocks noChangeArrowheads="1"/>
          </p:cNvSpPr>
          <p:nvPr/>
        </p:nvSpPr>
        <p:spPr bwMode="auto">
          <a:xfrm>
            <a:off x="2251076" y="6132514"/>
            <a:ext cx="8042275" cy="244475"/>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latin typeface="宋体" panose="02010600030101010101" pitchFamily="2" charset="-122"/>
                <a:ea typeface="宋体" panose="02010600030101010101" pitchFamily="2" charset="-122"/>
              </a:rPr>
              <a:t>数据审核，管理与融合</a:t>
            </a:r>
            <a:endParaRPr lang="en-US" altLang="zh-CN" sz="1000">
              <a:solidFill>
                <a:srgbClr val="000000"/>
              </a:solidFill>
              <a:latin typeface="宋体" panose="02010600030101010101" pitchFamily="2" charset="-122"/>
              <a:ea typeface="宋体" panose="02010600030101010101" pitchFamily="2" charset="-122"/>
            </a:endParaRPr>
          </a:p>
        </p:txBody>
      </p:sp>
      <p:sp>
        <p:nvSpPr>
          <p:cNvPr id="14422" name="Rounded Rectangle 115"/>
          <p:cNvSpPr>
            <a:spLocks noChangeArrowheads="1"/>
          </p:cNvSpPr>
          <p:nvPr/>
        </p:nvSpPr>
        <p:spPr bwMode="auto">
          <a:xfrm>
            <a:off x="8440738" y="2889251"/>
            <a:ext cx="1687512"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基于情景的污染过程仿真</a:t>
            </a:r>
            <a:endParaRPr lang="en-US" altLang="zh-CN" sz="1000">
              <a:solidFill>
                <a:srgbClr val="000000"/>
              </a:solidFill>
              <a:ea typeface="宋体" panose="02010600030101010101" pitchFamily="2" charset="-122"/>
            </a:endParaRPr>
          </a:p>
        </p:txBody>
      </p:sp>
      <p:sp>
        <p:nvSpPr>
          <p:cNvPr id="14423" name="Rounded Rectangle 115"/>
          <p:cNvSpPr>
            <a:spLocks noChangeArrowheads="1"/>
          </p:cNvSpPr>
          <p:nvPr/>
        </p:nvSpPr>
        <p:spPr bwMode="auto">
          <a:xfrm>
            <a:off x="8440738" y="3322638"/>
            <a:ext cx="1687512" cy="360362"/>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污染控制方案效果评估</a:t>
            </a:r>
            <a:endParaRPr lang="en-US" altLang="zh-CN" sz="1000">
              <a:solidFill>
                <a:srgbClr val="000000"/>
              </a:solidFill>
              <a:ea typeface="宋体" panose="02010600030101010101" pitchFamily="2" charset="-122"/>
            </a:endParaRPr>
          </a:p>
        </p:txBody>
      </p:sp>
      <p:sp>
        <p:nvSpPr>
          <p:cNvPr id="14424" name="Rounded Rectangle 136"/>
          <p:cNvSpPr>
            <a:spLocks noChangeArrowheads="1"/>
          </p:cNvSpPr>
          <p:nvPr/>
        </p:nvSpPr>
        <p:spPr bwMode="auto">
          <a:xfrm>
            <a:off x="2252664" y="4076700"/>
            <a:ext cx="8040687" cy="654050"/>
          </a:xfrm>
          <a:prstGeom prst="roundRect">
            <a:avLst>
              <a:gd name="adj" fmla="val 9375"/>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3600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空气质量大数据分析</a:t>
            </a:r>
            <a:endParaRPr lang="en-US" altLang="zh-CN" sz="1200">
              <a:solidFill>
                <a:srgbClr val="FFFFFF"/>
              </a:solidFill>
              <a:latin typeface="宋体" panose="02010600030101010101" pitchFamily="2" charset="-122"/>
              <a:ea typeface="宋体" panose="02010600030101010101" pitchFamily="2" charset="-122"/>
            </a:endParaRPr>
          </a:p>
        </p:txBody>
      </p:sp>
      <p:sp>
        <p:nvSpPr>
          <p:cNvPr id="14425" name="Rounded Rectangle 115"/>
          <p:cNvSpPr>
            <a:spLocks noChangeArrowheads="1"/>
          </p:cNvSpPr>
          <p:nvPr/>
        </p:nvSpPr>
        <p:spPr bwMode="auto">
          <a:xfrm>
            <a:off x="2430463" y="4333876"/>
            <a:ext cx="1555750"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latin typeface="宋体" panose="02010600030101010101" pitchFamily="2" charset="-122"/>
                <a:ea typeface="宋体" panose="02010600030101010101" pitchFamily="2" charset="-122"/>
              </a:rPr>
              <a:t>空气质量指标体系</a:t>
            </a:r>
            <a:endParaRPr lang="en-US" altLang="zh-CN" sz="1000">
              <a:solidFill>
                <a:srgbClr val="000000"/>
              </a:solidFill>
              <a:latin typeface="宋体" panose="02010600030101010101" pitchFamily="2" charset="-122"/>
              <a:ea typeface="宋体" panose="02010600030101010101" pitchFamily="2" charset="-122"/>
            </a:endParaRPr>
          </a:p>
        </p:txBody>
      </p:sp>
      <p:sp>
        <p:nvSpPr>
          <p:cNvPr id="14426" name="Rounded Rectangle 115"/>
          <p:cNvSpPr>
            <a:spLocks noChangeArrowheads="1"/>
          </p:cNvSpPr>
          <p:nvPr/>
        </p:nvSpPr>
        <p:spPr bwMode="auto">
          <a:xfrm>
            <a:off x="4186239" y="4333876"/>
            <a:ext cx="1698625"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latin typeface="宋体" panose="02010600030101010101" pitchFamily="2" charset="-122"/>
                <a:ea typeface="宋体" panose="02010600030101010101" pitchFamily="2" charset="-122"/>
              </a:rPr>
              <a:t>空气质量高级统计分析工具集</a:t>
            </a:r>
            <a:endParaRPr lang="en-US" altLang="zh-CN" sz="1000">
              <a:solidFill>
                <a:srgbClr val="000000"/>
              </a:solidFill>
              <a:latin typeface="宋体" panose="02010600030101010101" pitchFamily="2" charset="-122"/>
              <a:ea typeface="宋体" panose="02010600030101010101" pitchFamily="2" charset="-122"/>
            </a:endParaRPr>
          </a:p>
        </p:txBody>
      </p:sp>
      <p:sp>
        <p:nvSpPr>
          <p:cNvPr id="14427" name="Rounded Rectangle 115"/>
          <p:cNvSpPr>
            <a:spLocks noChangeArrowheads="1"/>
          </p:cNvSpPr>
          <p:nvPr/>
        </p:nvSpPr>
        <p:spPr bwMode="auto">
          <a:xfrm>
            <a:off x="6067425" y="4333876"/>
            <a:ext cx="1741488"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基于</a:t>
            </a:r>
            <a:r>
              <a:rPr lang="en-US" altLang="zh-CN" sz="1000">
                <a:solidFill>
                  <a:srgbClr val="000000"/>
                </a:solidFill>
                <a:ea typeface="宋体" panose="02010600030101010101" pitchFamily="2" charset="-122"/>
              </a:rPr>
              <a:t>GIS</a:t>
            </a:r>
            <a:r>
              <a:rPr lang="zh-CN" altLang="en-US" sz="1000">
                <a:solidFill>
                  <a:srgbClr val="000000"/>
                </a:solidFill>
                <a:ea typeface="宋体" panose="02010600030101010101" pitchFamily="2" charset="-122"/>
              </a:rPr>
              <a:t>的数据耦合展示</a:t>
            </a:r>
            <a:endParaRPr lang="en-US" altLang="zh-CN" sz="1000">
              <a:solidFill>
                <a:srgbClr val="000000"/>
              </a:solidFill>
              <a:ea typeface="宋体" panose="02010600030101010101" pitchFamily="2" charset="-122"/>
            </a:endParaRPr>
          </a:p>
        </p:txBody>
      </p:sp>
      <p:sp>
        <p:nvSpPr>
          <p:cNvPr id="14428" name="Rounded Rectangle 115"/>
          <p:cNvSpPr>
            <a:spLocks noChangeArrowheads="1"/>
          </p:cNvSpPr>
          <p:nvPr/>
        </p:nvSpPr>
        <p:spPr bwMode="auto">
          <a:xfrm>
            <a:off x="7950201" y="4333876"/>
            <a:ext cx="2081213"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业务知识积累</a:t>
            </a:r>
            <a:endParaRPr lang="en-US" altLang="zh-CN" sz="1000">
              <a:solidFill>
                <a:srgbClr val="000000"/>
              </a:solidFill>
              <a:ea typeface="宋体" panose="02010600030101010101" pitchFamily="2" charset="-122"/>
            </a:endParaRPr>
          </a:p>
        </p:txBody>
      </p:sp>
      <p:sp>
        <p:nvSpPr>
          <p:cNvPr id="100" name="Up-Down Arrow 99"/>
          <p:cNvSpPr/>
          <p:nvPr/>
        </p:nvSpPr>
        <p:spPr bwMode="auto">
          <a:xfrm>
            <a:off x="3462338" y="3672364"/>
            <a:ext cx="227012" cy="480060"/>
          </a:xfrm>
          <a:prstGeom prst="upDownArrow">
            <a:avLst/>
          </a:prstGeom>
          <a:ln>
            <a:headEnd/>
            <a:tailEnd/>
          </a:ln>
        </p:spPr>
        <p:style>
          <a:lnRef idx="1">
            <a:schemeClr val="accent3"/>
          </a:lnRef>
          <a:fillRef idx="3">
            <a:schemeClr val="accent3"/>
          </a:fillRef>
          <a:effectRef idx="2">
            <a:schemeClr val="accent3"/>
          </a:effectRef>
          <a:fontRef idx="minor">
            <a:schemeClr val="lt1"/>
          </a:fontRef>
        </p:style>
        <p:txBody>
          <a:bodyPr anchor="ctr">
            <a:spAutoFit/>
          </a:bodyPr>
          <a:lstStyle>
            <a:lvl1pPr marL="117475" indent="-117475"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101" name="Up-Down Arrow 100"/>
          <p:cNvSpPr/>
          <p:nvPr/>
        </p:nvSpPr>
        <p:spPr bwMode="auto">
          <a:xfrm>
            <a:off x="6397626" y="3673952"/>
            <a:ext cx="227013" cy="480060"/>
          </a:xfrm>
          <a:prstGeom prst="upDownArrow">
            <a:avLst/>
          </a:prstGeom>
          <a:ln>
            <a:headEnd/>
            <a:tailEnd/>
          </a:ln>
        </p:spPr>
        <p:style>
          <a:lnRef idx="1">
            <a:schemeClr val="accent3"/>
          </a:lnRef>
          <a:fillRef idx="3">
            <a:schemeClr val="accent3"/>
          </a:fillRef>
          <a:effectRef idx="2">
            <a:schemeClr val="accent3"/>
          </a:effectRef>
          <a:fontRef idx="minor">
            <a:schemeClr val="lt1"/>
          </a:fontRef>
        </p:style>
        <p:txBody>
          <a:bodyPr anchor="ctr">
            <a:spAutoFit/>
          </a:bodyPr>
          <a:lstStyle>
            <a:lvl1pPr marL="117475" indent="-117475"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102" name="Up-Down Arrow 101"/>
          <p:cNvSpPr/>
          <p:nvPr/>
        </p:nvSpPr>
        <p:spPr bwMode="auto">
          <a:xfrm>
            <a:off x="9275763" y="3673952"/>
            <a:ext cx="227012" cy="480060"/>
          </a:xfrm>
          <a:prstGeom prst="upDownArrow">
            <a:avLst/>
          </a:prstGeom>
          <a:ln>
            <a:headEnd/>
            <a:tailEnd/>
          </a:ln>
        </p:spPr>
        <p:style>
          <a:lnRef idx="1">
            <a:schemeClr val="accent3"/>
          </a:lnRef>
          <a:fillRef idx="3">
            <a:schemeClr val="accent3"/>
          </a:fillRef>
          <a:effectRef idx="2">
            <a:schemeClr val="accent3"/>
          </a:effectRef>
          <a:fontRef idx="minor">
            <a:schemeClr val="lt1"/>
          </a:fontRef>
        </p:style>
        <p:txBody>
          <a:bodyPr anchor="ctr">
            <a:spAutoFit/>
          </a:bodyPr>
          <a:lstStyle>
            <a:lvl1pPr marL="117475" indent="-117475"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14433" name="Rounded Rectangle 75"/>
          <p:cNvSpPr>
            <a:spLocks noChangeArrowheads="1"/>
          </p:cNvSpPr>
          <p:nvPr/>
        </p:nvSpPr>
        <p:spPr bwMode="auto">
          <a:xfrm>
            <a:off x="2208213" y="6457951"/>
            <a:ext cx="1223962" cy="271463"/>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14434" name="Rounded Rectangle 79"/>
          <p:cNvSpPr>
            <a:spLocks noChangeArrowheads="1"/>
          </p:cNvSpPr>
          <p:nvPr/>
        </p:nvSpPr>
        <p:spPr bwMode="auto">
          <a:xfrm>
            <a:off x="3489326" y="6453189"/>
            <a:ext cx="1323975" cy="276225"/>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14435" name="Rounded Rectangle 82"/>
          <p:cNvSpPr>
            <a:spLocks noChangeArrowheads="1"/>
          </p:cNvSpPr>
          <p:nvPr/>
        </p:nvSpPr>
        <p:spPr bwMode="auto">
          <a:xfrm>
            <a:off x="4946650" y="6453189"/>
            <a:ext cx="1409700" cy="276225"/>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14436" name="Rounded Rectangle 85"/>
          <p:cNvSpPr>
            <a:spLocks noChangeArrowheads="1"/>
          </p:cNvSpPr>
          <p:nvPr/>
        </p:nvSpPr>
        <p:spPr bwMode="auto">
          <a:xfrm>
            <a:off x="6481764" y="6457951"/>
            <a:ext cx="1233487" cy="271463"/>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14437" name="TextBox 175"/>
          <p:cNvSpPr txBox="1">
            <a:spLocks noChangeArrowheads="1"/>
          </p:cNvSpPr>
          <p:nvPr/>
        </p:nvSpPr>
        <p:spPr bwMode="auto">
          <a:xfrm>
            <a:off x="2251075" y="6488114"/>
            <a:ext cx="11303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自动室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14438" name="TextBox 181"/>
          <p:cNvSpPr txBox="1">
            <a:spLocks noChangeArrowheads="1"/>
          </p:cNvSpPr>
          <p:nvPr/>
        </p:nvSpPr>
        <p:spPr bwMode="auto">
          <a:xfrm>
            <a:off x="3762375" y="6486526"/>
            <a:ext cx="846138"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分析室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14439" name="TextBox 182"/>
          <p:cNvSpPr txBox="1">
            <a:spLocks noChangeArrowheads="1"/>
          </p:cNvSpPr>
          <p:nvPr/>
        </p:nvSpPr>
        <p:spPr bwMode="auto">
          <a:xfrm>
            <a:off x="4986338" y="6488114"/>
            <a:ext cx="1422400"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遥感室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14440" name="TextBox 183"/>
          <p:cNvSpPr txBox="1">
            <a:spLocks noChangeArrowheads="1"/>
          </p:cNvSpPr>
          <p:nvPr/>
        </p:nvSpPr>
        <p:spPr bwMode="auto">
          <a:xfrm>
            <a:off x="6653213" y="6496051"/>
            <a:ext cx="811212"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污染源室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14441" name="Rounded Rectangle 115"/>
          <p:cNvSpPr>
            <a:spLocks noChangeArrowheads="1"/>
          </p:cNvSpPr>
          <p:nvPr/>
        </p:nvSpPr>
        <p:spPr bwMode="auto">
          <a:xfrm>
            <a:off x="7858125" y="6453189"/>
            <a:ext cx="1233488" cy="276225"/>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14442" name="TextBox 116"/>
          <p:cNvSpPr txBox="1">
            <a:spLocks noChangeArrowheads="1"/>
          </p:cNvSpPr>
          <p:nvPr/>
        </p:nvSpPr>
        <p:spPr bwMode="auto">
          <a:xfrm>
            <a:off x="8069263" y="6494464"/>
            <a:ext cx="8112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大气室</a:t>
            </a:r>
            <a:endParaRPr lang="en-US" altLang="zh-CN" sz="1200">
              <a:solidFill>
                <a:srgbClr val="FFFFFF"/>
              </a:solidFill>
              <a:latin typeface="宋体" panose="02010600030101010101" pitchFamily="2" charset="-122"/>
              <a:ea typeface="宋体" panose="02010600030101010101" pitchFamily="2" charset="-122"/>
            </a:endParaRPr>
          </a:p>
        </p:txBody>
      </p:sp>
      <p:sp>
        <p:nvSpPr>
          <p:cNvPr id="14443" name="Rounded Rectangle 117"/>
          <p:cNvSpPr>
            <a:spLocks noChangeArrowheads="1"/>
          </p:cNvSpPr>
          <p:nvPr/>
        </p:nvSpPr>
        <p:spPr bwMode="auto">
          <a:xfrm>
            <a:off x="9199563" y="6461125"/>
            <a:ext cx="1211262" cy="268288"/>
          </a:xfrm>
          <a:prstGeom prst="roundRect">
            <a:avLst>
              <a:gd name="adj" fmla="val 16667"/>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US" altLang="zh-CN" sz="1200">
              <a:solidFill>
                <a:srgbClr val="FFFFFF"/>
              </a:solidFill>
              <a:latin typeface="宋体" panose="02010600030101010101" pitchFamily="2" charset="-122"/>
              <a:ea typeface="宋体" panose="02010600030101010101" pitchFamily="2" charset="-122"/>
            </a:endParaRPr>
          </a:p>
        </p:txBody>
      </p:sp>
      <p:sp>
        <p:nvSpPr>
          <p:cNvPr id="14444" name="TextBox 120"/>
          <p:cNvSpPr txBox="1">
            <a:spLocks noChangeArrowheads="1"/>
          </p:cNvSpPr>
          <p:nvPr/>
        </p:nvSpPr>
        <p:spPr bwMode="auto">
          <a:xfrm>
            <a:off x="9404351" y="6496051"/>
            <a:ext cx="811213"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43200" rIns="36000" bIns="432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外部数据</a:t>
            </a:r>
            <a:endParaRPr lang="en-US" altLang="zh-CN" sz="1200">
              <a:solidFill>
                <a:srgbClr val="FFFFFF"/>
              </a:solidFill>
              <a:latin typeface="宋体" panose="02010600030101010101" pitchFamily="2" charset="-122"/>
              <a:ea typeface="宋体" panose="02010600030101010101" pitchFamily="2" charset="-122"/>
            </a:endParaRPr>
          </a:p>
        </p:txBody>
      </p:sp>
      <p:sp>
        <p:nvSpPr>
          <p:cNvPr id="14445" name="Rounded Rectangle 136"/>
          <p:cNvSpPr>
            <a:spLocks noChangeArrowheads="1"/>
          </p:cNvSpPr>
          <p:nvPr/>
        </p:nvSpPr>
        <p:spPr bwMode="auto">
          <a:xfrm>
            <a:off x="2279650" y="4076700"/>
            <a:ext cx="8040688" cy="654050"/>
          </a:xfrm>
          <a:prstGeom prst="roundRect">
            <a:avLst>
              <a:gd name="adj" fmla="val 9375"/>
            </a:avLst>
          </a:prstGeom>
          <a:solidFill>
            <a:srgbClr val="00649D"/>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36000" rIns="0"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zh-CN" altLang="en-US" sz="1200">
                <a:solidFill>
                  <a:srgbClr val="FFFFFF"/>
                </a:solidFill>
                <a:latin typeface="宋体" panose="02010600030101010101" pitchFamily="2" charset="-122"/>
                <a:ea typeface="宋体" panose="02010600030101010101" pitchFamily="2" charset="-122"/>
              </a:rPr>
              <a:t>空气质量大数据分析</a:t>
            </a:r>
            <a:endParaRPr lang="en-US" altLang="zh-CN" sz="1200">
              <a:solidFill>
                <a:srgbClr val="FFFFFF"/>
              </a:solidFill>
              <a:latin typeface="宋体" panose="02010600030101010101" pitchFamily="2" charset="-122"/>
              <a:ea typeface="宋体" panose="02010600030101010101" pitchFamily="2" charset="-122"/>
            </a:endParaRPr>
          </a:p>
        </p:txBody>
      </p:sp>
      <p:sp>
        <p:nvSpPr>
          <p:cNvPr id="14446" name="Rounded Rectangle 115"/>
          <p:cNvSpPr>
            <a:spLocks noChangeArrowheads="1"/>
          </p:cNvSpPr>
          <p:nvPr/>
        </p:nvSpPr>
        <p:spPr bwMode="auto">
          <a:xfrm>
            <a:off x="2457450" y="4333876"/>
            <a:ext cx="1555750"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空气质量指标体系</a:t>
            </a:r>
            <a:endParaRPr lang="en-US" altLang="zh-CN" sz="1000">
              <a:solidFill>
                <a:srgbClr val="000000"/>
              </a:solidFill>
              <a:ea typeface="宋体" panose="02010600030101010101" pitchFamily="2" charset="-122"/>
            </a:endParaRPr>
          </a:p>
        </p:txBody>
      </p:sp>
      <p:sp>
        <p:nvSpPr>
          <p:cNvPr id="14447" name="Rounded Rectangle 115"/>
          <p:cNvSpPr>
            <a:spLocks noChangeArrowheads="1"/>
          </p:cNvSpPr>
          <p:nvPr/>
        </p:nvSpPr>
        <p:spPr bwMode="auto">
          <a:xfrm>
            <a:off x="4211638" y="4333876"/>
            <a:ext cx="1700212"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空气质量高级统计分析工具集</a:t>
            </a:r>
            <a:endParaRPr lang="en-US" altLang="zh-CN" sz="1000">
              <a:solidFill>
                <a:srgbClr val="000000"/>
              </a:solidFill>
              <a:ea typeface="宋体" panose="02010600030101010101" pitchFamily="2" charset="-122"/>
            </a:endParaRPr>
          </a:p>
        </p:txBody>
      </p:sp>
      <p:sp>
        <p:nvSpPr>
          <p:cNvPr id="14448" name="Rounded Rectangle 115"/>
          <p:cNvSpPr>
            <a:spLocks noChangeArrowheads="1"/>
          </p:cNvSpPr>
          <p:nvPr/>
        </p:nvSpPr>
        <p:spPr bwMode="auto">
          <a:xfrm>
            <a:off x="6094414" y="4333876"/>
            <a:ext cx="1741487"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基于</a:t>
            </a:r>
            <a:r>
              <a:rPr lang="en-US" altLang="zh-CN" sz="1000">
                <a:solidFill>
                  <a:srgbClr val="000000"/>
                </a:solidFill>
                <a:ea typeface="宋体" panose="02010600030101010101" pitchFamily="2" charset="-122"/>
              </a:rPr>
              <a:t>GIS</a:t>
            </a:r>
            <a:r>
              <a:rPr lang="zh-CN" altLang="en-US" sz="1000">
                <a:solidFill>
                  <a:srgbClr val="000000"/>
                </a:solidFill>
                <a:ea typeface="宋体" panose="02010600030101010101" pitchFamily="2" charset="-122"/>
              </a:rPr>
              <a:t>的数据耦合展示</a:t>
            </a:r>
            <a:endParaRPr lang="en-US" altLang="zh-CN" sz="1000">
              <a:solidFill>
                <a:srgbClr val="000000"/>
              </a:solidFill>
              <a:ea typeface="宋体" panose="02010600030101010101" pitchFamily="2" charset="-122"/>
            </a:endParaRPr>
          </a:p>
        </p:txBody>
      </p:sp>
      <p:sp>
        <p:nvSpPr>
          <p:cNvPr id="14449" name="Rounded Rectangle 115"/>
          <p:cNvSpPr>
            <a:spLocks noChangeArrowheads="1"/>
          </p:cNvSpPr>
          <p:nvPr/>
        </p:nvSpPr>
        <p:spPr bwMode="auto">
          <a:xfrm>
            <a:off x="7977188" y="4333876"/>
            <a:ext cx="2081212" cy="360363"/>
          </a:xfrm>
          <a:prstGeom prst="roundRect">
            <a:avLst>
              <a:gd name="adj" fmla="val 16667"/>
            </a:avLst>
          </a:prstGeom>
          <a:solidFill>
            <a:schemeClr val="bg1"/>
          </a:solidFill>
          <a:ln>
            <a:noFill/>
          </a:ln>
          <a:extLst>
            <a:ext uri="{91240B29-F687-4F45-9708-019B960494DF}">
              <a14:hiddenLine xmlns:a14="http://schemas.microsoft.com/office/drawing/2010/main" w="1905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solidFill>
                  <a:srgbClr val="000000"/>
                </a:solidFill>
                <a:ea typeface="宋体" panose="02010600030101010101" pitchFamily="2" charset="-122"/>
              </a:rPr>
              <a:t>业务知识积累</a:t>
            </a:r>
            <a:endParaRPr lang="en-US" altLang="zh-CN" sz="1000">
              <a:solidFill>
                <a:srgbClr val="000000"/>
              </a:solidFill>
              <a:ea typeface="宋体" panose="02010600030101010101" pitchFamily="2" charset="-122"/>
            </a:endParaRPr>
          </a:p>
        </p:txBody>
      </p:sp>
      <p:sp>
        <p:nvSpPr>
          <p:cNvPr id="14450" name="Rounded Rectangle 1"/>
          <p:cNvSpPr>
            <a:spLocks noChangeArrowheads="1"/>
          </p:cNvSpPr>
          <p:nvPr/>
        </p:nvSpPr>
        <p:spPr bwMode="auto">
          <a:xfrm>
            <a:off x="1978025" y="4195446"/>
            <a:ext cx="8483600" cy="408623"/>
          </a:xfrm>
          <a:prstGeom prst="roundRect">
            <a:avLst>
              <a:gd name="adj" fmla="val 16667"/>
            </a:avLst>
          </a:prstGeom>
          <a:noFill/>
          <a:ln w="63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a:solidFill>
                <a:srgbClr val="000000"/>
              </a:solidFill>
              <a:ea typeface="宋体" panose="02010600030101010101" pitchFamily="2" charset="-122"/>
            </a:endParaRPr>
          </a:p>
        </p:txBody>
      </p:sp>
      <p:sp>
        <p:nvSpPr>
          <p:cNvPr id="115" name="Chevron 28"/>
          <p:cNvSpPr/>
          <p:nvPr/>
        </p:nvSpPr>
        <p:spPr bwMode="auto">
          <a:xfrm>
            <a:off x="5303837" y="443527"/>
            <a:ext cx="1439862" cy="369332"/>
          </a:xfrm>
          <a:prstGeom prst="chevron">
            <a:avLst/>
          </a:prstGeom>
          <a:solidFill>
            <a:schemeClr val="accent1">
              <a:lumMod val="75000"/>
            </a:schemeClr>
          </a:solidFill>
          <a:ln w="6350">
            <a:noFill/>
            <a:miter lim="800000"/>
            <a:headEnd/>
            <a:tailEnd/>
          </a:ln>
        </p:spPr>
        <p:txBody>
          <a:bodyPr anchor="ctr">
            <a:spAutoFit/>
          </a:bodyPr>
          <a:lstStyle>
            <a:lvl1pPr marL="117475" indent="-117475">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116" name="Chevron 29"/>
          <p:cNvSpPr/>
          <p:nvPr/>
        </p:nvSpPr>
        <p:spPr bwMode="auto">
          <a:xfrm>
            <a:off x="6600824" y="443527"/>
            <a:ext cx="1441450" cy="369332"/>
          </a:xfrm>
          <a:prstGeom prst="chevron">
            <a:avLst/>
          </a:prstGeom>
          <a:solidFill>
            <a:schemeClr val="accent1">
              <a:lumMod val="75000"/>
            </a:schemeClr>
          </a:solidFill>
          <a:ln w="6350">
            <a:noFill/>
            <a:miter lim="800000"/>
            <a:headEnd/>
            <a:tailEnd/>
          </a:ln>
        </p:spPr>
        <p:txBody>
          <a:bodyPr anchor="ctr">
            <a:spAutoFit/>
          </a:bodyPr>
          <a:lstStyle/>
          <a:p>
            <a:pPr marL="117475" indent="-117475">
              <a:buClr>
                <a:schemeClr val="tx1"/>
              </a:buClr>
              <a:buFont typeface="Wingdings" pitchFamily="2" charset="2"/>
              <a:buChar char="§"/>
            </a:pPr>
            <a:endParaRPr lang="zh-CN" altLang="en-US">
              <a:solidFill>
                <a:srgbClr val="000000"/>
              </a:solidFill>
              <a:latin typeface="Arial" pitchFamily="34" charset="0"/>
              <a:ea typeface="宋体" pitchFamily="2" charset="-122"/>
              <a:cs typeface="Arial" pitchFamily="34" charset="0"/>
            </a:endParaRPr>
          </a:p>
        </p:txBody>
      </p:sp>
      <p:sp>
        <p:nvSpPr>
          <p:cNvPr id="117" name="Chevron 30"/>
          <p:cNvSpPr/>
          <p:nvPr/>
        </p:nvSpPr>
        <p:spPr bwMode="auto">
          <a:xfrm>
            <a:off x="7896225" y="443527"/>
            <a:ext cx="1439863" cy="369332"/>
          </a:xfrm>
          <a:prstGeom prst="chevron">
            <a:avLst/>
          </a:prstGeom>
          <a:solidFill>
            <a:schemeClr val="bg1">
              <a:lumMod val="75000"/>
            </a:schemeClr>
          </a:solidFill>
          <a:ln w="6350">
            <a:noFill/>
            <a:miter lim="800000"/>
            <a:headEnd/>
            <a:tailEnd/>
          </a:ln>
        </p:spPr>
        <p:txBody>
          <a:bodyPr anchor="ctr">
            <a:spAutoFit/>
          </a:bodyPr>
          <a:lstStyle>
            <a:lvl1pPr marL="117475" indent="-117475">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118" name="TextBox 7"/>
          <p:cNvSpPr txBox="1">
            <a:spLocks noChangeArrowheads="1"/>
          </p:cNvSpPr>
          <p:nvPr/>
        </p:nvSpPr>
        <p:spPr bwMode="auto">
          <a:xfrm>
            <a:off x="5448300" y="478175"/>
            <a:ext cx="1439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dirty="0">
                <a:solidFill>
                  <a:schemeClr val="bg1"/>
                </a:solidFill>
                <a:latin typeface="微软雅黑" panose="020B0503020204020204" pitchFamily="34" charset="-122"/>
                <a:ea typeface="微软雅黑" panose="020B0503020204020204" pitchFamily="34" charset="-122"/>
              </a:rPr>
              <a:t>现有业务提升</a:t>
            </a:r>
          </a:p>
        </p:txBody>
      </p:sp>
      <p:sp>
        <p:nvSpPr>
          <p:cNvPr id="119" name="TextBox 8"/>
          <p:cNvSpPr txBox="1">
            <a:spLocks noChangeArrowheads="1"/>
          </p:cNvSpPr>
          <p:nvPr/>
        </p:nvSpPr>
        <p:spPr bwMode="auto">
          <a:xfrm>
            <a:off x="6816725" y="478175"/>
            <a:ext cx="1439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dirty="0">
                <a:solidFill>
                  <a:schemeClr val="bg1"/>
                </a:solidFill>
                <a:latin typeface="微软雅黑" panose="020B0503020204020204" pitchFamily="34" charset="-122"/>
                <a:ea typeface="微软雅黑" panose="020B0503020204020204" pitchFamily="34" charset="-122"/>
              </a:rPr>
              <a:t>个性业务分析</a:t>
            </a:r>
          </a:p>
        </p:txBody>
      </p:sp>
      <p:sp>
        <p:nvSpPr>
          <p:cNvPr id="120" name="TextBox 9"/>
          <p:cNvSpPr txBox="1">
            <a:spLocks noChangeArrowheads="1"/>
          </p:cNvSpPr>
          <p:nvPr/>
        </p:nvSpPr>
        <p:spPr bwMode="auto">
          <a:xfrm>
            <a:off x="8042274" y="473413"/>
            <a:ext cx="13668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a:latin typeface="微软雅黑" panose="020B0503020204020204" pitchFamily="34" charset="-122"/>
                <a:ea typeface="微软雅黑" panose="020B0503020204020204" pitchFamily="34" charset="-122"/>
              </a:rPr>
              <a:t>技术方案设计</a:t>
            </a:r>
          </a:p>
        </p:txBody>
      </p:sp>
    </p:spTree>
    <p:extLst>
      <p:ext uri="{BB962C8B-B14F-4D97-AF65-F5344CB8AC3E}">
        <p14:creationId xmlns:p14="http://schemas.microsoft.com/office/powerpoint/2010/main" val="155732516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75" y="1700214"/>
            <a:ext cx="7181850" cy="1368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396" name="TextBox 12"/>
          <p:cNvSpPr txBox="1">
            <a:spLocks noChangeArrowheads="1"/>
          </p:cNvSpPr>
          <p:nvPr/>
        </p:nvSpPr>
        <p:spPr bwMode="auto">
          <a:xfrm>
            <a:off x="1976439" y="1412875"/>
            <a:ext cx="73485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b="1">
                <a:ea typeface="宋体" panose="02010600030101010101" pitchFamily="2" charset="-122"/>
              </a:rPr>
              <a:t>1. </a:t>
            </a:r>
            <a:r>
              <a:rPr lang="zh-CN" altLang="en-US" b="1">
                <a:ea typeface="宋体" panose="02010600030101010101" pitchFamily="2" charset="-122"/>
              </a:rPr>
              <a:t>选择有效指标进行</a:t>
            </a:r>
            <a:r>
              <a:rPr lang="en-US" altLang="zh-CN" b="1">
                <a:ea typeface="宋体" panose="02010600030101010101" pitchFamily="2" charset="-122"/>
              </a:rPr>
              <a:t>PM2.5</a:t>
            </a:r>
            <a:r>
              <a:rPr lang="zh-CN" altLang="en-US" b="1">
                <a:ea typeface="宋体" panose="02010600030101010101" pitchFamily="2" charset="-122"/>
              </a:rPr>
              <a:t>等级与气象条件的规律挖掘</a:t>
            </a:r>
          </a:p>
        </p:txBody>
      </p:sp>
      <p:pic>
        <p:nvPicPr>
          <p:cNvPr id="1639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6726" y="3429001"/>
            <a:ext cx="4327525" cy="309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398" name="TextBox 15"/>
          <p:cNvSpPr txBox="1">
            <a:spLocks noChangeArrowheads="1"/>
          </p:cNvSpPr>
          <p:nvPr/>
        </p:nvSpPr>
        <p:spPr bwMode="auto">
          <a:xfrm>
            <a:off x="1919289" y="3087689"/>
            <a:ext cx="41052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b="1">
                <a:ea typeface="宋体" panose="02010600030101010101" pitchFamily="2" charset="-122"/>
              </a:rPr>
              <a:t>2. </a:t>
            </a:r>
            <a:r>
              <a:rPr lang="zh-CN" altLang="en-US" b="1">
                <a:ea typeface="宋体" panose="02010600030101010101" pitchFamily="2" charset="-122"/>
              </a:rPr>
              <a:t>自动挖掘规律</a:t>
            </a:r>
            <a:r>
              <a:rPr lang="en-US" altLang="zh-CN" b="1">
                <a:ea typeface="宋体" panose="02010600030101010101" pitchFamily="2" charset="-122"/>
              </a:rPr>
              <a:t> </a:t>
            </a:r>
            <a:endParaRPr lang="zh-CN" altLang="en-US" b="1">
              <a:ea typeface="宋体" panose="02010600030101010101" pitchFamily="2" charset="-122"/>
            </a:endParaRPr>
          </a:p>
        </p:txBody>
      </p:sp>
      <p:sp>
        <p:nvSpPr>
          <p:cNvPr id="16399" name="TextBox 16"/>
          <p:cNvSpPr txBox="1">
            <a:spLocks noChangeArrowheads="1"/>
          </p:cNvSpPr>
          <p:nvPr/>
        </p:nvSpPr>
        <p:spPr bwMode="auto">
          <a:xfrm>
            <a:off x="6564314" y="3087688"/>
            <a:ext cx="41036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b="1">
                <a:ea typeface="宋体" panose="02010600030101010101" pitchFamily="2" charset="-122"/>
              </a:rPr>
              <a:t>3. </a:t>
            </a:r>
            <a:r>
              <a:rPr lang="zh-CN" altLang="en-US" b="1">
                <a:ea typeface="宋体" panose="02010600030101010101" pitchFamily="2" charset="-122"/>
              </a:rPr>
              <a:t>语义化展示，业务人员根据专业知识总结结论</a:t>
            </a:r>
          </a:p>
        </p:txBody>
      </p:sp>
      <p:pic>
        <p:nvPicPr>
          <p:cNvPr id="164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34138" y="3670300"/>
            <a:ext cx="4178300"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itle 1"/>
          <p:cNvSpPr>
            <a:spLocks noGrp="1"/>
          </p:cNvSpPr>
          <p:nvPr>
            <p:ph type="title"/>
          </p:nvPr>
        </p:nvSpPr>
        <p:spPr>
          <a:xfrm>
            <a:off x="221692" y="381000"/>
            <a:ext cx="5009119" cy="5365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610" tIns="65305" rIns="130610" bIns="65305" numCol="1" anchor="t" anchorCtr="0" compatLnSpc="1">
            <a:prstTxWarp prst="textNoShape">
              <a:avLst/>
            </a:prstTxWarp>
          </a:bodyPr>
          <a:lstStyle/>
          <a:p>
            <a:pPr defTabSz="914190"/>
            <a:r>
              <a:rPr lang="zh-CN" altLang="en-US" dirty="0">
                <a:latin typeface="微软雅黑" panose="020B0503020204020204" pitchFamily="34" charset="-122"/>
                <a:ea typeface="微软雅黑" panose="020B0503020204020204" pitchFamily="34" charset="-122"/>
              </a:rPr>
              <a:t>人工智能技术应用</a:t>
            </a:r>
            <a:r>
              <a:rPr lang="en-US" altLang="zh-CN" dirty="0">
                <a:latin typeface="微软雅黑" panose="020B0503020204020204" pitchFamily="34" charset="-122"/>
                <a:ea typeface="微软雅黑" panose="020B0503020204020204" pitchFamily="34" charset="-122"/>
              </a:rPr>
              <a:t>-</a:t>
            </a:r>
            <a:r>
              <a:rPr lang="zh-CN" dirty="0">
                <a:latin typeface="微软雅黑" panose="020B0503020204020204" pitchFamily="34" charset="-122"/>
                <a:ea typeface="微软雅黑" panose="020B0503020204020204" pitchFamily="34" charset="-122"/>
              </a:rPr>
              <a:t>个性化业务分析</a:t>
            </a:r>
          </a:p>
        </p:txBody>
      </p:sp>
      <p:sp>
        <p:nvSpPr>
          <p:cNvPr id="17" name="Chevron 28"/>
          <p:cNvSpPr/>
          <p:nvPr/>
        </p:nvSpPr>
        <p:spPr bwMode="auto">
          <a:xfrm>
            <a:off x="5303837" y="443527"/>
            <a:ext cx="1439862" cy="369332"/>
          </a:xfrm>
          <a:prstGeom prst="chevron">
            <a:avLst/>
          </a:prstGeom>
          <a:solidFill>
            <a:schemeClr val="accent1">
              <a:lumMod val="75000"/>
            </a:schemeClr>
          </a:solidFill>
          <a:ln w="6350">
            <a:noFill/>
            <a:miter lim="800000"/>
            <a:headEnd/>
            <a:tailEnd/>
          </a:ln>
        </p:spPr>
        <p:txBody>
          <a:bodyPr anchor="ctr">
            <a:spAutoFit/>
          </a:bodyPr>
          <a:lstStyle>
            <a:lvl1pPr marL="117475" indent="-117475">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18" name="Chevron 29"/>
          <p:cNvSpPr/>
          <p:nvPr/>
        </p:nvSpPr>
        <p:spPr bwMode="auto">
          <a:xfrm>
            <a:off x="6600824" y="443527"/>
            <a:ext cx="1441450" cy="369332"/>
          </a:xfrm>
          <a:prstGeom prst="chevron">
            <a:avLst/>
          </a:prstGeom>
          <a:solidFill>
            <a:schemeClr val="accent1">
              <a:lumMod val="75000"/>
            </a:schemeClr>
          </a:solidFill>
          <a:ln w="6350">
            <a:noFill/>
            <a:miter lim="800000"/>
            <a:headEnd/>
            <a:tailEnd/>
          </a:ln>
        </p:spPr>
        <p:txBody>
          <a:bodyPr anchor="ctr">
            <a:spAutoFit/>
          </a:bodyPr>
          <a:lstStyle/>
          <a:p>
            <a:pPr marL="117475" indent="-117475">
              <a:buClr>
                <a:schemeClr val="tx1"/>
              </a:buClr>
              <a:buFont typeface="Wingdings" pitchFamily="2" charset="2"/>
              <a:buChar char="§"/>
            </a:pPr>
            <a:endParaRPr lang="zh-CN" altLang="en-US">
              <a:solidFill>
                <a:srgbClr val="000000"/>
              </a:solidFill>
              <a:latin typeface="Arial" pitchFamily="34" charset="0"/>
              <a:ea typeface="宋体" pitchFamily="2" charset="-122"/>
              <a:cs typeface="Arial" pitchFamily="34" charset="0"/>
            </a:endParaRPr>
          </a:p>
        </p:txBody>
      </p:sp>
      <p:sp>
        <p:nvSpPr>
          <p:cNvPr id="19" name="Chevron 30"/>
          <p:cNvSpPr/>
          <p:nvPr/>
        </p:nvSpPr>
        <p:spPr bwMode="auto">
          <a:xfrm>
            <a:off x="7896225" y="443527"/>
            <a:ext cx="1439863" cy="369332"/>
          </a:xfrm>
          <a:prstGeom prst="chevron">
            <a:avLst/>
          </a:prstGeom>
          <a:solidFill>
            <a:schemeClr val="bg1">
              <a:lumMod val="75000"/>
            </a:schemeClr>
          </a:solidFill>
          <a:ln w="6350">
            <a:noFill/>
            <a:miter lim="800000"/>
            <a:headEnd/>
            <a:tailEnd/>
          </a:ln>
        </p:spPr>
        <p:txBody>
          <a:bodyPr anchor="ctr">
            <a:spAutoFit/>
          </a:bodyPr>
          <a:lstStyle>
            <a:lvl1pPr marL="117475" indent="-117475">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20" name="TextBox 7"/>
          <p:cNvSpPr txBox="1">
            <a:spLocks noChangeArrowheads="1"/>
          </p:cNvSpPr>
          <p:nvPr/>
        </p:nvSpPr>
        <p:spPr bwMode="auto">
          <a:xfrm>
            <a:off x="5448300" y="478175"/>
            <a:ext cx="1439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dirty="0">
                <a:solidFill>
                  <a:schemeClr val="bg1"/>
                </a:solidFill>
                <a:latin typeface="微软雅黑" panose="020B0503020204020204" pitchFamily="34" charset="-122"/>
                <a:ea typeface="微软雅黑" panose="020B0503020204020204" pitchFamily="34" charset="-122"/>
              </a:rPr>
              <a:t>现有业务提升</a:t>
            </a:r>
          </a:p>
        </p:txBody>
      </p:sp>
      <p:sp>
        <p:nvSpPr>
          <p:cNvPr id="21" name="TextBox 8"/>
          <p:cNvSpPr txBox="1">
            <a:spLocks noChangeArrowheads="1"/>
          </p:cNvSpPr>
          <p:nvPr/>
        </p:nvSpPr>
        <p:spPr bwMode="auto">
          <a:xfrm>
            <a:off x="6816725" y="478175"/>
            <a:ext cx="1439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dirty="0">
                <a:solidFill>
                  <a:schemeClr val="bg1"/>
                </a:solidFill>
                <a:latin typeface="微软雅黑" panose="020B0503020204020204" pitchFamily="34" charset="-122"/>
                <a:ea typeface="微软雅黑" panose="020B0503020204020204" pitchFamily="34" charset="-122"/>
              </a:rPr>
              <a:t>个性业务分析</a:t>
            </a:r>
          </a:p>
        </p:txBody>
      </p:sp>
      <p:sp>
        <p:nvSpPr>
          <p:cNvPr id="22" name="TextBox 9"/>
          <p:cNvSpPr txBox="1">
            <a:spLocks noChangeArrowheads="1"/>
          </p:cNvSpPr>
          <p:nvPr/>
        </p:nvSpPr>
        <p:spPr bwMode="auto">
          <a:xfrm>
            <a:off x="8042274" y="473413"/>
            <a:ext cx="13668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a:latin typeface="微软雅黑" panose="020B0503020204020204" pitchFamily="34" charset="-122"/>
                <a:ea typeface="微软雅黑" panose="020B0503020204020204" pitchFamily="34" charset="-122"/>
              </a:rPr>
              <a:t>技术方案设计</a:t>
            </a:r>
          </a:p>
        </p:txBody>
      </p:sp>
    </p:spTree>
    <p:extLst>
      <p:ext uri="{BB962C8B-B14F-4D97-AF65-F5344CB8AC3E}">
        <p14:creationId xmlns:p14="http://schemas.microsoft.com/office/powerpoint/2010/main" val="299900427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Rounded Rectangle 92"/>
          <p:cNvSpPr/>
          <p:nvPr/>
        </p:nvSpPr>
        <p:spPr bwMode="auto">
          <a:xfrm>
            <a:off x="6415088" y="3692526"/>
            <a:ext cx="3136900" cy="2106613"/>
          </a:xfrm>
          <a:prstGeom prst="roundRect">
            <a:avLst/>
          </a:prstGeom>
          <a:solidFill>
            <a:schemeClr val="bg1">
              <a:lumMod val="95000"/>
            </a:schemeClr>
          </a:solidFill>
          <a:ln w="6350">
            <a:solidFill>
              <a:schemeClr val="tx1"/>
            </a:solidFill>
            <a:miter lim="800000"/>
            <a:headEnd/>
            <a:tailEnd/>
          </a:ln>
        </p:spPr>
        <p:txBody>
          <a:bodyPr/>
          <a:lstStyle/>
          <a:p>
            <a:pPr algn="ctr" eaLnBrk="1" hangingPunct="1">
              <a:buClr>
                <a:schemeClr val="tx1"/>
              </a:buClr>
              <a:defRPr/>
            </a:pPr>
            <a:r>
              <a:rPr lang="zh-CN" altLang="en-US" sz="1600" b="1" dirty="0">
                <a:solidFill>
                  <a:srgbClr val="000000"/>
                </a:solidFill>
                <a:latin typeface="黑体" panose="02010609060101010101" pitchFamily="49" charset="-122"/>
                <a:ea typeface="黑体" panose="02010609060101010101" pitchFamily="49" charset="-122"/>
              </a:rPr>
              <a:t>模型全生命周期管理</a:t>
            </a:r>
          </a:p>
        </p:txBody>
      </p:sp>
      <p:sp>
        <p:nvSpPr>
          <p:cNvPr id="94" name="Rounded Rectangle 93"/>
          <p:cNvSpPr/>
          <p:nvPr/>
        </p:nvSpPr>
        <p:spPr bwMode="auto">
          <a:xfrm>
            <a:off x="2913063" y="3709989"/>
            <a:ext cx="3136900" cy="2105025"/>
          </a:xfrm>
          <a:prstGeom prst="roundRect">
            <a:avLst/>
          </a:prstGeom>
          <a:solidFill>
            <a:schemeClr val="bg1">
              <a:lumMod val="95000"/>
            </a:schemeClr>
          </a:solidFill>
          <a:ln w="6350">
            <a:solidFill>
              <a:schemeClr val="tx1"/>
            </a:solidFill>
            <a:miter lim="800000"/>
            <a:headEnd/>
            <a:tailEnd/>
          </a:ln>
        </p:spPr>
        <p:txBody>
          <a:bodyPr/>
          <a:lstStyle/>
          <a:p>
            <a:pPr algn="ctr" eaLnBrk="1" hangingPunct="1">
              <a:buClr>
                <a:schemeClr val="tx1"/>
              </a:buClr>
              <a:defRPr/>
            </a:pPr>
            <a:r>
              <a:rPr lang="zh-CN" altLang="en-US" sz="1400" dirty="0" smtClean="0">
                <a:solidFill>
                  <a:srgbClr val="000000"/>
                </a:solidFill>
                <a:latin typeface="黑体" panose="02010609060101010101" pitchFamily="49" charset="-122"/>
                <a:ea typeface="黑体" panose="02010609060101010101" pitchFamily="49" charset="-122"/>
              </a:rPr>
              <a:t>人工智能</a:t>
            </a:r>
            <a:endParaRPr lang="zh-CN" altLang="en-US" sz="1400" dirty="0">
              <a:solidFill>
                <a:srgbClr val="000000"/>
              </a:solidFill>
              <a:latin typeface="黑体" panose="02010609060101010101" pitchFamily="49" charset="-122"/>
              <a:ea typeface="黑体" panose="02010609060101010101" pitchFamily="49" charset="-122"/>
            </a:endParaRPr>
          </a:p>
        </p:txBody>
      </p:sp>
      <p:sp>
        <p:nvSpPr>
          <p:cNvPr id="95" name="Rounded Rectangle 94"/>
          <p:cNvSpPr/>
          <p:nvPr/>
        </p:nvSpPr>
        <p:spPr bwMode="auto">
          <a:xfrm>
            <a:off x="6300789" y="1630363"/>
            <a:ext cx="3368675" cy="1357312"/>
          </a:xfrm>
          <a:prstGeom prst="roundRect">
            <a:avLst/>
          </a:prstGeom>
          <a:solidFill>
            <a:schemeClr val="bg1">
              <a:lumMod val="95000"/>
            </a:schemeClr>
          </a:solidFill>
          <a:ln w="6350">
            <a:solidFill>
              <a:schemeClr val="tx1"/>
            </a:solidFill>
            <a:miter lim="800000"/>
            <a:headEnd/>
            <a:tailEnd/>
          </a:ln>
        </p:spPr>
        <p:txBody>
          <a:bodyPr/>
          <a:lstStyle/>
          <a:p>
            <a:pPr algn="ctr" eaLnBrk="1" hangingPunct="1">
              <a:buClr>
                <a:schemeClr val="tx1"/>
              </a:buClr>
              <a:defRPr/>
            </a:pPr>
            <a:endParaRPr lang="zh-CN" altLang="en-US" sz="1400" dirty="0">
              <a:solidFill>
                <a:srgbClr val="000000"/>
              </a:solidFill>
              <a:latin typeface="黑体" panose="02010609060101010101" pitchFamily="49" charset="-122"/>
              <a:ea typeface="黑体" panose="02010609060101010101" pitchFamily="49" charset="-122"/>
            </a:endParaRPr>
          </a:p>
        </p:txBody>
      </p:sp>
      <p:sp>
        <p:nvSpPr>
          <p:cNvPr id="17414" name="Rounded Rectangle 95"/>
          <p:cNvSpPr>
            <a:spLocks noChangeArrowheads="1"/>
          </p:cNvSpPr>
          <p:nvPr/>
        </p:nvSpPr>
        <p:spPr bwMode="auto">
          <a:xfrm>
            <a:off x="1919289" y="1143001"/>
            <a:ext cx="758825" cy="5414963"/>
          </a:xfrm>
          <a:prstGeom prst="roundRect">
            <a:avLst>
              <a:gd name="adj" fmla="val 16667"/>
            </a:avLst>
          </a:prstGeom>
          <a:solidFill>
            <a:srgbClr val="CCFFCC"/>
          </a:solidFill>
          <a:ln w="6350">
            <a:solidFill>
              <a:schemeClr val="tx1"/>
            </a:solidFill>
            <a:miter lim="800000"/>
            <a:headEnd/>
            <a:tailEnd/>
          </a:ln>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buClr>
                <a:schemeClr val="tx1"/>
              </a:buClr>
            </a:pPr>
            <a:endParaRPr lang="zh-CN" altLang="en-US" b="1">
              <a:solidFill>
                <a:srgbClr val="000000"/>
              </a:solidFill>
              <a:ea typeface="宋体" panose="02010600030101010101" pitchFamily="2" charset="-122"/>
            </a:endParaRPr>
          </a:p>
        </p:txBody>
      </p:sp>
      <p:sp>
        <p:nvSpPr>
          <p:cNvPr id="103" name="Rounded Rectangle 102"/>
          <p:cNvSpPr/>
          <p:nvPr/>
        </p:nvSpPr>
        <p:spPr bwMode="auto">
          <a:xfrm>
            <a:off x="2919413" y="1254126"/>
            <a:ext cx="3136900" cy="2106613"/>
          </a:xfrm>
          <a:prstGeom prst="roundRect">
            <a:avLst/>
          </a:prstGeom>
          <a:solidFill>
            <a:schemeClr val="bg1">
              <a:lumMod val="95000"/>
            </a:schemeClr>
          </a:solidFill>
          <a:ln w="6350">
            <a:solidFill>
              <a:schemeClr val="tx1"/>
            </a:solidFill>
            <a:miter lim="800000"/>
            <a:headEnd/>
            <a:tailEnd/>
          </a:ln>
        </p:spPr>
        <p:txBody>
          <a:bodyPr/>
          <a:lstStyle/>
          <a:p>
            <a:pPr algn="ctr" eaLnBrk="1" hangingPunct="1">
              <a:buClr>
                <a:schemeClr val="tx1"/>
              </a:buClr>
              <a:defRPr/>
            </a:pPr>
            <a:r>
              <a:rPr lang="zh-CN" altLang="en-US" sz="1400" dirty="0">
                <a:solidFill>
                  <a:srgbClr val="000000"/>
                </a:solidFill>
                <a:latin typeface="黑体" panose="02010609060101010101" pitchFamily="49" charset="-122"/>
                <a:ea typeface="黑体" panose="02010609060101010101" pitchFamily="49" charset="-122"/>
              </a:rPr>
              <a:t>模式挖掘</a:t>
            </a:r>
          </a:p>
        </p:txBody>
      </p:sp>
      <p:sp>
        <p:nvSpPr>
          <p:cNvPr id="17416" name="Rounded Rectangle 103"/>
          <p:cNvSpPr>
            <a:spLocks noChangeArrowheads="1"/>
          </p:cNvSpPr>
          <p:nvPr/>
        </p:nvSpPr>
        <p:spPr bwMode="auto">
          <a:xfrm>
            <a:off x="3136901" y="1681164"/>
            <a:ext cx="1279525" cy="720725"/>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000">
              <a:solidFill>
                <a:srgbClr val="000000"/>
              </a:solidFill>
              <a:latin typeface="黑体" panose="02010609060101010101" pitchFamily="49" charset="-122"/>
              <a:ea typeface="黑体" panose="02010609060101010101" pitchFamily="49" charset="-122"/>
            </a:endParaRPr>
          </a:p>
        </p:txBody>
      </p:sp>
      <p:sp>
        <p:nvSpPr>
          <p:cNvPr id="17417" name="TextBox 104"/>
          <p:cNvSpPr txBox="1">
            <a:spLocks noChangeArrowheads="1"/>
          </p:cNvSpPr>
          <p:nvPr/>
        </p:nvSpPr>
        <p:spPr bwMode="auto">
          <a:xfrm>
            <a:off x="3136901" y="2073276"/>
            <a:ext cx="12795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latin typeface="黑体" panose="02010609060101010101" pitchFamily="49" charset="-122"/>
                <a:ea typeface="黑体" panose="02010609060101010101" pitchFamily="49" charset="-122"/>
              </a:rPr>
              <a:t>时空分布</a:t>
            </a:r>
            <a:r>
              <a:rPr lang="en-US" altLang="zh-CN" sz="1000">
                <a:latin typeface="黑体" panose="02010609060101010101" pitchFamily="49" charset="-122"/>
                <a:ea typeface="黑体" panose="02010609060101010101" pitchFamily="49" charset="-122"/>
              </a:rPr>
              <a:t>/</a:t>
            </a:r>
            <a:r>
              <a:rPr lang="zh-CN" altLang="en-US" sz="1000">
                <a:latin typeface="黑体" panose="02010609060101010101" pitchFamily="49" charset="-122"/>
                <a:ea typeface="黑体" panose="02010609060101010101" pitchFamily="49" charset="-122"/>
              </a:rPr>
              <a:t>演化特征</a:t>
            </a:r>
          </a:p>
        </p:txBody>
      </p:sp>
      <p:sp>
        <p:nvSpPr>
          <p:cNvPr id="17418" name="Rounded Rectangle 105"/>
          <p:cNvSpPr>
            <a:spLocks noChangeArrowheads="1"/>
          </p:cNvSpPr>
          <p:nvPr/>
        </p:nvSpPr>
        <p:spPr bwMode="auto">
          <a:xfrm>
            <a:off x="4540251" y="1679575"/>
            <a:ext cx="1279525" cy="719138"/>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000">
              <a:solidFill>
                <a:srgbClr val="000000"/>
              </a:solidFill>
              <a:latin typeface="黑体" panose="02010609060101010101" pitchFamily="49" charset="-122"/>
              <a:ea typeface="黑体" panose="02010609060101010101" pitchFamily="49" charset="-122"/>
            </a:endParaRPr>
          </a:p>
        </p:txBody>
      </p:sp>
      <p:sp>
        <p:nvSpPr>
          <p:cNvPr id="17419" name="TextBox 106"/>
          <p:cNvSpPr txBox="1">
            <a:spLocks noChangeArrowheads="1"/>
          </p:cNvSpPr>
          <p:nvPr/>
        </p:nvSpPr>
        <p:spPr bwMode="auto">
          <a:xfrm>
            <a:off x="4540251" y="2070101"/>
            <a:ext cx="12795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latin typeface="黑体" panose="02010609060101010101" pitchFamily="49" charset="-122"/>
                <a:ea typeface="黑体" panose="02010609060101010101" pitchFamily="49" charset="-122"/>
              </a:rPr>
              <a:t>多污染物关联特征</a:t>
            </a:r>
          </a:p>
        </p:txBody>
      </p:sp>
      <p:sp>
        <p:nvSpPr>
          <p:cNvPr id="17420" name="Rounded Rectangle 107"/>
          <p:cNvSpPr>
            <a:spLocks noChangeArrowheads="1"/>
          </p:cNvSpPr>
          <p:nvPr/>
        </p:nvSpPr>
        <p:spPr bwMode="auto">
          <a:xfrm>
            <a:off x="3136901" y="2505075"/>
            <a:ext cx="1279525" cy="719138"/>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000">
              <a:solidFill>
                <a:srgbClr val="000000"/>
              </a:solidFill>
              <a:latin typeface="黑体" panose="02010609060101010101" pitchFamily="49" charset="-122"/>
              <a:ea typeface="黑体" panose="02010609060101010101" pitchFamily="49" charset="-122"/>
            </a:endParaRPr>
          </a:p>
        </p:txBody>
      </p:sp>
      <p:sp>
        <p:nvSpPr>
          <p:cNvPr id="17421" name="TextBox 108"/>
          <p:cNvSpPr txBox="1">
            <a:spLocks noChangeArrowheads="1"/>
          </p:cNvSpPr>
          <p:nvPr/>
        </p:nvSpPr>
        <p:spPr bwMode="auto">
          <a:xfrm>
            <a:off x="3136901" y="2895601"/>
            <a:ext cx="12795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latin typeface="黑体" panose="02010609060101010101" pitchFamily="49" charset="-122"/>
                <a:ea typeface="黑体" panose="02010609060101010101" pitchFamily="49" charset="-122"/>
              </a:rPr>
              <a:t>气象场的关联分析</a:t>
            </a:r>
          </a:p>
        </p:txBody>
      </p:sp>
      <p:sp>
        <p:nvSpPr>
          <p:cNvPr id="17422" name="Rounded Rectangle 109"/>
          <p:cNvSpPr>
            <a:spLocks noChangeArrowheads="1"/>
          </p:cNvSpPr>
          <p:nvPr/>
        </p:nvSpPr>
        <p:spPr bwMode="auto">
          <a:xfrm>
            <a:off x="4543426" y="2505075"/>
            <a:ext cx="1281113" cy="719138"/>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000">
              <a:solidFill>
                <a:srgbClr val="000000"/>
              </a:solidFill>
              <a:latin typeface="黑体" panose="02010609060101010101" pitchFamily="49" charset="-122"/>
              <a:ea typeface="黑体" panose="02010609060101010101" pitchFamily="49" charset="-122"/>
            </a:endParaRPr>
          </a:p>
        </p:txBody>
      </p:sp>
      <p:sp>
        <p:nvSpPr>
          <p:cNvPr id="17423" name="TextBox 110"/>
          <p:cNvSpPr txBox="1">
            <a:spLocks noChangeArrowheads="1"/>
          </p:cNvSpPr>
          <p:nvPr/>
        </p:nvSpPr>
        <p:spPr bwMode="auto">
          <a:xfrm>
            <a:off x="4646614" y="2895600"/>
            <a:ext cx="1095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latin typeface="黑体" panose="02010609060101010101" pitchFamily="49" charset="-122"/>
                <a:ea typeface="黑体" panose="02010609060101010101" pitchFamily="49" charset="-122"/>
              </a:rPr>
              <a:t>预报模型的误差性能特征</a:t>
            </a:r>
          </a:p>
        </p:txBody>
      </p:sp>
      <p:pic>
        <p:nvPicPr>
          <p:cNvPr id="1742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19913" y="2128839"/>
            <a:ext cx="44450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425" name="Rounded Rectangle 112"/>
          <p:cNvSpPr>
            <a:spLocks noChangeArrowheads="1"/>
          </p:cNvSpPr>
          <p:nvPr/>
        </p:nvSpPr>
        <p:spPr bwMode="auto">
          <a:xfrm>
            <a:off x="6496051" y="2124076"/>
            <a:ext cx="1281113" cy="720725"/>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000">
              <a:solidFill>
                <a:srgbClr val="000000"/>
              </a:solidFill>
              <a:latin typeface="黑体" panose="02010609060101010101" pitchFamily="49" charset="-122"/>
              <a:ea typeface="黑体" panose="02010609060101010101" pitchFamily="49" charset="-122"/>
            </a:endParaRPr>
          </a:p>
        </p:txBody>
      </p:sp>
      <p:sp>
        <p:nvSpPr>
          <p:cNvPr id="17426" name="TextBox 113"/>
          <p:cNvSpPr txBox="1">
            <a:spLocks noChangeArrowheads="1"/>
          </p:cNvSpPr>
          <p:nvPr/>
        </p:nvSpPr>
        <p:spPr bwMode="auto">
          <a:xfrm>
            <a:off x="6573839" y="2519363"/>
            <a:ext cx="12795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latin typeface="黑体" panose="02010609060101010101" pitchFamily="49" charset="-122"/>
                <a:ea typeface="黑体" panose="02010609060101010101" pitchFamily="49" charset="-122"/>
              </a:rPr>
              <a:t>预报特征库</a:t>
            </a:r>
          </a:p>
        </p:txBody>
      </p:sp>
      <p:cxnSp>
        <p:nvCxnSpPr>
          <p:cNvPr id="17427" name="Elbow Connector 114"/>
          <p:cNvCxnSpPr>
            <a:cxnSpLocks noChangeShapeType="1"/>
            <a:stCxn id="103" idx="2"/>
            <a:endCxn id="94" idx="0"/>
          </p:cNvCxnSpPr>
          <p:nvPr/>
        </p:nvCxnSpPr>
        <p:spPr bwMode="auto">
          <a:xfrm rot="5400000">
            <a:off x="4310063" y="3532188"/>
            <a:ext cx="349250" cy="6350"/>
          </a:xfrm>
          <a:prstGeom prst="bent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pic>
        <p:nvPicPr>
          <p:cNvPr id="17428" name="Picture 9" descr="C:\Documents and Settings\Administrator\Desktop\Market Management\Presentation icons PNG files\Arrows-4curved_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18101" y="3798888"/>
            <a:ext cx="277813"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429" name="Group 116"/>
          <p:cNvGrpSpPr>
            <a:grpSpLocks/>
          </p:cNvGrpSpPr>
          <p:nvPr/>
        </p:nvGrpSpPr>
        <p:grpSpPr bwMode="auto">
          <a:xfrm>
            <a:off x="5522913" y="5942013"/>
            <a:ext cx="1281112" cy="819150"/>
            <a:chOff x="5914759" y="3291661"/>
            <a:chExt cx="1281180" cy="818505"/>
          </a:xfrm>
        </p:grpSpPr>
        <p:pic>
          <p:nvPicPr>
            <p:cNvPr id="1749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37411" y="3318748"/>
              <a:ext cx="445584" cy="442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497" name="Rounded Rectangle 118"/>
            <p:cNvSpPr>
              <a:spLocks noChangeArrowheads="1"/>
            </p:cNvSpPr>
            <p:nvPr/>
          </p:nvSpPr>
          <p:spPr bwMode="auto">
            <a:xfrm>
              <a:off x="5915724" y="3291661"/>
              <a:ext cx="1280215" cy="818505"/>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000">
                <a:solidFill>
                  <a:srgbClr val="000000"/>
                </a:solidFill>
                <a:latin typeface="黑体" panose="02010609060101010101" pitchFamily="49" charset="-122"/>
                <a:ea typeface="黑体" panose="02010609060101010101" pitchFamily="49" charset="-122"/>
              </a:endParaRPr>
            </a:p>
          </p:txBody>
        </p:sp>
        <p:sp>
          <p:nvSpPr>
            <p:cNvPr id="17498" name="TextBox 119"/>
            <p:cNvSpPr txBox="1">
              <a:spLocks noChangeArrowheads="1"/>
            </p:cNvSpPr>
            <p:nvPr/>
          </p:nvSpPr>
          <p:spPr bwMode="auto">
            <a:xfrm>
              <a:off x="5914759" y="3707718"/>
              <a:ext cx="12802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latin typeface="黑体" panose="02010609060101010101" pitchFamily="49" charset="-122"/>
                  <a:ea typeface="黑体" panose="02010609060101010101" pitchFamily="49" charset="-122"/>
                </a:rPr>
                <a:t>统计</a:t>
              </a:r>
              <a:r>
                <a:rPr lang="en-US" altLang="zh-CN" sz="1000">
                  <a:latin typeface="黑体" panose="02010609060101010101" pitchFamily="49" charset="-122"/>
                  <a:ea typeface="黑体" panose="02010609060101010101" pitchFamily="49" charset="-122"/>
                </a:rPr>
                <a:t>/</a:t>
              </a:r>
              <a:r>
                <a:rPr lang="zh-CN" altLang="en-US" sz="1000">
                  <a:latin typeface="黑体" panose="02010609060101010101" pitchFamily="49" charset="-122"/>
                  <a:ea typeface="黑体" panose="02010609060101010101" pitchFamily="49" charset="-122"/>
                </a:rPr>
                <a:t>数值模型</a:t>
              </a:r>
              <a:endParaRPr lang="en-US" altLang="zh-CN" sz="1000">
                <a:latin typeface="黑体" panose="02010609060101010101" pitchFamily="49" charset="-122"/>
                <a:ea typeface="黑体" panose="02010609060101010101" pitchFamily="49" charset="-122"/>
              </a:endParaRPr>
            </a:p>
            <a:p>
              <a:pPr algn="ctr" eaLnBrk="1" hangingPunct="1"/>
              <a:r>
                <a:rPr lang="zh-CN" altLang="en-US" sz="1000">
                  <a:latin typeface="黑体" panose="02010609060101010101" pitchFamily="49" charset="-122"/>
                  <a:ea typeface="黑体" panose="02010609060101010101" pitchFamily="49" charset="-122"/>
                </a:rPr>
                <a:t>（新建</a:t>
              </a:r>
              <a:r>
                <a:rPr lang="en-US" altLang="zh-CN" sz="1000">
                  <a:latin typeface="黑体" panose="02010609060101010101" pitchFamily="49" charset="-122"/>
                  <a:ea typeface="黑体" panose="02010609060101010101" pitchFamily="49" charset="-122"/>
                </a:rPr>
                <a:t>/</a:t>
              </a:r>
              <a:r>
                <a:rPr lang="zh-CN" altLang="en-US" sz="1000">
                  <a:latin typeface="黑体" panose="02010609060101010101" pitchFamily="49" charset="-122"/>
                  <a:ea typeface="黑体" panose="02010609060101010101" pitchFamily="49" charset="-122"/>
                </a:rPr>
                <a:t>更新）</a:t>
              </a:r>
            </a:p>
          </p:txBody>
        </p:sp>
      </p:grpSp>
      <p:pic>
        <p:nvPicPr>
          <p:cNvPr id="17430"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68701" y="1724026"/>
            <a:ext cx="417513"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7431"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72051" y="1730376"/>
            <a:ext cx="417513"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7432"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89338" y="2555876"/>
            <a:ext cx="41910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7433"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4276" y="2562226"/>
            <a:ext cx="417513"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743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69325" y="2127251"/>
            <a:ext cx="446088"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435" name="Rounded Rectangle 134"/>
          <p:cNvSpPr>
            <a:spLocks noChangeArrowheads="1"/>
          </p:cNvSpPr>
          <p:nvPr/>
        </p:nvSpPr>
        <p:spPr bwMode="auto">
          <a:xfrm>
            <a:off x="8147051" y="2122489"/>
            <a:ext cx="1279525" cy="720725"/>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000">
              <a:solidFill>
                <a:srgbClr val="000000"/>
              </a:solidFill>
              <a:latin typeface="黑体" panose="02010609060101010101" pitchFamily="49" charset="-122"/>
              <a:ea typeface="黑体" panose="02010609060101010101" pitchFamily="49" charset="-122"/>
            </a:endParaRPr>
          </a:p>
        </p:txBody>
      </p:sp>
      <p:sp>
        <p:nvSpPr>
          <p:cNvPr id="17436" name="TextBox 135"/>
          <p:cNvSpPr txBox="1">
            <a:spLocks noChangeArrowheads="1"/>
          </p:cNvSpPr>
          <p:nvPr/>
        </p:nvSpPr>
        <p:spPr bwMode="auto">
          <a:xfrm>
            <a:off x="8223251" y="2517776"/>
            <a:ext cx="128111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latin typeface="黑体" panose="02010609060101010101" pitchFamily="49" charset="-122"/>
                <a:ea typeface="黑体" panose="02010609060101010101" pitchFamily="49" charset="-122"/>
              </a:rPr>
              <a:t>专家知识库</a:t>
            </a:r>
          </a:p>
        </p:txBody>
      </p:sp>
      <p:sp>
        <p:nvSpPr>
          <p:cNvPr id="17437" name="Rounded Rectangle 136"/>
          <p:cNvSpPr>
            <a:spLocks noChangeArrowheads="1"/>
          </p:cNvSpPr>
          <p:nvPr/>
        </p:nvSpPr>
        <p:spPr bwMode="auto">
          <a:xfrm>
            <a:off x="8145463" y="969964"/>
            <a:ext cx="1281112" cy="611187"/>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000">
              <a:solidFill>
                <a:srgbClr val="000000"/>
              </a:solidFill>
              <a:latin typeface="黑体" panose="02010609060101010101" pitchFamily="49" charset="-122"/>
              <a:ea typeface="黑体" panose="02010609060101010101" pitchFamily="49" charset="-122"/>
            </a:endParaRPr>
          </a:p>
        </p:txBody>
      </p:sp>
      <p:pic>
        <p:nvPicPr>
          <p:cNvPr id="17438"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77263" y="935038"/>
            <a:ext cx="417512"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439" name="TextBox 138"/>
          <p:cNvSpPr txBox="1">
            <a:spLocks noChangeArrowheads="1"/>
          </p:cNvSpPr>
          <p:nvPr/>
        </p:nvSpPr>
        <p:spPr bwMode="auto">
          <a:xfrm>
            <a:off x="8183563" y="1296988"/>
            <a:ext cx="12811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latin typeface="黑体" panose="02010609060101010101" pitchFamily="49" charset="-122"/>
                <a:ea typeface="黑体" panose="02010609060101010101" pitchFamily="49" charset="-122"/>
              </a:rPr>
              <a:t>业务规则引擎</a:t>
            </a:r>
          </a:p>
        </p:txBody>
      </p:sp>
      <p:cxnSp>
        <p:nvCxnSpPr>
          <p:cNvPr id="17440" name="Elbow Connector 139"/>
          <p:cNvCxnSpPr>
            <a:cxnSpLocks noChangeShapeType="1"/>
            <a:stCxn id="17437" idx="2"/>
            <a:endCxn id="17434" idx="0"/>
          </p:cNvCxnSpPr>
          <p:nvPr/>
        </p:nvCxnSpPr>
        <p:spPr bwMode="auto">
          <a:xfrm rot="16200000" flipH="1">
            <a:off x="8516938" y="1851025"/>
            <a:ext cx="546100" cy="6350"/>
          </a:xfrm>
          <a:prstGeom prst="bent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7441" name="Straight Arrow Connector 140"/>
          <p:cNvCxnSpPr>
            <a:cxnSpLocks noChangeShapeType="1"/>
          </p:cNvCxnSpPr>
          <p:nvPr/>
        </p:nvCxnSpPr>
        <p:spPr bwMode="auto">
          <a:xfrm>
            <a:off x="7793038" y="1271589"/>
            <a:ext cx="360362" cy="1587"/>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7442" name="TextBox 141"/>
          <p:cNvSpPr txBox="1">
            <a:spLocks noChangeArrowheads="1"/>
          </p:cNvSpPr>
          <p:nvPr/>
        </p:nvSpPr>
        <p:spPr bwMode="auto">
          <a:xfrm>
            <a:off x="7291389" y="1246189"/>
            <a:ext cx="79057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latin typeface="黑体" panose="02010609060101010101" pitchFamily="49" charset="-122"/>
                <a:ea typeface="黑体" panose="02010609060101010101" pitchFamily="49" charset="-122"/>
              </a:rPr>
              <a:t>业务经验</a:t>
            </a:r>
          </a:p>
        </p:txBody>
      </p:sp>
      <p:sp>
        <p:nvSpPr>
          <p:cNvPr id="143" name="Right Arrow 142"/>
          <p:cNvSpPr/>
          <p:nvPr/>
        </p:nvSpPr>
        <p:spPr bwMode="auto">
          <a:xfrm>
            <a:off x="2749550" y="2154914"/>
            <a:ext cx="192088" cy="733663"/>
          </a:xfrm>
          <a:prstGeom prst="rightArrow">
            <a:avLst/>
          </a:prstGeom>
          <a:solidFill>
            <a:schemeClr val="bg2">
              <a:lumMod val="85000"/>
            </a:schemeClr>
          </a:solidFill>
          <a:ln w="6350">
            <a:noFill/>
            <a:miter lim="800000"/>
            <a:headEnd/>
            <a:tailEnd/>
          </a:ln>
        </p:spPr>
        <p:txBody>
          <a:bodyPr anchor="ctr">
            <a:spAutoFit/>
          </a:bodyPr>
          <a:lstStyle>
            <a:lvl1pPr marL="117475" indent="-117475"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144" name="Right Arrow 143"/>
          <p:cNvSpPr/>
          <p:nvPr/>
        </p:nvSpPr>
        <p:spPr bwMode="auto">
          <a:xfrm>
            <a:off x="2698750" y="4486158"/>
            <a:ext cx="192088" cy="733663"/>
          </a:xfrm>
          <a:prstGeom prst="rightArrow">
            <a:avLst/>
          </a:prstGeom>
          <a:solidFill>
            <a:schemeClr val="bg2">
              <a:lumMod val="85000"/>
            </a:schemeClr>
          </a:solidFill>
          <a:ln w="6350">
            <a:noFill/>
            <a:miter lim="800000"/>
            <a:headEnd/>
            <a:tailEnd/>
          </a:ln>
        </p:spPr>
        <p:txBody>
          <a:bodyPr anchor="ctr">
            <a:spAutoFit/>
          </a:bodyPr>
          <a:lstStyle>
            <a:lvl1pPr marL="117475" indent="-117475"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17445" name="Rounded Rectangle 144"/>
          <p:cNvSpPr>
            <a:spLocks noChangeArrowheads="1"/>
          </p:cNvSpPr>
          <p:nvPr/>
        </p:nvSpPr>
        <p:spPr bwMode="auto">
          <a:xfrm>
            <a:off x="3130551" y="4137025"/>
            <a:ext cx="1281113" cy="719138"/>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000">
              <a:solidFill>
                <a:srgbClr val="000000"/>
              </a:solidFill>
              <a:latin typeface="黑体" panose="02010609060101010101" pitchFamily="49" charset="-122"/>
              <a:ea typeface="黑体" panose="02010609060101010101" pitchFamily="49" charset="-122"/>
            </a:endParaRPr>
          </a:p>
        </p:txBody>
      </p:sp>
      <p:sp>
        <p:nvSpPr>
          <p:cNvPr id="17446" name="TextBox 145"/>
          <p:cNvSpPr txBox="1">
            <a:spLocks noChangeArrowheads="1"/>
          </p:cNvSpPr>
          <p:nvPr/>
        </p:nvSpPr>
        <p:spPr bwMode="auto">
          <a:xfrm>
            <a:off x="3130551" y="4527551"/>
            <a:ext cx="128111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latin typeface="黑体" panose="02010609060101010101" pitchFamily="49" charset="-122"/>
                <a:ea typeface="黑体" panose="02010609060101010101" pitchFamily="49" charset="-122"/>
              </a:rPr>
              <a:t>模型融合</a:t>
            </a:r>
          </a:p>
        </p:txBody>
      </p:sp>
      <p:sp>
        <p:nvSpPr>
          <p:cNvPr id="17447" name="Rounded Rectangle 146"/>
          <p:cNvSpPr>
            <a:spLocks noChangeArrowheads="1"/>
          </p:cNvSpPr>
          <p:nvPr/>
        </p:nvSpPr>
        <p:spPr bwMode="auto">
          <a:xfrm>
            <a:off x="4533901" y="4133851"/>
            <a:ext cx="1281113" cy="720725"/>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000">
              <a:solidFill>
                <a:srgbClr val="000000"/>
              </a:solidFill>
              <a:latin typeface="黑体" panose="02010609060101010101" pitchFamily="49" charset="-122"/>
              <a:ea typeface="黑体" panose="02010609060101010101" pitchFamily="49" charset="-122"/>
            </a:endParaRPr>
          </a:p>
        </p:txBody>
      </p:sp>
      <p:sp>
        <p:nvSpPr>
          <p:cNvPr id="17448" name="TextBox 147"/>
          <p:cNvSpPr txBox="1">
            <a:spLocks noChangeArrowheads="1"/>
          </p:cNvSpPr>
          <p:nvPr/>
        </p:nvSpPr>
        <p:spPr bwMode="auto">
          <a:xfrm>
            <a:off x="4533901" y="4524375"/>
            <a:ext cx="1281113"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latin typeface="黑体" panose="02010609060101010101" pitchFamily="49" charset="-122"/>
                <a:ea typeface="黑体" panose="02010609060101010101" pitchFamily="49" charset="-122"/>
              </a:rPr>
              <a:t>深度学习算法</a:t>
            </a:r>
          </a:p>
        </p:txBody>
      </p:sp>
      <p:sp>
        <p:nvSpPr>
          <p:cNvPr id="17449" name="Rounded Rectangle 148"/>
          <p:cNvSpPr>
            <a:spLocks noChangeArrowheads="1"/>
          </p:cNvSpPr>
          <p:nvPr/>
        </p:nvSpPr>
        <p:spPr bwMode="auto">
          <a:xfrm>
            <a:off x="3130551" y="4959351"/>
            <a:ext cx="2684463" cy="720725"/>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000">
              <a:solidFill>
                <a:srgbClr val="000000"/>
              </a:solidFill>
              <a:latin typeface="黑体" panose="02010609060101010101" pitchFamily="49" charset="-122"/>
              <a:ea typeface="黑体" panose="02010609060101010101" pitchFamily="49" charset="-122"/>
            </a:endParaRPr>
          </a:p>
        </p:txBody>
      </p:sp>
      <p:sp>
        <p:nvSpPr>
          <p:cNvPr id="17450" name="TextBox 149"/>
          <p:cNvSpPr txBox="1">
            <a:spLocks noChangeArrowheads="1"/>
          </p:cNvSpPr>
          <p:nvPr/>
        </p:nvSpPr>
        <p:spPr bwMode="auto">
          <a:xfrm>
            <a:off x="3130551" y="5308600"/>
            <a:ext cx="847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000">
                <a:latin typeface="黑体" panose="02010609060101010101" pitchFamily="49" charset="-122"/>
                <a:ea typeface="黑体" panose="02010609060101010101" pitchFamily="49" charset="-122"/>
              </a:rPr>
              <a:t>统计</a:t>
            </a:r>
            <a:r>
              <a:rPr lang="en-US" altLang="zh-CN" sz="1000">
                <a:latin typeface="黑体" panose="02010609060101010101" pitchFamily="49" charset="-122"/>
                <a:ea typeface="黑体" panose="02010609060101010101" pitchFamily="49" charset="-122"/>
              </a:rPr>
              <a:t>/</a:t>
            </a:r>
            <a:r>
              <a:rPr lang="zh-CN" altLang="en-US" sz="1000">
                <a:latin typeface="黑体" panose="02010609060101010101" pitchFamily="49" charset="-122"/>
                <a:ea typeface="黑体" panose="02010609060101010101" pitchFamily="49" charset="-122"/>
              </a:rPr>
              <a:t>数据挖掘引擎</a:t>
            </a:r>
          </a:p>
        </p:txBody>
      </p:sp>
      <p:pic>
        <p:nvPicPr>
          <p:cNvPr id="17451"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62351" y="4179888"/>
            <a:ext cx="417513"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7452"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65701" y="4184651"/>
            <a:ext cx="417513"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7453"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2488" y="4975226"/>
            <a:ext cx="41751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cxnSp>
        <p:nvCxnSpPr>
          <p:cNvPr id="17454" name="Elbow Connector 153"/>
          <p:cNvCxnSpPr>
            <a:cxnSpLocks noChangeShapeType="1"/>
            <a:stCxn id="95" idx="2"/>
            <a:endCxn id="93" idx="0"/>
          </p:cNvCxnSpPr>
          <p:nvPr/>
        </p:nvCxnSpPr>
        <p:spPr bwMode="auto">
          <a:xfrm rot="5400000">
            <a:off x="7631907" y="3339307"/>
            <a:ext cx="704850" cy="1587"/>
          </a:xfrm>
          <a:prstGeom prst="bent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55" name="TextBox 154"/>
          <p:cNvSpPr txBox="1"/>
          <p:nvPr/>
        </p:nvSpPr>
        <p:spPr>
          <a:xfrm>
            <a:off x="3963988" y="5016501"/>
            <a:ext cx="982662" cy="646113"/>
          </a:xfrm>
          <a:prstGeom prst="rect">
            <a:avLst/>
          </a:prstGeom>
          <a:noFill/>
        </p:spPr>
        <p:txBody>
          <a:bodyPr>
            <a:spAutoFit/>
          </a:bodyPr>
          <a:lstStyle/>
          <a:p>
            <a:pPr marL="90488" indent="-90488">
              <a:buFont typeface="Arial" panose="020B0604020202020204" pitchFamily="34" charset="0"/>
              <a:buChar char="•"/>
              <a:defRPr/>
            </a:pPr>
            <a:r>
              <a:rPr lang="zh-CN" altLang="en-US" sz="900" dirty="0">
                <a:latin typeface="+mj-lt"/>
                <a:ea typeface="黑体" panose="02010609060101010101" pitchFamily="49" charset="-122"/>
              </a:rPr>
              <a:t>神经元网络</a:t>
            </a:r>
            <a:endParaRPr lang="en-US" altLang="zh-CN" sz="900" dirty="0">
              <a:latin typeface="+mj-lt"/>
              <a:ea typeface="黑体" panose="02010609060101010101" pitchFamily="49" charset="-122"/>
            </a:endParaRPr>
          </a:p>
          <a:p>
            <a:pPr marL="90488" indent="-90488">
              <a:buFont typeface="Arial" panose="020B0604020202020204" pitchFamily="34" charset="0"/>
              <a:buChar char="•"/>
              <a:defRPr/>
            </a:pPr>
            <a:r>
              <a:rPr lang="zh-CN" altLang="en-US" sz="900" dirty="0">
                <a:latin typeface="+mj-lt"/>
                <a:ea typeface="黑体" panose="02010609060101010101" pitchFamily="49" charset="-122"/>
              </a:rPr>
              <a:t>随机森林</a:t>
            </a:r>
            <a:endParaRPr lang="en-US" altLang="zh-CN" sz="900" dirty="0">
              <a:latin typeface="+mj-lt"/>
              <a:ea typeface="黑体" panose="02010609060101010101" pitchFamily="49" charset="-122"/>
            </a:endParaRPr>
          </a:p>
          <a:p>
            <a:pPr marL="90488" indent="-90488">
              <a:buFont typeface="Arial" panose="020B0604020202020204" pitchFamily="34" charset="0"/>
              <a:buChar char="•"/>
              <a:defRPr/>
            </a:pPr>
            <a:r>
              <a:rPr lang="en-US" altLang="zh-CN" sz="900" dirty="0">
                <a:latin typeface="+mj-lt"/>
                <a:ea typeface="黑体" panose="02010609060101010101" pitchFamily="49" charset="-122"/>
              </a:rPr>
              <a:t>C5.0, CART, CHAID</a:t>
            </a:r>
          </a:p>
        </p:txBody>
      </p:sp>
      <p:sp>
        <p:nvSpPr>
          <p:cNvPr id="156" name="TextBox 155"/>
          <p:cNvSpPr txBox="1"/>
          <p:nvPr/>
        </p:nvSpPr>
        <p:spPr>
          <a:xfrm>
            <a:off x="4786313" y="5018088"/>
            <a:ext cx="1033462" cy="646112"/>
          </a:xfrm>
          <a:prstGeom prst="rect">
            <a:avLst/>
          </a:prstGeom>
          <a:noFill/>
        </p:spPr>
        <p:txBody>
          <a:bodyPr>
            <a:spAutoFit/>
          </a:bodyPr>
          <a:lstStyle/>
          <a:p>
            <a:pPr marL="90488" indent="-90488">
              <a:buFont typeface="Arial" panose="020B0604020202020204" pitchFamily="34" charset="0"/>
              <a:buChar char="•"/>
              <a:defRPr/>
            </a:pPr>
            <a:r>
              <a:rPr lang="zh-CN" altLang="en-US" sz="900" dirty="0">
                <a:latin typeface="+mj-lt"/>
                <a:ea typeface="黑体" panose="02010609060101010101" pitchFamily="49" charset="-122"/>
              </a:rPr>
              <a:t>广义线性回归</a:t>
            </a:r>
            <a:endParaRPr lang="en-US" altLang="zh-CN" sz="900" dirty="0">
              <a:latin typeface="+mj-lt"/>
              <a:ea typeface="黑体" panose="02010609060101010101" pitchFamily="49" charset="-122"/>
            </a:endParaRPr>
          </a:p>
          <a:p>
            <a:pPr marL="90488" indent="-90488">
              <a:buFont typeface="Arial" panose="020B0604020202020204" pitchFamily="34" charset="0"/>
              <a:buChar char="•"/>
              <a:defRPr/>
            </a:pPr>
            <a:r>
              <a:rPr lang="en-US" altLang="zh-CN" sz="900" dirty="0">
                <a:latin typeface="+mj-lt"/>
                <a:ea typeface="黑体" panose="02010609060101010101" pitchFamily="49" charset="-122"/>
              </a:rPr>
              <a:t>SVM</a:t>
            </a:r>
          </a:p>
          <a:p>
            <a:pPr marL="90488" indent="-90488">
              <a:buFont typeface="Arial" panose="020B0604020202020204" pitchFamily="34" charset="0"/>
              <a:buChar char="•"/>
              <a:defRPr/>
            </a:pPr>
            <a:r>
              <a:rPr lang="en-US" altLang="zh-CN" sz="900" dirty="0">
                <a:latin typeface="+mj-lt"/>
                <a:ea typeface="黑体" panose="02010609060101010101" pitchFamily="49" charset="-122"/>
              </a:rPr>
              <a:t>KNN</a:t>
            </a:r>
          </a:p>
          <a:p>
            <a:pPr marL="90488" indent="-90488">
              <a:buFont typeface="Arial" panose="020B0604020202020204" pitchFamily="34" charset="0"/>
              <a:buChar char="•"/>
              <a:defRPr/>
            </a:pPr>
            <a:r>
              <a:rPr lang="en-US" altLang="zh-CN" sz="900" dirty="0">
                <a:latin typeface="+mj-lt"/>
                <a:ea typeface="黑体" panose="02010609060101010101" pitchFamily="49" charset="-122"/>
              </a:rPr>
              <a:t>…</a:t>
            </a:r>
            <a:endParaRPr lang="zh-CN" altLang="en-US" sz="900" dirty="0">
              <a:latin typeface="+mj-lt"/>
              <a:ea typeface="黑体" panose="02010609060101010101" pitchFamily="49" charset="-122"/>
            </a:endParaRPr>
          </a:p>
        </p:txBody>
      </p:sp>
      <p:pic>
        <p:nvPicPr>
          <p:cNvPr id="17457" name="Picture 9" descr="C:\Documents and Settings\Administrator\Desktop\Market Management\Presentation icons PNG files\Arrows-4curved_ico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35551" y="1317625"/>
            <a:ext cx="33496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58" name="Rounded Rectangle 157"/>
          <p:cNvSpPr>
            <a:spLocks noChangeArrowheads="1"/>
          </p:cNvSpPr>
          <p:nvPr/>
        </p:nvSpPr>
        <p:spPr bwMode="auto">
          <a:xfrm>
            <a:off x="3324226" y="6105525"/>
            <a:ext cx="1279525" cy="611188"/>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000">
              <a:solidFill>
                <a:srgbClr val="000000"/>
              </a:solidFill>
              <a:latin typeface="黑体" panose="02010609060101010101" pitchFamily="49" charset="-122"/>
              <a:ea typeface="黑体" panose="02010609060101010101" pitchFamily="49" charset="-122"/>
            </a:endParaRPr>
          </a:p>
        </p:txBody>
      </p:sp>
      <p:pic>
        <p:nvPicPr>
          <p:cNvPr id="17459"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56026" y="6032501"/>
            <a:ext cx="417513"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0" name="TextBox 159"/>
          <p:cNvSpPr txBox="1"/>
          <p:nvPr/>
        </p:nvSpPr>
        <p:spPr>
          <a:xfrm>
            <a:off x="3314701" y="6354763"/>
            <a:ext cx="1349375" cy="400050"/>
          </a:xfrm>
          <a:prstGeom prst="rect">
            <a:avLst/>
          </a:prstGeom>
          <a:noFill/>
        </p:spPr>
        <p:txBody>
          <a:bodyPr>
            <a:spAutoFit/>
          </a:bodyPr>
          <a:lstStyle/>
          <a:p>
            <a:pPr algn="ctr" eaLnBrk="1" hangingPunct="1">
              <a:defRPr/>
            </a:pPr>
            <a:r>
              <a:rPr lang="en-US" altLang="zh-CN" sz="1000" b="1" dirty="0">
                <a:latin typeface="+mj-lt"/>
                <a:ea typeface="黑体" panose="02010609060101010101" pitchFamily="49" charset="-122"/>
              </a:rPr>
              <a:t>Case based Reasoning</a:t>
            </a:r>
            <a:endParaRPr lang="zh-CN" altLang="en-US" sz="1000" b="1" dirty="0">
              <a:latin typeface="+mj-lt"/>
              <a:ea typeface="黑体" panose="02010609060101010101" pitchFamily="49" charset="-122"/>
            </a:endParaRPr>
          </a:p>
        </p:txBody>
      </p:sp>
      <p:cxnSp>
        <p:nvCxnSpPr>
          <p:cNvPr id="17461" name="Elbow Connector 162"/>
          <p:cNvCxnSpPr>
            <a:cxnSpLocks noChangeShapeType="1"/>
            <a:endCxn id="17458" idx="1"/>
          </p:cNvCxnSpPr>
          <p:nvPr/>
        </p:nvCxnSpPr>
        <p:spPr bwMode="auto">
          <a:xfrm flipV="1">
            <a:off x="2698750" y="6411119"/>
            <a:ext cx="625476" cy="609"/>
          </a:xfrm>
          <a:prstGeom prst="bent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7462" name="Elbow Connector 163"/>
          <p:cNvCxnSpPr>
            <a:cxnSpLocks noChangeShapeType="1"/>
            <a:stCxn id="17458" idx="0"/>
          </p:cNvCxnSpPr>
          <p:nvPr/>
        </p:nvCxnSpPr>
        <p:spPr bwMode="auto">
          <a:xfrm rot="5400000" flipH="1" flipV="1">
            <a:off x="3632201" y="5768976"/>
            <a:ext cx="668337" cy="4762"/>
          </a:xfrm>
          <a:prstGeom prst="bent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nvGrpSpPr>
          <p:cNvPr id="17463" name="Group 164"/>
          <p:cNvGrpSpPr>
            <a:grpSpLocks/>
          </p:cNvGrpSpPr>
          <p:nvPr/>
        </p:nvGrpSpPr>
        <p:grpSpPr bwMode="auto">
          <a:xfrm>
            <a:off x="6613526" y="4135440"/>
            <a:ext cx="1281113" cy="794959"/>
            <a:chOff x="7758916" y="3066716"/>
            <a:chExt cx="1280215" cy="796000"/>
          </a:xfrm>
        </p:grpSpPr>
        <p:sp>
          <p:nvSpPr>
            <p:cNvPr id="17493" name="Rounded Rectangle 165"/>
            <p:cNvSpPr>
              <a:spLocks noChangeArrowheads="1"/>
            </p:cNvSpPr>
            <p:nvPr/>
          </p:nvSpPr>
          <p:spPr bwMode="auto">
            <a:xfrm>
              <a:off x="7758916" y="3066716"/>
              <a:ext cx="1280215" cy="720079"/>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000">
                <a:solidFill>
                  <a:srgbClr val="000000"/>
                </a:solidFill>
                <a:latin typeface="黑体" panose="02010609060101010101" pitchFamily="49" charset="-122"/>
                <a:ea typeface="黑体" panose="02010609060101010101" pitchFamily="49" charset="-122"/>
              </a:endParaRPr>
            </a:p>
          </p:txBody>
        </p:sp>
        <p:pic>
          <p:nvPicPr>
            <p:cNvPr id="17494"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87663" y="3095582"/>
              <a:ext cx="417600" cy="4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495" name="Rectangle 167"/>
            <p:cNvSpPr>
              <a:spLocks noChangeArrowheads="1"/>
            </p:cNvSpPr>
            <p:nvPr/>
          </p:nvSpPr>
          <p:spPr bwMode="auto">
            <a:xfrm>
              <a:off x="7862184" y="3492900"/>
              <a:ext cx="1107220" cy="369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a:latin typeface="黑体" panose="02010609060101010101" pitchFamily="49" charset="-122"/>
                  <a:ea typeface="黑体" panose="02010609060101010101" pitchFamily="49" charset="-122"/>
                </a:rPr>
                <a:t>模型评估</a:t>
              </a:r>
              <a:endParaRPr lang="en-US" altLang="zh-CN">
                <a:latin typeface="黑体" panose="02010609060101010101" pitchFamily="49" charset="-122"/>
                <a:ea typeface="黑体" panose="02010609060101010101" pitchFamily="49" charset="-122"/>
              </a:endParaRPr>
            </a:p>
          </p:txBody>
        </p:sp>
      </p:grpSp>
      <p:cxnSp>
        <p:nvCxnSpPr>
          <p:cNvPr id="17464" name="Elbow Connector 168"/>
          <p:cNvCxnSpPr>
            <a:cxnSpLocks noChangeShapeType="1"/>
            <a:stCxn id="17497" idx="3"/>
            <a:endCxn id="93" idx="2"/>
          </p:cNvCxnSpPr>
          <p:nvPr/>
        </p:nvCxnSpPr>
        <p:spPr bwMode="auto">
          <a:xfrm flipV="1">
            <a:off x="6804026" y="5799138"/>
            <a:ext cx="1179513" cy="552450"/>
          </a:xfrm>
          <a:prstGeom prst="bentConnector2">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nvGrpSpPr>
          <p:cNvPr id="17465" name="Group 169"/>
          <p:cNvGrpSpPr>
            <a:grpSpLocks/>
          </p:cNvGrpSpPr>
          <p:nvPr/>
        </p:nvGrpSpPr>
        <p:grpSpPr bwMode="auto">
          <a:xfrm>
            <a:off x="8054976" y="4143374"/>
            <a:ext cx="1281113" cy="795898"/>
            <a:chOff x="7758916" y="3066716"/>
            <a:chExt cx="1280215" cy="795185"/>
          </a:xfrm>
        </p:grpSpPr>
        <p:sp>
          <p:nvSpPr>
            <p:cNvPr id="17490" name="Rounded Rectangle 170"/>
            <p:cNvSpPr>
              <a:spLocks noChangeArrowheads="1"/>
            </p:cNvSpPr>
            <p:nvPr/>
          </p:nvSpPr>
          <p:spPr bwMode="auto">
            <a:xfrm>
              <a:off x="7758916" y="3066716"/>
              <a:ext cx="1280215" cy="720079"/>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000">
                <a:solidFill>
                  <a:srgbClr val="000000"/>
                </a:solidFill>
                <a:latin typeface="黑体" panose="02010609060101010101" pitchFamily="49" charset="-122"/>
                <a:ea typeface="黑体" panose="02010609060101010101" pitchFamily="49" charset="-122"/>
              </a:endParaRPr>
            </a:p>
          </p:txBody>
        </p:sp>
        <p:pic>
          <p:nvPicPr>
            <p:cNvPr id="17491"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87663" y="3095582"/>
              <a:ext cx="417600" cy="4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492" name="Rectangle 172"/>
            <p:cNvSpPr>
              <a:spLocks noChangeArrowheads="1"/>
            </p:cNvSpPr>
            <p:nvPr/>
          </p:nvSpPr>
          <p:spPr bwMode="auto">
            <a:xfrm>
              <a:off x="7862184" y="3492900"/>
              <a:ext cx="1107220" cy="36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a:latin typeface="黑体" panose="02010609060101010101" pitchFamily="49" charset="-122"/>
                  <a:ea typeface="黑体" panose="02010609060101010101" pitchFamily="49" charset="-122"/>
                </a:rPr>
                <a:t>模型上线</a:t>
              </a:r>
              <a:endParaRPr lang="en-US" altLang="zh-CN">
                <a:latin typeface="黑体" panose="02010609060101010101" pitchFamily="49" charset="-122"/>
                <a:ea typeface="黑体" panose="02010609060101010101" pitchFamily="49" charset="-122"/>
              </a:endParaRPr>
            </a:p>
          </p:txBody>
        </p:sp>
      </p:grpSp>
      <p:grpSp>
        <p:nvGrpSpPr>
          <p:cNvPr id="17466" name="Group 173"/>
          <p:cNvGrpSpPr>
            <a:grpSpLocks/>
          </p:cNvGrpSpPr>
          <p:nvPr/>
        </p:nvGrpSpPr>
        <p:grpSpPr bwMode="auto">
          <a:xfrm>
            <a:off x="6630988" y="4999040"/>
            <a:ext cx="1281112" cy="794959"/>
            <a:chOff x="7758916" y="3066716"/>
            <a:chExt cx="1280215" cy="796000"/>
          </a:xfrm>
        </p:grpSpPr>
        <p:sp>
          <p:nvSpPr>
            <p:cNvPr id="17487" name="Rounded Rectangle 174"/>
            <p:cNvSpPr>
              <a:spLocks noChangeArrowheads="1"/>
            </p:cNvSpPr>
            <p:nvPr/>
          </p:nvSpPr>
          <p:spPr bwMode="auto">
            <a:xfrm>
              <a:off x="7758916" y="3066716"/>
              <a:ext cx="1280215" cy="720079"/>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000">
                <a:solidFill>
                  <a:srgbClr val="000000"/>
                </a:solidFill>
                <a:latin typeface="黑体" panose="02010609060101010101" pitchFamily="49" charset="-122"/>
                <a:ea typeface="黑体" panose="02010609060101010101" pitchFamily="49" charset="-122"/>
              </a:endParaRPr>
            </a:p>
          </p:txBody>
        </p:sp>
        <p:pic>
          <p:nvPicPr>
            <p:cNvPr id="17488"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87663" y="3095582"/>
              <a:ext cx="417600" cy="4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489" name="Rectangle 176"/>
            <p:cNvSpPr>
              <a:spLocks noChangeArrowheads="1"/>
            </p:cNvSpPr>
            <p:nvPr/>
          </p:nvSpPr>
          <p:spPr bwMode="auto">
            <a:xfrm>
              <a:off x="7862184" y="3492900"/>
              <a:ext cx="1107221" cy="369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a:latin typeface="黑体" panose="02010609060101010101" pitchFamily="49" charset="-122"/>
                  <a:ea typeface="黑体" panose="02010609060101010101" pitchFamily="49" charset="-122"/>
                </a:rPr>
                <a:t>模型归档</a:t>
              </a:r>
              <a:endParaRPr lang="en-US" altLang="zh-CN">
                <a:latin typeface="黑体" panose="02010609060101010101" pitchFamily="49" charset="-122"/>
                <a:ea typeface="黑体" panose="02010609060101010101" pitchFamily="49" charset="-122"/>
              </a:endParaRPr>
            </a:p>
          </p:txBody>
        </p:sp>
      </p:grpSp>
      <p:grpSp>
        <p:nvGrpSpPr>
          <p:cNvPr id="17467" name="Group 177"/>
          <p:cNvGrpSpPr>
            <a:grpSpLocks/>
          </p:cNvGrpSpPr>
          <p:nvPr/>
        </p:nvGrpSpPr>
        <p:grpSpPr bwMode="auto">
          <a:xfrm>
            <a:off x="8037514" y="4989512"/>
            <a:ext cx="1279525" cy="795898"/>
            <a:chOff x="7758916" y="3066716"/>
            <a:chExt cx="1280215" cy="795185"/>
          </a:xfrm>
        </p:grpSpPr>
        <p:sp>
          <p:nvSpPr>
            <p:cNvPr id="17484" name="Rounded Rectangle 178"/>
            <p:cNvSpPr>
              <a:spLocks noChangeArrowheads="1"/>
            </p:cNvSpPr>
            <p:nvPr/>
          </p:nvSpPr>
          <p:spPr bwMode="auto">
            <a:xfrm>
              <a:off x="7758916" y="3066716"/>
              <a:ext cx="1280215" cy="720079"/>
            </a:xfrm>
            <a:prstGeom prst="roundRect">
              <a:avLst>
                <a:gd name="adj" fmla="val 16667"/>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117475" indent="-1174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Wingdings" panose="05000000000000000000" pitchFamily="2" charset="2"/>
                <a:buChar char="§"/>
              </a:pPr>
              <a:endParaRPr lang="zh-CN" altLang="en-US" sz="1000">
                <a:solidFill>
                  <a:srgbClr val="000000"/>
                </a:solidFill>
                <a:latin typeface="黑体" panose="02010609060101010101" pitchFamily="49" charset="-122"/>
                <a:ea typeface="黑体" panose="02010609060101010101" pitchFamily="49" charset="-122"/>
              </a:endParaRPr>
            </a:p>
          </p:txBody>
        </p:sp>
        <p:pic>
          <p:nvPicPr>
            <p:cNvPr id="17485"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87663" y="3095582"/>
              <a:ext cx="417600" cy="4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486" name="Rectangle 180"/>
            <p:cNvSpPr>
              <a:spLocks noChangeArrowheads="1"/>
            </p:cNvSpPr>
            <p:nvPr/>
          </p:nvSpPr>
          <p:spPr bwMode="auto">
            <a:xfrm>
              <a:off x="7861497" y="3492900"/>
              <a:ext cx="1108594" cy="36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a:latin typeface="黑体" panose="02010609060101010101" pitchFamily="49" charset="-122"/>
                  <a:ea typeface="黑体" panose="02010609060101010101" pitchFamily="49" charset="-122"/>
                </a:rPr>
                <a:t>模型升级</a:t>
              </a:r>
              <a:endParaRPr lang="en-US" altLang="zh-CN">
                <a:latin typeface="黑体" panose="02010609060101010101" pitchFamily="49" charset="-122"/>
                <a:ea typeface="黑体" panose="02010609060101010101" pitchFamily="49" charset="-122"/>
              </a:endParaRPr>
            </a:p>
          </p:txBody>
        </p:sp>
      </p:grpSp>
      <p:pic>
        <p:nvPicPr>
          <p:cNvPr id="17468" name="Picture 9" descr="C:\Documents and Settings\Administrator\Desktop\Market Management\Presentation icons PNG files\Arrows-4curved_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83663" y="3773488"/>
            <a:ext cx="27781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69" name="Rectangle 182"/>
          <p:cNvSpPr>
            <a:spLocks noChangeArrowheads="1"/>
          </p:cNvSpPr>
          <p:nvPr/>
        </p:nvSpPr>
        <p:spPr bwMode="auto">
          <a:xfrm>
            <a:off x="6503989" y="1708151"/>
            <a:ext cx="9032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buClr>
                <a:schemeClr val="tx1"/>
              </a:buClr>
            </a:pPr>
            <a:r>
              <a:rPr lang="zh-CN" altLang="en-US" sz="1400">
                <a:solidFill>
                  <a:srgbClr val="000000"/>
                </a:solidFill>
                <a:latin typeface="黑体" panose="02010609060101010101" pitchFamily="49" charset="-122"/>
                <a:ea typeface="黑体" panose="02010609060101010101" pitchFamily="49" charset="-122"/>
              </a:rPr>
              <a:t>知识集成</a:t>
            </a:r>
          </a:p>
        </p:txBody>
      </p:sp>
      <p:pic>
        <p:nvPicPr>
          <p:cNvPr id="17470" name="Picture 9" descr="C:\Documents and Settings\Administrator\Desktop\Market Management\Presentation icons PNG files\Arrows-4curved_ico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19989" y="1709738"/>
            <a:ext cx="3333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 name="Circular Arrow 184"/>
          <p:cNvSpPr/>
          <p:nvPr/>
        </p:nvSpPr>
        <p:spPr bwMode="auto">
          <a:xfrm rot="9715687">
            <a:off x="7681914" y="4591725"/>
            <a:ext cx="592137" cy="647938"/>
          </a:xfrm>
          <a:prstGeom prst="circularArrow">
            <a:avLst>
              <a:gd name="adj1" fmla="val 12500"/>
              <a:gd name="adj2" fmla="val 1142319"/>
              <a:gd name="adj3" fmla="val 20457681"/>
              <a:gd name="adj4" fmla="val 997392"/>
              <a:gd name="adj5" fmla="val 17154"/>
            </a:avLst>
          </a:prstGeom>
          <a:ln>
            <a:headEnd/>
            <a:tailEnd/>
          </a:ln>
        </p:spPr>
        <p:style>
          <a:lnRef idx="2">
            <a:schemeClr val="accent1"/>
          </a:lnRef>
          <a:fillRef idx="1">
            <a:schemeClr val="lt1"/>
          </a:fillRef>
          <a:effectRef idx="0">
            <a:schemeClr val="accent1"/>
          </a:effectRef>
          <a:fontRef idx="minor">
            <a:schemeClr val="dk1"/>
          </a:fontRef>
        </p:style>
        <p:txBody>
          <a:bodyPr anchor="ctr">
            <a:spAutoFit/>
          </a:bodyPr>
          <a:lstStyle/>
          <a:p>
            <a:pPr marL="117475" indent="-117475">
              <a:buClr>
                <a:schemeClr val="tx1"/>
              </a:buClr>
              <a:buFont typeface="Wingdings" pitchFamily="2" charset="2"/>
              <a:buChar char="§"/>
              <a:defRPr/>
            </a:pPr>
            <a:endParaRPr lang="zh-CN" altLang="en-US" dirty="0">
              <a:solidFill>
                <a:srgbClr val="000000"/>
              </a:solidFill>
            </a:endParaRPr>
          </a:p>
        </p:txBody>
      </p:sp>
      <p:cxnSp>
        <p:nvCxnSpPr>
          <p:cNvPr id="17472" name="Straight Connector 185"/>
          <p:cNvCxnSpPr>
            <a:cxnSpLocks noChangeShapeType="1"/>
          </p:cNvCxnSpPr>
          <p:nvPr/>
        </p:nvCxnSpPr>
        <p:spPr bwMode="auto">
          <a:xfrm>
            <a:off x="4735514" y="5827714"/>
            <a:ext cx="3175" cy="52387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7473" name="Straight Arrow Connector 186"/>
          <p:cNvCxnSpPr>
            <a:cxnSpLocks noChangeShapeType="1"/>
          </p:cNvCxnSpPr>
          <p:nvPr/>
        </p:nvCxnSpPr>
        <p:spPr bwMode="auto">
          <a:xfrm flipV="1">
            <a:off x="4713288" y="6351588"/>
            <a:ext cx="811212" cy="635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7474" name="Elbow Connector 197"/>
          <p:cNvCxnSpPr>
            <a:cxnSpLocks noChangeShapeType="1"/>
            <a:stCxn id="95" idx="1"/>
            <a:endCxn id="103" idx="3"/>
          </p:cNvCxnSpPr>
          <p:nvPr/>
        </p:nvCxnSpPr>
        <p:spPr bwMode="auto">
          <a:xfrm rot="10800000">
            <a:off x="6056314" y="2308225"/>
            <a:ext cx="244475" cy="0"/>
          </a:xfrm>
          <a:prstGeom prst="bent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7475" name="Rectangle 200"/>
          <p:cNvSpPr>
            <a:spLocks noChangeArrowheads="1"/>
          </p:cNvSpPr>
          <p:nvPr/>
        </p:nvSpPr>
        <p:spPr bwMode="auto">
          <a:xfrm>
            <a:off x="2155826" y="2357438"/>
            <a:ext cx="284163"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buClr>
                <a:schemeClr val="tx1"/>
              </a:buClr>
            </a:pPr>
            <a:r>
              <a:rPr lang="zh-CN" altLang="en-US">
                <a:solidFill>
                  <a:srgbClr val="000000"/>
                </a:solidFill>
                <a:latin typeface="微软雅黑" panose="020B0503020204020204" pitchFamily="34" charset="-122"/>
                <a:ea typeface="微软雅黑" panose="020B0503020204020204" pitchFamily="34" charset="-122"/>
              </a:rPr>
              <a:t>统一数据资源池</a:t>
            </a:r>
          </a:p>
        </p:txBody>
      </p:sp>
      <p:sp>
        <p:nvSpPr>
          <p:cNvPr id="104" name="Title 1"/>
          <p:cNvSpPr txBox="1">
            <a:spLocks/>
          </p:cNvSpPr>
          <p:nvPr/>
        </p:nvSpPr>
        <p:spPr bwMode="auto">
          <a:xfrm>
            <a:off x="221692" y="381000"/>
            <a:ext cx="5009119"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610" tIns="65305" rIns="130610" bIns="65305" numCol="1" anchor="t" anchorCtr="0" compatLnSpc="1">
            <a:prstTxWarp prst="textNoShape">
              <a:avLst/>
            </a:prstTxWarp>
          </a:bodyPr>
          <a:lstStyle>
            <a:defPPr>
              <a:defRPr lang="zh-CN"/>
            </a:defPPr>
            <a:lvl1pPr eaLnBrk="0" fontAlgn="base" hangingPunct="0">
              <a:lnSpc>
                <a:spcPct val="90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hlink"/>
                </a:solidFill>
                <a:latin typeface="微软雅黑" panose="020B0503020204020204" pitchFamily="34" charset="-122"/>
                <a:ea typeface="微软雅黑" panose="020B0503020204020204" pitchFamily="34" charset="-122"/>
                <a:cs typeface="+mj-cs"/>
              </a:defRPr>
            </a:lvl1pPr>
          </a:lstStyle>
          <a:p>
            <a:r>
              <a:rPr lang="zh-CN" altLang="en-US" dirty="0"/>
              <a:t>人工智能技术应用</a:t>
            </a:r>
            <a:r>
              <a:rPr lang="en-US" altLang="zh-CN" dirty="0"/>
              <a:t>-</a:t>
            </a:r>
            <a:r>
              <a:rPr lang="zh-CN" altLang="en-US" dirty="0"/>
              <a:t>技术方案设计</a:t>
            </a:r>
          </a:p>
        </p:txBody>
      </p:sp>
      <p:sp>
        <p:nvSpPr>
          <p:cNvPr id="105" name="Chevron 28"/>
          <p:cNvSpPr/>
          <p:nvPr/>
        </p:nvSpPr>
        <p:spPr bwMode="auto">
          <a:xfrm>
            <a:off x="5303837" y="443527"/>
            <a:ext cx="1439862" cy="369332"/>
          </a:xfrm>
          <a:prstGeom prst="chevron">
            <a:avLst/>
          </a:prstGeom>
          <a:solidFill>
            <a:schemeClr val="accent1">
              <a:lumMod val="75000"/>
            </a:schemeClr>
          </a:solidFill>
          <a:ln w="6350">
            <a:noFill/>
            <a:miter lim="800000"/>
            <a:headEnd/>
            <a:tailEnd/>
          </a:ln>
        </p:spPr>
        <p:txBody>
          <a:bodyPr anchor="ctr">
            <a:spAutoFit/>
          </a:bodyPr>
          <a:lstStyle>
            <a:lvl1pPr marL="117475" indent="-117475">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106" name="Chevron 29"/>
          <p:cNvSpPr/>
          <p:nvPr/>
        </p:nvSpPr>
        <p:spPr bwMode="auto">
          <a:xfrm>
            <a:off x="6600824" y="443527"/>
            <a:ext cx="1441450" cy="369332"/>
          </a:xfrm>
          <a:prstGeom prst="chevron">
            <a:avLst/>
          </a:prstGeom>
          <a:solidFill>
            <a:schemeClr val="accent1">
              <a:lumMod val="75000"/>
            </a:schemeClr>
          </a:solidFill>
          <a:ln w="6350">
            <a:noFill/>
            <a:miter lim="800000"/>
            <a:headEnd/>
            <a:tailEnd/>
          </a:ln>
        </p:spPr>
        <p:txBody>
          <a:bodyPr anchor="ctr">
            <a:spAutoFit/>
          </a:bodyPr>
          <a:lstStyle/>
          <a:p>
            <a:pPr marL="117475" indent="-117475">
              <a:buClr>
                <a:schemeClr val="tx1"/>
              </a:buClr>
              <a:buFont typeface="Wingdings" pitchFamily="2" charset="2"/>
              <a:buChar char="§"/>
            </a:pPr>
            <a:endParaRPr lang="zh-CN" altLang="en-US">
              <a:solidFill>
                <a:srgbClr val="000000"/>
              </a:solidFill>
              <a:latin typeface="Arial" pitchFamily="34" charset="0"/>
              <a:ea typeface="宋体" pitchFamily="2" charset="-122"/>
              <a:cs typeface="Arial" pitchFamily="34" charset="0"/>
            </a:endParaRPr>
          </a:p>
        </p:txBody>
      </p:sp>
      <p:sp>
        <p:nvSpPr>
          <p:cNvPr id="107" name="Chevron 30"/>
          <p:cNvSpPr/>
          <p:nvPr/>
        </p:nvSpPr>
        <p:spPr bwMode="auto">
          <a:xfrm>
            <a:off x="7896225" y="443527"/>
            <a:ext cx="1439863" cy="369332"/>
          </a:xfrm>
          <a:prstGeom prst="chevron">
            <a:avLst/>
          </a:prstGeom>
          <a:solidFill>
            <a:srgbClr val="1E3AF8"/>
          </a:solidFill>
          <a:ln w="6350">
            <a:noFill/>
            <a:miter lim="800000"/>
            <a:headEnd/>
            <a:tailEnd/>
          </a:ln>
        </p:spPr>
        <p:txBody>
          <a:bodyPr anchor="ctr">
            <a:spAutoFit/>
          </a:bodyPr>
          <a:lstStyle>
            <a:lvl1pPr marL="117475" indent="-117475">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eaLnBrk="1" hangingPunct="1">
              <a:buClr>
                <a:schemeClr val="tx1"/>
              </a:buClr>
              <a:buFont typeface="Wingdings" pitchFamily="2" charset="2"/>
              <a:buChar char="§"/>
              <a:defRPr/>
            </a:pPr>
            <a:endParaRPr lang="zh-CN" altLang="en-US">
              <a:solidFill>
                <a:srgbClr val="000000"/>
              </a:solidFill>
              <a:ea typeface="宋体" pitchFamily="2" charset="-122"/>
            </a:endParaRPr>
          </a:p>
        </p:txBody>
      </p:sp>
      <p:sp>
        <p:nvSpPr>
          <p:cNvPr id="108" name="TextBox 7"/>
          <p:cNvSpPr txBox="1">
            <a:spLocks noChangeArrowheads="1"/>
          </p:cNvSpPr>
          <p:nvPr/>
        </p:nvSpPr>
        <p:spPr bwMode="auto">
          <a:xfrm>
            <a:off x="5448300" y="478175"/>
            <a:ext cx="1439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dirty="0">
                <a:solidFill>
                  <a:schemeClr val="bg1"/>
                </a:solidFill>
                <a:latin typeface="微软雅黑" panose="020B0503020204020204" pitchFamily="34" charset="-122"/>
                <a:ea typeface="微软雅黑" panose="020B0503020204020204" pitchFamily="34" charset="-122"/>
              </a:rPr>
              <a:t>现有业务提升</a:t>
            </a:r>
          </a:p>
        </p:txBody>
      </p:sp>
      <p:sp>
        <p:nvSpPr>
          <p:cNvPr id="109" name="TextBox 8"/>
          <p:cNvSpPr txBox="1">
            <a:spLocks noChangeArrowheads="1"/>
          </p:cNvSpPr>
          <p:nvPr/>
        </p:nvSpPr>
        <p:spPr bwMode="auto">
          <a:xfrm>
            <a:off x="6816725" y="478175"/>
            <a:ext cx="1439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dirty="0">
                <a:solidFill>
                  <a:schemeClr val="bg1"/>
                </a:solidFill>
                <a:latin typeface="微软雅黑" panose="020B0503020204020204" pitchFamily="34" charset="-122"/>
                <a:ea typeface="微软雅黑" panose="020B0503020204020204" pitchFamily="34" charset="-122"/>
              </a:rPr>
              <a:t>个性业务分析</a:t>
            </a:r>
          </a:p>
        </p:txBody>
      </p:sp>
      <p:sp>
        <p:nvSpPr>
          <p:cNvPr id="110" name="TextBox 9"/>
          <p:cNvSpPr txBox="1">
            <a:spLocks noChangeArrowheads="1"/>
          </p:cNvSpPr>
          <p:nvPr/>
        </p:nvSpPr>
        <p:spPr bwMode="auto">
          <a:xfrm>
            <a:off x="8042274" y="473413"/>
            <a:ext cx="13668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400" dirty="0">
                <a:solidFill>
                  <a:schemeClr val="bg1"/>
                </a:solidFill>
                <a:latin typeface="微软雅黑" panose="020B0503020204020204" pitchFamily="34" charset="-122"/>
                <a:ea typeface="微软雅黑" panose="020B0503020204020204" pitchFamily="34" charset="-122"/>
              </a:rPr>
              <a:t>技术方案设计</a:t>
            </a:r>
          </a:p>
        </p:txBody>
      </p:sp>
    </p:spTree>
    <p:extLst>
      <p:ext uri="{BB962C8B-B14F-4D97-AF65-F5344CB8AC3E}">
        <p14:creationId xmlns:p14="http://schemas.microsoft.com/office/powerpoint/2010/main" val="299509794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3"/>
          <p:cNvSpPr>
            <a:spLocks noGrp="1"/>
          </p:cNvSpPr>
          <p:nvPr>
            <p:ph type="title"/>
          </p:nvPr>
        </p:nvSpPr>
        <p:spPr>
          <a:xfrm>
            <a:off x="817033" y="228600"/>
            <a:ext cx="10871200" cy="463550"/>
          </a:xfrm>
        </p:spPr>
        <p:txBody>
          <a:bodyPr/>
          <a:lstStyle/>
          <a:p>
            <a:r>
              <a:rPr lang="zh-CN" altLang="en-US" dirty="0" smtClean="0"/>
              <a:t>内容提纲</a:t>
            </a:r>
          </a:p>
        </p:txBody>
      </p:sp>
      <p:sp>
        <p:nvSpPr>
          <p:cNvPr id="15362" name="内容占位符 4"/>
          <p:cNvSpPr>
            <a:spLocks noGrp="1"/>
          </p:cNvSpPr>
          <p:nvPr>
            <p:ph sz="quarter" idx="1"/>
          </p:nvPr>
        </p:nvSpPr>
        <p:spPr>
          <a:xfrm>
            <a:off x="817033" y="1125538"/>
            <a:ext cx="10871200" cy="4970462"/>
          </a:xfrm>
        </p:spPr>
        <p:txBody>
          <a:bodyPr/>
          <a:lstStyle/>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a:t>
            </a:r>
            <a:r>
              <a:rPr lang="zh-CN" altLang="en-US" dirty="0">
                <a:solidFill>
                  <a:schemeClr val="tx1">
                    <a:lumMod val="50000"/>
                    <a:lumOff val="50000"/>
                  </a:schemeClr>
                </a:solidFill>
                <a:latin typeface="宋体" panose="02010600030101010101" pitchFamily="2" charset="-122"/>
                <a:ea typeface="宋体" panose="02010600030101010101" pitchFamily="2" charset="-122"/>
              </a:rPr>
              <a:t>智能</a:t>
            </a:r>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基本概念与发展历史</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人工智能与大数据</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a:solidFill>
                  <a:schemeClr val="tx1">
                    <a:lumMod val="50000"/>
                    <a:lumOff val="50000"/>
                  </a:schemeClr>
                </a:solidFill>
                <a:latin typeface="宋体" panose="02010600030101010101" pitchFamily="2" charset="-122"/>
                <a:ea typeface="宋体" panose="02010600030101010101" pitchFamily="2" charset="-122"/>
              </a:rPr>
              <a:t>人工智能在气象领域的应用案例</a:t>
            </a:r>
            <a:endParaRPr lang="en-US" altLang="zh-CN" dirty="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a:solidFill>
                  <a:schemeClr val="tx1">
                    <a:lumMod val="50000"/>
                    <a:lumOff val="50000"/>
                  </a:schemeClr>
                </a:solidFill>
                <a:latin typeface="宋体" panose="02010600030101010101" pitchFamily="2" charset="-122"/>
                <a:ea typeface="宋体" panose="02010600030101010101" pitchFamily="2" charset="-122"/>
              </a:rPr>
              <a:t>人工智能在环保领域的应用案例</a:t>
            </a:r>
            <a:endParaRPr lang="en-US" altLang="zh-CN" dirty="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人工智能在网络安全领域的应用案例</a:t>
            </a:r>
            <a:endParaRPr lang="en-US" altLang="zh-CN" dirty="0">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人工智能面临的机遇与挑战</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总结与展望</a:t>
            </a:r>
            <a:endParaRPr lang="en-US" altLang="zh-CN"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6" name="灯片编号占位符 5"/>
          <p:cNvSpPr>
            <a:spLocks noGrp="1"/>
          </p:cNvSpPr>
          <p:nvPr>
            <p:ph type="sldNum" sz="quarter" idx="12"/>
          </p:nvPr>
        </p:nvSpPr>
        <p:spPr/>
        <p:txBody>
          <a:bodyPr>
            <a:normAutofit fontScale="47500" lnSpcReduction="20000"/>
          </a:bodyPr>
          <a:lstStyle/>
          <a:p>
            <a:pPr>
              <a:defRPr/>
            </a:pPr>
            <a:fld id="{6A6074C9-0496-43EF-8F14-023744C63E7B}" type="slidenum">
              <a:rPr lang="en-US"/>
              <a:pPr>
                <a:defRPr/>
              </a:pPr>
              <a:t>51</a:t>
            </a:fld>
            <a:endParaRPr lang="en-US" dirty="0"/>
          </a:p>
        </p:txBody>
      </p:sp>
    </p:spTree>
    <p:extLst>
      <p:ext uri="{BB962C8B-B14F-4D97-AF65-F5344CB8AC3E}">
        <p14:creationId xmlns:p14="http://schemas.microsoft.com/office/powerpoint/2010/main" val="20654130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3"/>
          <p:cNvSpPr>
            <a:spLocks noGrp="1"/>
          </p:cNvSpPr>
          <p:nvPr>
            <p:ph type="title"/>
          </p:nvPr>
        </p:nvSpPr>
        <p:spPr>
          <a:xfrm>
            <a:off x="2136775" y="228600"/>
            <a:ext cx="8153400" cy="463550"/>
          </a:xfrm>
        </p:spPr>
        <p:txBody>
          <a:bodyPr/>
          <a:lstStyle/>
          <a:p>
            <a:r>
              <a:rPr lang="zh-CN" altLang="en-US" dirty="0" smtClean="0"/>
              <a:t>背景</a:t>
            </a:r>
          </a:p>
        </p:txBody>
      </p:sp>
      <p:sp>
        <p:nvSpPr>
          <p:cNvPr id="18435" name="内容占位符 4"/>
          <p:cNvSpPr>
            <a:spLocks noGrp="1"/>
          </p:cNvSpPr>
          <p:nvPr>
            <p:ph sz="quarter" idx="1"/>
          </p:nvPr>
        </p:nvSpPr>
        <p:spPr>
          <a:xfrm>
            <a:off x="2136775" y="1125538"/>
            <a:ext cx="8153400" cy="4970462"/>
          </a:xfrm>
        </p:spPr>
        <p:txBody>
          <a:bodyPr/>
          <a:lstStyle/>
          <a:p>
            <a:pPr>
              <a:lnSpc>
                <a:spcPct val="150000"/>
              </a:lnSpc>
            </a:pPr>
            <a:r>
              <a:rPr lang="zh-CN" altLang="en-US" dirty="0" smtClean="0">
                <a:latin typeface="宋体" panose="02010600030101010101" pitchFamily="2" charset="-122"/>
                <a:ea typeface="宋体" panose="02010600030101010101" pitchFamily="2" charset="-122"/>
              </a:rPr>
              <a:t>什么样的网页会被称为恶意网页？</a:t>
            </a:r>
            <a:endParaRPr lang="en-US" altLang="zh-CN" dirty="0" smtClean="0">
              <a:latin typeface="宋体" panose="02010600030101010101" pitchFamily="2" charset="-122"/>
              <a:ea typeface="宋体" panose="02010600030101010101" pitchFamily="2" charset="-122"/>
            </a:endParaRPr>
          </a:p>
          <a:p>
            <a:pPr lvl="1">
              <a:lnSpc>
                <a:spcPct val="150000"/>
              </a:lnSpc>
            </a:pPr>
            <a:r>
              <a:rPr lang="zh-CN" altLang="zh-CN" dirty="0" smtClean="0">
                <a:latin typeface="宋体" panose="02010600030101010101" pitchFamily="2" charset="-122"/>
                <a:ea typeface="宋体" panose="02010600030101010101" pitchFamily="2" charset="-122"/>
              </a:rPr>
              <a:t>便利</a:t>
            </a:r>
            <a:r>
              <a:rPr lang="zh-CN" altLang="zh-CN" dirty="0">
                <a:latin typeface="宋体" panose="02010600030101010101" pitchFamily="2" charset="-122"/>
                <a:ea typeface="宋体" panose="02010600030101010101" pitchFamily="2" charset="-122"/>
              </a:rPr>
              <a:t>的网络</a:t>
            </a:r>
            <a:r>
              <a:rPr lang="zh-CN" altLang="zh-CN" dirty="0" smtClean="0">
                <a:latin typeface="宋体" panose="02010600030101010101" pitchFamily="2" charset="-122"/>
                <a:ea typeface="宋体" panose="02010600030101010101" pitchFamily="2" charset="-122"/>
              </a:rPr>
              <a:t>服务吸引</a:t>
            </a:r>
            <a:r>
              <a:rPr lang="zh-CN" altLang="zh-CN" dirty="0">
                <a:latin typeface="宋体" panose="02010600030101010101" pitchFamily="2" charset="-122"/>
                <a:ea typeface="宋体" panose="02010600030101010101" pitchFamily="2" charset="-122"/>
              </a:rPr>
              <a:t>了网络攻击者们通过</a:t>
            </a:r>
            <a:r>
              <a:rPr lang="zh-CN" altLang="zh-CN" dirty="0">
                <a:solidFill>
                  <a:srgbClr val="FF0000"/>
                </a:solidFill>
                <a:latin typeface="宋体" panose="02010600030101010101" pitchFamily="2" charset="-122"/>
                <a:ea typeface="宋体" panose="02010600030101010101" pitchFamily="2" charset="-122"/>
              </a:rPr>
              <a:t>钓鱼网站</a:t>
            </a:r>
            <a:r>
              <a:rPr lang="en-US" altLang="zh-CN" baseline="30000" dirty="0">
                <a:solidFill>
                  <a:srgbClr val="FF0000"/>
                </a:solidFill>
                <a:latin typeface="宋体" panose="02010600030101010101" pitchFamily="2" charset="-122"/>
                <a:ea typeface="宋体" panose="02010600030101010101" pitchFamily="2" charset="-122"/>
              </a:rPr>
              <a:t>[1-1]</a:t>
            </a:r>
            <a:r>
              <a:rPr lang="zh-CN" altLang="zh-CN" dirty="0">
                <a:solidFill>
                  <a:srgbClr val="FF0000"/>
                </a:solidFill>
                <a:latin typeface="宋体" panose="02010600030101010101" pitchFamily="2" charset="-122"/>
                <a:ea typeface="宋体" panose="02010600030101010101" pitchFamily="2" charset="-122"/>
              </a:rPr>
              <a:t>，垃圾广告</a:t>
            </a:r>
            <a:r>
              <a:rPr lang="en-US" altLang="zh-CN" baseline="30000" dirty="0">
                <a:solidFill>
                  <a:srgbClr val="FF0000"/>
                </a:solidFill>
                <a:latin typeface="宋体" panose="02010600030101010101" pitchFamily="2" charset="-122"/>
                <a:ea typeface="宋体" panose="02010600030101010101" pitchFamily="2" charset="-122"/>
              </a:rPr>
              <a:t>[1-2]</a:t>
            </a:r>
            <a:r>
              <a:rPr lang="zh-CN" altLang="zh-CN" dirty="0">
                <a:solidFill>
                  <a:srgbClr val="FF0000"/>
                </a:solidFill>
                <a:latin typeface="宋体" panose="02010600030101010101" pitchFamily="2" charset="-122"/>
                <a:ea typeface="宋体" panose="02010600030101010101" pitchFamily="2" charset="-122"/>
              </a:rPr>
              <a:t>和恶意软件</a:t>
            </a:r>
            <a:r>
              <a:rPr lang="en-US" altLang="zh-CN" baseline="30000" dirty="0">
                <a:solidFill>
                  <a:srgbClr val="FF0000"/>
                </a:solidFill>
                <a:latin typeface="宋体" panose="02010600030101010101" pitchFamily="2" charset="-122"/>
                <a:ea typeface="宋体" panose="02010600030101010101" pitchFamily="2" charset="-122"/>
              </a:rPr>
              <a:t>[1-3]</a:t>
            </a:r>
            <a:r>
              <a:rPr lang="zh-CN" altLang="zh-CN" dirty="0">
                <a:latin typeface="宋体" panose="02010600030101010101" pitchFamily="2" charset="-122"/>
                <a:ea typeface="宋体" panose="02010600030101010101" pitchFamily="2" charset="-122"/>
              </a:rPr>
              <a:t>推广等方式进行非法牟利。尽管这些不法活动的目的和手段各不相同，但他们都需要</a:t>
            </a:r>
            <a:r>
              <a:rPr lang="zh-CN" altLang="zh-CN" u="sng" dirty="0">
                <a:latin typeface="宋体" panose="02010600030101010101" pitchFamily="2" charset="-122"/>
                <a:ea typeface="宋体" panose="02010600030101010101" pitchFamily="2" charset="-122"/>
              </a:rPr>
              <a:t>不知情的用户访问攻击者提供的</a:t>
            </a:r>
            <a:r>
              <a:rPr lang="zh-CN" altLang="zh-CN" u="sng" dirty="0" smtClean="0">
                <a:latin typeface="宋体" panose="02010600030101010101" pitchFamily="2" charset="-122"/>
                <a:ea typeface="宋体" panose="02010600030101010101" pitchFamily="2" charset="-122"/>
              </a:rPr>
              <a:t>网</a:t>
            </a:r>
            <a:r>
              <a:rPr lang="zh-CN" altLang="en-US" u="sng" dirty="0" smtClean="0">
                <a:latin typeface="宋体" panose="02010600030101010101" pitchFamily="2" charset="-122"/>
                <a:ea typeface="宋体" panose="02010600030101010101" pitchFamily="2" charset="-122"/>
              </a:rPr>
              <a:t>页地址</a:t>
            </a:r>
            <a:r>
              <a:rPr lang="zh-CN" altLang="zh-CN" dirty="0" smtClean="0">
                <a:latin typeface="宋体" panose="02010600030101010101" pitchFamily="2" charset="-122"/>
                <a:ea typeface="宋体" panose="02010600030101010101" pitchFamily="2" charset="-122"/>
              </a:rPr>
              <a:t>以</a:t>
            </a:r>
            <a:r>
              <a:rPr lang="zh-CN" altLang="zh-CN" dirty="0">
                <a:latin typeface="宋体" panose="02010600030101010101" pitchFamily="2" charset="-122"/>
                <a:ea typeface="宋体" panose="02010600030101010101" pitchFamily="2" charset="-122"/>
              </a:rPr>
              <a:t>达到攻击目的。这些网页因此被称为</a:t>
            </a:r>
            <a:r>
              <a:rPr lang="zh-CN" altLang="zh-CN" dirty="0">
                <a:solidFill>
                  <a:srgbClr val="FF0000"/>
                </a:solidFill>
                <a:latin typeface="宋体" panose="02010600030101010101" pitchFamily="2" charset="-122"/>
                <a:ea typeface="宋体" panose="02010600030101010101" pitchFamily="2" charset="-122"/>
              </a:rPr>
              <a:t>恶意网页</a:t>
            </a:r>
            <a:r>
              <a:rPr lang="zh-CN" altLang="zh-CN" dirty="0" smtClean="0">
                <a:latin typeface="宋体" panose="02010600030101010101" pitchFamily="2" charset="-122"/>
                <a:ea typeface="宋体" panose="02010600030101010101" pitchFamily="2" charset="-122"/>
              </a:rPr>
              <a:t>。</a:t>
            </a:r>
            <a:endParaRPr lang="en-US" altLang="zh-CN" dirty="0" smtClean="0">
              <a:latin typeface="宋体" panose="02010600030101010101" pitchFamily="2" charset="-122"/>
              <a:ea typeface="宋体" panose="02010600030101010101" pitchFamily="2" charset="-122"/>
            </a:endParaRPr>
          </a:p>
        </p:txBody>
      </p:sp>
      <p:sp>
        <p:nvSpPr>
          <p:cNvPr id="9" name="灯片编号占位符 8"/>
          <p:cNvSpPr>
            <a:spLocks noGrp="1"/>
          </p:cNvSpPr>
          <p:nvPr>
            <p:ph type="sldNum" sz="quarter" idx="12"/>
          </p:nvPr>
        </p:nvSpPr>
        <p:spPr/>
        <p:txBody>
          <a:bodyPr>
            <a:normAutofit fontScale="47500" lnSpcReduction="20000"/>
          </a:bodyPr>
          <a:lstStyle/>
          <a:p>
            <a:pPr>
              <a:defRPr/>
            </a:pPr>
            <a:fld id="{95684C7A-2D05-4F0D-A07C-768655EF9B2E}" type="slidenum">
              <a:rPr lang="en-US"/>
              <a:pPr>
                <a:defRPr/>
              </a:pPr>
              <a:t>52</a:t>
            </a:fld>
            <a:endParaRPr lang="en-US" dirty="0"/>
          </a:p>
        </p:txBody>
      </p:sp>
      <p:pic>
        <p:nvPicPr>
          <p:cNvPr id="12" name="Picture 4" descr="C:\Users\buptss\Desktop\拼图.jpg"/>
          <p:cNvPicPr>
            <a:picLocks noChangeAspect="1" noChangeArrowheads="1"/>
          </p:cNvPicPr>
          <p:nvPr/>
        </p:nvPicPr>
        <p:blipFill>
          <a:blip r:embed="rId3" cstate="print"/>
          <a:srcRect/>
          <a:stretch>
            <a:fillRect/>
          </a:stretch>
        </p:blipFill>
        <p:spPr bwMode="auto">
          <a:xfrm>
            <a:off x="4079776" y="3763998"/>
            <a:ext cx="3802062" cy="2851150"/>
          </a:xfrm>
          <a:prstGeom prst="rect">
            <a:avLst/>
          </a:prstGeom>
          <a:noFill/>
          <a:ln w="9525">
            <a:noFill/>
            <a:miter lim="800000"/>
            <a:headEnd/>
            <a:tailEnd/>
          </a:ln>
        </p:spPr>
      </p:pic>
    </p:spTree>
    <p:extLst>
      <p:ext uri="{BB962C8B-B14F-4D97-AF65-F5344CB8AC3E}">
        <p14:creationId xmlns:p14="http://schemas.microsoft.com/office/powerpoint/2010/main" val="2852889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3"/>
          <p:cNvSpPr>
            <a:spLocks noGrp="1"/>
          </p:cNvSpPr>
          <p:nvPr>
            <p:ph type="title"/>
          </p:nvPr>
        </p:nvSpPr>
        <p:spPr>
          <a:xfrm>
            <a:off x="2136775" y="228600"/>
            <a:ext cx="8153400" cy="463550"/>
          </a:xfrm>
        </p:spPr>
        <p:txBody>
          <a:bodyPr/>
          <a:lstStyle/>
          <a:p>
            <a:r>
              <a:rPr lang="zh-CN" altLang="en-US" dirty="0" smtClean="0"/>
              <a:t>背景</a:t>
            </a:r>
          </a:p>
        </p:txBody>
      </p:sp>
      <p:sp>
        <p:nvSpPr>
          <p:cNvPr id="18435" name="内容占位符 4"/>
          <p:cNvSpPr>
            <a:spLocks noGrp="1"/>
          </p:cNvSpPr>
          <p:nvPr>
            <p:ph sz="quarter" idx="1"/>
          </p:nvPr>
        </p:nvSpPr>
        <p:spPr>
          <a:xfrm>
            <a:off x="2136775" y="1125538"/>
            <a:ext cx="8153400" cy="4970462"/>
          </a:xfrm>
        </p:spPr>
        <p:txBody>
          <a:bodyPr/>
          <a:lstStyle/>
          <a:p>
            <a:pPr>
              <a:lnSpc>
                <a:spcPct val="150000"/>
              </a:lnSpc>
            </a:pPr>
            <a:r>
              <a:rPr lang="zh-CN" altLang="en-US" dirty="0" smtClean="0">
                <a:latin typeface="宋体" panose="02010600030101010101" pitchFamily="2" charset="-122"/>
                <a:ea typeface="宋体" panose="02010600030101010101" pitchFamily="2" charset="-122"/>
              </a:rPr>
              <a:t>恶意网页的威胁有多大？</a:t>
            </a:r>
            <a:endParaRPr lang="en-US" altLang="zh-CN" dirty="0" smtClean="0">
              <a:latin typeface="宋体" panose="02010600030101010101" pitchFamily="2" charset="-122"/>
              <a:ea typeface="宋体" panose="02010600030101010101" pitchFamily="2" charset="-122"/>
            </a:endParaRPr>
          </a:p>
          <a:p>
            <a:pPr lvl="1">
              <a:lnSpc>
                <a:spcPct val="150000"/>
              </a:lnSpc>
              <a:defRPr/>
            </a:pPr>
            <a:r>
              <a:rPr lang="zh-CN" altLang="en-US" dirty="0">
                <a:latin typeface="宋体" panose="02010600030101010101" pitchFamily="2" charset="-122"/>
                <a:ea typeface="宋体" panose="02010600030101010101" pitchFamily="2" charset="-122"/>
              </a:rPr>
              <a:t>国际反钓鱼组织</a:t>
            </a:r>
            <a:r>
              <a:rPr lang="en-US" altLang="zh-CN" dirty="0">
                <a:latin typeface="宋体" panose="02010600030101010101" pitchFamily="2" charset="-122"/>
                <a:ea typeface="宋体" panose="02010600030101010101" pitchFamily="2" charset="-122"/>
              </a:rPr>
              <a:t>APWG</a:t>
            </a:r>
            <a:r>
              <a:rPr lang="zh-CN" altLang="en-US" dirty="0">
                <a:latin typeface="宋体" panose="02010600030101010101" pitchFamily="2" charset="-122"/>
                <a:ea typeface="宋体" panose="02010600030101010101" pitchFamily="2" charset="-122"/>
              </a:rPr>
              <a:t>的数据显示，</a:t>
            </a:r>
            <a:r>
              <a:rPr lang="en-US" altLang="zh-CN" dirty="0">
                <a:latin typeface="宋体" panose="02010600030101010101" pitchFamily="2" charset="-122"/>
                <a:ea typeface="宋体" panose="02010600030101010101" pitchFamily="2" charset="-122"/>
              </a:rPr>
              <a:t>2012</a:t>
            </a:r>
            <a:r>
              <a:rPr lang="zh-CN" altLang="en-US" dirty="0">
                <a:latin typeface="宋体" panose="02010600030101010101" pitchFamily="2" charset="-122"/>
                <a:ea typeface="宋体" panose="02010600030101010101" pitchFamily="2" charset="-122"/>
              </a:rPr>
              <a:t>下半年间，使用</a:t>
            </a:r>
            <a:r>
              <a:rPr lang="zh-CN" altLang="en-US" dirty="0" smtClean="0">
                <a:latin typeface="宋体" panose="02010600030101010101" pitchFamily="2" charset="-122"/>
                <a:ea typeface="宋体" panose="02010600030101010101" pitchFamily="2" charset="-122"/>
              </a:rPr>
              <a:t>恶意网页进行</a:t>
            </a:r>
            <a:r>
              <a:rPr lang="zh-CN" altLang="en-US" dirty="0">
                <a:latin typeface="宋体" panose="02010600030101010101" pitchFamily="2" charset="-122"/>
                <a:ea typeface="宋体" panose="02010600030101010101" pitchFamily="2" charset="-122"/>
              </a:rPr>
              <a:t>网络钓鱼从</a:t>
            </a:r>
            <a:r>
              <a:rPr lang="en-US" altLang="zh-CN" b="1" dirty="0">
                <a:solidFill>
                  <a:srgbClr val="FF0000"/>
                </a:solidFill>
                <a:latin typeface="宋体" panose="02010600030101010101" pitchFamily="2" charset="-122"/>
                <a:ea typeface="宋体" panose="02010600030101010101" pitchFamily="2" charset="-122"/>
              </a:rPr>
              <a:t>93,462</a:t>
            </a:r>
            <a:r>
              <a:rPr lang="zh-CN" altLang="en-US" dirty="0">
                <a:latin typeface="宋体" panose="02010600030101010101" pitchFamily="2" charset="-122"/>
                <a:ea typeface="宋体" panose="02010600030101010101" pitchFamily="2" charset="-122"/>
              </a:rPr>
              <a:t>起攀升到</a:t>
            </a:r>
            <a:r>
              <a:rPr lang="en-US" altLang="zh-CN" b="1" dirty="0">
                <a:solidFill>
                  <a:srgbClr val="FF0000"/>
                </a:solidFill>
                <a:latin typeface="宋体" panose="02010600030101010101" pitchFamily="2" charset="-122"/>
                <a:ea typeface="宋体" panose="02010600030101010101" pitchFamily="2" charset="-122"/>
              </a:rPr>
              <a:t>123,486</a:t>
            </a:r>
            <a:r>
              <a:rPr lang="zh-CN" altLang="en-US" dirty="0">
                <a:latin typeface="宋体" panose="02010600030101010101" pitchFamily="2" charset="-122"/>
                <a:ea typeface="宋体" panose="02010600030101010101" pitchFamily="2" charset="-122"/>
              </a:rPr>
              <a:t>起。</a:t>
            </a:r>
            <a:endParaRPr lang="en-US" altLang="zh-CN" dirty="0">
              <a:latin typeface="宋体" panose="02010600030101010101" pitchFamily="2" charset="-122"/>
              <a:ea typeface="宋体" panose="02010600030101010101" pitchFamily="2" charset="-122"/>
            </a:endParaRPr>
          </a:p>
          <a:p>
            <a:pPr lvl="1">
              <a:lnSpc>
                <a:spcPct val="150000"/>
              </a:lnSpc>
            </a:pPr>
            <a:r>
              <a:rPr lang="zh-CN" altLang="zh-CN" dirty="0" smtClean="0">
                <a:latin typeface="宋体" panose="02010600030101010101" pitchFamily="2" charset="-122"/>
                <a:ea typeface="宋体" panose="02010600030101010101" pitchFamily="2" charset="-122"/>
              </a:rPr>
              <a:t>卡巴斯基</a:t>
            </a:r>
            <a:r>
              <a:rPr lang="zh-CN" altLang="zh-CN" dirty="0">
                <a:latin typeface="宋体" panose="02010600030101010101" pitchFamily="2" charset="-122"/>
                <a:ea typeface="宋体" panose="02010600030101010101" pitchFamily="2" charset="-122"/>
              </a:rPr>
              <a:t>报告</a:t>
            </a:r>
            <a:r>
              <a:rPr lang="en-US" altLang="zh-CN" baseline="30000" dirty="0">
                <a:latin typeface="宋体" panose="02010600030101010101" pitchFamily="2" charset="-122"/>
                <a:ea typeface="宋体" panose="02010600030101010101" pitchFamily="2" charset="-122"/>
              </a:rPr>
              <a:t>[1-4]</a:t>
            </a:r>
            <a:r>
              <a:rPr lang="zh-CN" altLang="zh-CN" dirty="0">
                <a:latin typeface="宋体" panose="02010600030101010101" pitchFamily="2" charset="-122"/>
                <a:ea typeface="宋体" panose="02010600030101010101" pitchFamily="2" charset="-122"/>
              </a:rPr>
              <a:t>显示，恶意网页在</a:t>
            </a:r>
            <a:r>
              <a:rPr lang="en-US" altLang="zh-CN" b="1" dirty="0">
                <a:solidFill>
                  <a:srgbClr val="FF0000"/>
                </a:solidFill>
                <a:latin typeface="宋体" panose="02010600030101010101" pitchFamily="2" charset="-122"/>
                <a:ea typeface="宋体" panose="02010600030101010101" pitchFamily="2" charset="-122"/>
              </a:rPr>
              <a:t>87.36%</a:t>
            </a:r>
            <a:r>
              <a:rPr lang="zh-CN" altLang="zh-CN" dirty="0">
                <a:latin typeface="宋体" panose="02010600030101010101" pitchFamily="2" charset="-122"/>
                <a:ea typeface="宋体" panose="02010600030101010101" pitchFamily="2" charset="-122"/>
              </a:rPr>
              <a:t>的网络攻击中出现，并已成为黑客谋求经济利益的重要工具</a:t>
            </a:r>
            <a:r>
              <a:rPr lang="zh-CN" altLang="zh-CN" dirty="0" smtClean="0">
                <a:latin typeface="宋体" panose="02010600030101010101" pitchFamily="2" charset="-122"/>
                <a:ea typeface="宋体" panose="02010600030101010101" pitchFamily="2" charset="-122"/>
              </a:rPr>
              <a:t>。</a:t>
            </a:r>
            <a:endParaRPr lang="en-US" altLang="zh-CN" dirty="0" smtClean="0">
              <a:latin typeface="宋体" panose="02010600030101010101" pitchFamily="2" charset="-122"/>
              <a:ea typeface="宋体" panose="02010600030101010101" pitchFamily="2" charset="-122"/>
            </a:endParaRPr>
          </a:p>
          <a:p>
            <a:pPr lvl="1">
              <a:lnSpc>
                <a:spcPct val="150000"/>
              </a:lnSpc>
            </a:pPr>
            <a:r>
              <a:rPr lang="en-US" altLang="zh-CN" dirty="0" smtClean="0">
                <a:latin typeface="宋体" panose="02010600030101010101" pitchFamily="2" charset="-122"/>
                <a:ea typeface="宋体" panose="02010600030101010101" pitchFamily="2" charset="-122"/>
              </a:rPr>
              <a:t>Google</a:t>
            </a:r>
            <a:r>
              <a:rPr lang="zh-CN" altLang="zh-CN" dirty="0">
                <a:latin typeface="宋体" panose="02010600030101010101" pitchFamily="2" charset="-122"/>
                <a:ea typeface="宋体" panose="02010600030101010101" pitchFamily="2" charset="-122"/>
              </a:rPr>
              <a:t>的研究指出，其搜索结果中</a:t>
            </a:r>
            <a:r>
              <a:rPr lang="en-US" altLang="zh-CN" b="1" dirty="0">
                <a:solidFill>
                  <a:srgbClr val="FF0000"/>
                </a:solidFill>
                <a:latin typeface="宋体" panose="02010600030101010101" pitchFamily="2" charset="-122"/>
                <a:ea typeface="宋体" panose="02010600030101010101" pitchFamily="2" charset="-122"/>
              </a:rPr>
              <a:t>1.3%</a:t>
            </a:r>
            <a:r>
              <a:rPr lang="zh-CN" altLang="zh-CN" dirty="0">
                <a:latin typeface="宋体" panose="02010600030101010101" pitchFamily="2" charset="-122"/>
                <a:ea typeface="宋体" panose="02010600030101010101" pitchFamily="2" charset="-122"/>
              </a:rPr>
              <a:t>的页面为被挂马网页</a:t>
            </a:r>
            <a:r>
              <a:rPr lang="en-US" altLang="zh-CN" baseline="30000" dirty="0">
                <a:latin typeface="宋体" panose="02010600030101010101" pitchFamily="2" charset="-122"/>
                <a:ea typeface="宋体" panose="02010600030101010101" pitchFamily="2" charset="-122"/>
              </a:rPr>
              <a:t>[1-4.1]</a:t>
            </a:r>
            <a:r>
              <a:rPr lang="zh-CN" altLang="zh-CN" dirty="0" smtClean="0">
                <a:latin typeface="宋体" panose="02010600030101010101" pitchFamily="2" charset="-122"/>
                <a:ea typeface="宋体" panose="02010600030101010101" pitchFamily="2" charset="-122"/>
              </a:rPr>
              <a:t>。</a:t>
            </a:r>
            <a:endParaRPr lang="en-US" altLang="zh-CN" dirty="0" smtClean="0">
              <a:latin typeface="宋体" panose="02010600030101010101" pitchFamily="2" charset="-122"/>
              <a:ea typeface="宋体" panose="02010600030101010101" pitchFamily="2" charset="-122"/>
            </a:endParaRPr>
          </a:p>
        </p:txBody>
      </p:sp>
      <p:sp>
        <p:nvSpPr>
          <p:cNvPr id="9" name="灯片编号占位符 8"/>
          <p:cNvSpPr>
            <a:spLocks noGrp="1"/>
          </p:cNvSpPr>
          <p:nvPr>
            <p:ph type="sldNum" sz="quarter" idx="12"/>
          </p:nvPr>
        </p:nvSpPr>
        <p:spPr/>
        <p:txBody>
          <a:bodyPr>
            <a:normAutofit fontScale="47500" lnSpcReduction="20000"/>
          </a:bodyPr>
          <a:lstStyle/>
          <a:p>
            <a:pPr>
              <a:defRPr/>
            </a:pPr>
            <a:fld id="{95684C7A-2D05-4F0D-A07C-768655EF9B2E}" type="slidenum">
              <a:rPr lang="en-US"/>
              <a:pPr>
                <a:defRPr/>
              </a:pPr>
              <a:t>53</a:t>
            </a:fld>
            <a:endParaRPr lang="en-US" dirty="0"/>
          </a:p>
        </p:txBody>
      </p:sp>
      <p:pic>
        <p:nvPicPr>
          <p:cNvPr id="12" name="Picture 3"/>
          <p:cNvPicPr>
            <a:picLocks noChangeAspect="1" noChangeArrowheads="1"/>
          </p:cNvPicPr>
          <p:nvPr/>
        </p:nvPicPr>
        <p:blipFill>
          <a:blip r:embed="rId3" cstate="print"/>
          <a:srcRect/>
          <a:stretch>
            <a:fillRect/>
          </a:stretch>
        </p:blipFill>
        <p:spPr bwMode="auto">
          <a:xfrm>
            <a:off x="3431704" y="4197437"/>
            <a:ext cx="4608512" cy="2666353"/>
          </a:xfrm>
          <a:prstGeom prst="rect">
            <a:avLst/>
          </a:prstGeom>
          <a:noFill/>
          <a:ln w="9525">
            <a:noFill/>
            <a:miter lim="800000"/>
            <a:headEnd/>
            <a:tailEnd/>
          </a:ln>
        </p:spPr>
      </p:pic>
      <p:sp>
        <p:nvSpPr>
          <p:cNvPr id="7" name="TextBox 6"/>
          <p:cNvSpPr txBox="1"/>
          <p:nvPr/>
        </p:nvSpPr>
        <p:spPr>
          <a:xfrm>
            <a:off x="1631504" y="5661249"/>
            <a:ext cx="8892480" cy="584775"/>
          </a:xfrm>
          <a:prstGeom prst="rect">
            <a:avLst/>
          </a:prstGeom>
          <a:solidFill>
            <a:schemeClr val="bg1">
              <a:lumMod val="65000"/>
            </a:schemeClr>
          </a:solidFill>
          <a:ln w="19050">
            <a:solidFill>
              <a:schemeClr val="tx2">
                <a:lumMod val="50000"/>
              </a:schemeClr>
            </a:solidFill>
          </a:ln>
        </p:spPr>
        <p:txBody>
          <a:bodyPr wrap="square">
            <a:spAutoFit/>
          </a:bodyPr>
          <a:lstStyle/>
          <a:p>
            <a:pPr>
              <a:defRPr/>
            </a:pPr>
            <a:endParaRPr lang="en-US" altLang="zh-CN" sz="1000" dirty="0">
              <a:latin typeface="楷体" pitchFamily="49" charset="-122"/>
              <a:ea typeface="楷体" pitchFamily="49" charset="-122"/>
            </a:endParaRPr>
          </a:p>
          <a:p>
            <a:r>
              <a:rPr lang="zh-CN" altLang="en-US" sz="2200" dirty="0">
                <a:latin typeface="华文新魏" pitchFamily="2" charset="-122"/>
                <a:ea typeface="华文新魏" pitchFamily="2" charset="-122"/>
                <a:cs typeface="Verdana" pitchFamily="34" charset="0"/>
              </a:rPr>
              <a:t>因此，如何有效地识别恶意网页已经成为亟待解决的网络安全问题之一。</a:t>
            </a:r>
          </a:p>
        </p:txBody>
      </p:sp>
    </p:spTree>
    <p:extLst>
      <p:ext uri="{BB962C8B-B14F-4D97-AF65-F5344CB8AC3E}">
        <p14:creationId xmlns:p14="http://schemas.microsoft.com/office/powerpoint/2010/main" val="32300228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3"/>
          <p:cNvSpPr>
            <a:spLocks noGrp="1"/>
          </p:cNvSpPr>
          <p:nvPr>
            <p:ph type="title"/>
          </p:nvPr>
        </p:nvSpPr>
        <p:spPr>
          <a:xfrm>
            <a:off x="2136775" y="228600"/>
            <a:ext cx="8153400" cy="463550"/>
          </a:xfrm>
        </p:spPr>
        <p:txBody>
          <a:bodyPr/>
          <a:lstStyle/>
          <a:p>
            <a:r>
              <a:rPr lang="zh-CN" altLang="en-US" dirty="0" smtClean="0"/>
              <a:t>背景</a:t>
            </a:r>
          </a:p>
        </p:txBody>
      </p:sp>
      <p:sp>
        <p:nvSpPr>
          <p:cNvPr id="18435" name="内容占位符 4"/>
          <p:cNvSpPr>
            <a:spLocks noGrp="1"/>
          </p:cNvSpPr>
          <p:nvPr>
            <p:ph sz="quarter" idx="1"/>
          </p:nvPr>
        </p:nvSpPr>
        <p:spPr>
          <a:xfrm>
            <a:off x="2136775" y="1125538"/>
            <a:ext cx="8153400" cy="4970462"/>
          </a:xfrm>
        </p:spPr>
        <p:txBody>
          <a:bodyPr/>
          <a:lstStyle/>
          <a:p>
            <a:pPr>
              <a:lnSpc>
                <a:spcPct val="150000"/>
              </a:lnSpc>
            </a:pPr>
            <a:r>
              <a:rPr lang="zh-CN" altLang="en-US" dirty="0" smtClean="0">
                <a:latin typeface="宋体" panose="02010600030101010101" pitchFamily="2" charset="-122"/>
                <a:ea typeface="宋体" panose="02010600030101010101" pitchFamily="2" charset="-122"/>
              </a:rPr>
              <a:t>恶意网页识别的一些研究进展</a:t>
            </a:r>
            <a:endParaRPr lang="en-US" altLang="zh-CN" dirty="0" smtClean="0">
              <a:latin typeface="宋体" panose="02010600030101010101" pitchFamily="2" charset="-122"/>
              <a:ea typeface="宋体" panose="02010600030101010101" pitchFamily="2" charset="-122"/>
            </a:endParaRPr>
          </a:p>
          <a:p>
            <a:pPr lvl="1">
              <a:lnSpc>
                <a:spcPct val="150000"/>
              </a:lnSpc>
            </a:pPr>
            <a:r>
              <a:rPr lang="zh-CN" altLang="en-US" dirty="0" smtClean="0">
                <a:latin typeface="宋体" panose="02010600030101010101" pitchFamily="2" charset="-122"/>
                <a:ea typeface="宋体" panose="02010600030101010101" pitchFamily="2" charset="-122"/>
              </a:rPr>
              <a:t>观点：恶意网页的识别与检测是一个</a:t>
            </a:r>
            <a:r>
              <a:rPr lang="zh-CN" altLang="en-US" b="1" dirty="0" smtClean="0">
                <a:solidFill>
                  <a:srgbClr val="FF0000"/>
                </a:solidFill>
                <a:latin typeface="宋体" panose="02010600030101010101" pitchFamily="2" charset="-122"/>
                <a:ea typeface="宋体" panose="02010600030101010101" pitchFamily="2" charset="-122"/>
              </a:rPr>
              <a:t>攻防博弈</a:t>
            </a:r>
            <a:r>
              <a:rPr lang="zh-CN" altLang="en-US" dirty="0" smtClean="0">
                <a:latin typeface="宋体" panose="02010600030101010101" pitchFamily="2" charset="-122"/>
                <a:ea typeface="宋体" panose="02010600030101010101" pitchFamily="2" charset="-122"/>
              </a:rPr>
              <a:t>问题。</a:t>
            </a:r>
            <a:endParaRPr lang="en-US" altLang="zh-CN" dirty="0" smtClean="0">
              <a:latin typeface="宋体" panose="02010600030101010101" pitchFamily="2" charset="-122"/>
              <a:ea typeface="宋体" panose="02010600030101010101" pitchFamily="2" charset="-122"/>
            </a:endParaRPr>
          </a:p>
          <a:p>
            <a:pPr lvl="1">
              <a:lnSpc>
                <a:spcPct val="150000"/>
              </a:lnSpc>
            </a:pPr>
            <a:r>
              <a:rPr lang="zh-CN" altLang="en-US" dirty="0" smtClean="0">
                <a:latin typeface="宋体" panose="02010600030101010101" pitchFamily="2" charset="-122"/>
                <a:ea typeface="宋体" panose="02010600030101010101" pitchFamily="2" charset="-122"/>
              </a:rPr>
              <a:t>攻击者视角：</a:t>
            </a:r>
            <a:endParaRPr lang="en-US" altLang="zh-CN" dirty="0" smtClean="0">
              <a:latin typeface="宋体" panose="02010600030101010101" pitchFamily="2" charset="-122"/>
              <a:ea typeface="宋体" panose="02010600030101010101" pitchFamily="2" charset="-122"/>
            </a:endParaRPr>
          </a:p>
          <a:p>
            <a:pPr lvl="2">
              <a:lnSpc>
                <a:spcPct val="150000"/>
              </a:lnSpc>
            </a:pPr>
            <a:r>
              <a:rPr lang="zh-CN" altLang="en-US" dirty="0" smtClean="0">
                <a:latin typeface="宋体" panose="02010600030101010101" pitchFamily="2" charset="-122"/>
                <a:ea typeface="宋体" panose="02010600030101010101" pitchFamily="2" charset="-122"/>
              </a:rPr>
              <a:t>自动生成域名技术、隐匿技术。。。</a:t>
            </a:r>
            <a:endParaRPr lang="en-US" altLang="zh-CN" dirty="0" smtClean="0">
              <a:latin typeface="宋体" panose="02010600030101010101" pitchFamily="2" charset="-122"/>
              <a:ea typeface="宋体" panose="02010600030101010101" pitchFamily="2" charset="-122"/>
            </a:endParaRPr>
          </a:p>
          <a:p>
            <a:pPr lvl="1">
              <a:lnSpc>
                <a:spcPct val="150000"/>
              </a:lnSpc>
              <a:defRPr/>
            </a:pPr>
            <a:r>
              <a:rPr lang="zh-CN" altLang="en-US" dirty="0" smtClean="0">
                <a:latin typeface="宋体" panose="02010600030101010101" pitchFamily="2" charset="-122"/>
                <a:ea typeface="宋体" panose="02010600030101010101" pitchFamily="2" charset="-122"/>
              </a:rPr>
              <a:t>防御者视角：</a:t>
            </a:r>
            <a:endParaRPr lang="en-US" altLang="zh-CN" dirty="0" smtClean="0">
              <a:latin typeface="宋体" panose="02010600030101010101" pitchFamily="2" charset="-122"/>
              <a:ea typeface="宋体" panose="02010600030101010101" pitchFamily="2" charset="-122"/>
            </a:endParaRPr>
          </a:p>
          <a:p>
            <a:pPr lvl="2">
              <a:lnSpc>
                <a:spcPct val="150000"/>
              </a:lnSpc>
              <a:defRPr/>
            </a:pPr>
            <a:r>
              <a:rPr lang="zh-CN" altLang="en-US" dirty="0" smtClean="0">
                <a:latin typeface="宋体" panose="02010600030101010101" pitchFamily="2" charset="-122"/>
                <a:ea typeface="宋体" panose="02010600030101010101" pitchFamily="2" charset="-122"/>
              </a:rPr>
              <a:t>学术界：</a:t>
            </a:r>
            <a:r>
              <a:rPr lang="en-US" altLang="zh-CN" dirty="0" smtClean="0">
                <a:latin typeface="宋体" panose="02010600030101010101" pitchFamily="2" charset="-122"/>
                <a:ea typeface="宋体" panose="02010600030101010101" pitchFamily="2" charset="-122"/>
              </a:rPr>
              <a:t>URL</a:t>
            </a:r>
            <a:r>
              <a:rPr lang="zh-CN" altLang="en-US" dirty="0" smtClean="0">
                <a:latin typeface="宋体" panose="02010600030101010101" pitchFamily="2" charset="-122"/>
                <a:ea typeface="宋体" panose="02010600030101010101" pitchFamily="2" charset="-122"/>
              </a:rPr>
              <a:t>语法特征，</a:t>
            </a:r>
            <a:r>
              <a:rPr lang="en-US" altLang="zh-CN" dirty="0" smtClean="0">
                <a:latin typeface="宋体" panose="02010600030101010101" pitchFamily="2" charset="-122"/>
                <a:ea typeface="宋体" panose="02010600030101010101" pitchFamily="2" charset="-122"/>
              </a:rPr>
              <a:t>DNS</a:t>
            </a:r>
            <a:r>
              <a:rPr lang="zh-CN" altLang="en-US" dirty="0" smtClean="0">
                <a:latin typeface="宋体" panose="02010600030101010101" pitchFamily="2" charset="-122"/>
                <a:ea typeface="宋体" panose="02010600030101010101" pitchFamily="2" charset="-122"/>
              </a:rPr>
              <a:t>特征，网页内容特征等。</a:t>
            </a:r>
            <a:endParaRPr lang="en-US" altLang="zh-CN" dirty="0" smtClean="0">
              <a:latin typeface="宋体" panose="02010600030101010101" pitchFamily="2" charset="-122"/>
              <a:ea typeface="宋体" panose="02010600030101010101" pitchFamily="2" charset="-122"/>
            </a:endParaRPr>
          </a:p>
          <a:p>
            <a:pPr lvl="2">
              <a:lnSpc>
                <a:spcPct val="150000"/>
              </a:lnSpc>
              <a:defRPr/>
            </a:pPr>
            <a:r>
              <a:rPr lang="zh-CN" altLang="en-US" dirty="0" smtClean="0">
                <a:latin typeface="宋体" panose="02010600030101010101" pitchFamily="2" charset="-122"/>
                <a:ea typeface="宋体" panose="02010600030101010101" pitchFamily="2" charset="-122"/>
              </a:rPr>
              <a:t>工业界：</a:t>
            </a:r>
            <a:r>
              <a:rPr lang="en-US" altLang="zh-CN" dirty="0" err="1" smtClean="0">
                <a:latin typeface="宋体" panose="02010600030101010101" pitchFamily="2" charset="-122"/>
                <a:ea typeface="宋体" panose="02010600030101010101" pitchFamily="2" charset="-122"/>
              </a:rPr>
              <a:t>SmartScreen</a:t>
            </a:r>
            <a:r>
              <a:rPr lang="zh-CN" altLang="en-US" dirty="0" smtClean="0">
                <a:latin typeface="宋体" panose="02010600030101010101" pitchFamily="2" charset="-122"/>
                <a:ea typeface="宋体" panose="02010600030101010101" pitchFamily="2" charset="-122"/>
              </a:rPr>
              <a:t>筛选器和</a:t>
            </a:r>
            <a:r>
              <a:rPr lang="en-US" altLang="zh-CN" dirty="0" err="1" smtClean="0">
                <a:latin typeface="宋体" panose="02010600030101010101" pitchFamily="2" charset="-122"/>
                <a:ea typeface="宋体" panose="02010600030101010101" pitchFamily="2" charset="-122"/>
              </a:rPr>
              <a:t>Safebrowsing</a:t>
            </a:r>
            <a:r>
              <a:rPr lang="zh-CN" altLang="en-US" dirty="0" smtClean="0">
                <a:latin typeface="宋体" panose="02010600030101010101" pitchFamily="2" charset="-122"/>
                <a:ea typeface="宋体" panose="02010600030101010101" pitchFamily="2" charset="-122"/>
              </a:rPr>
              <a:t>采用的内置黑白名单方法等。</a:t>
            </a:r>
            <a:endParaRPr lang="en-US" altLang="zh-CN" dirty="0" smtClean="0">
              <a:latin typeface="宋体" panose="02010600030101010101" pitchFamily="2" charset="-122"/>
              <a:ea typeface="宋体" panose="02010600030101010101" pitchFamily="2" charset="-122"/>
            </a:endParaRPr>
          </a:p>
        </p:txBody>
      </p:sp>
      <p:sp>
        <p:nvSpPr>
          <p:cNvPr id="9" name="灯片编号占位符 8"/>
          <p:cNvSpPr>
            <a:spLocks noGrp="1"/>
          </p:cNvSpPr>
          <p:nvPr>
            <p:ph type="sldNum" sz="quarter" idx="12"/>
          </p:nvPr>
        </p:nvSpPr>
        <p:spPr/>
        <p:txBody>
          <a:bodyPr>
            <a:normAutofit fontScale="47500" lnSpcReduction="20000"/>
          </a:bodyPr>
          <a:lstStyle/>
          <a:p>
            <a:pPr>
              <a:defRPr/>
            </a:pPr>
            <a:fld id="{95684C7A-2D05-4F0D-A07C-768655EF9B2E}" type="slidenum">
              <a:rPr lang="en-US"/>
              <a:pPr>
                <a:defRPr/>
              </a:pPr>
              <a:t>54</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1607380" y="4814385"/>
            <a:ext cx="1877048" cy="693064"/>
          </a:xfrm>
          <a:prstGeom prst="rect">
            <a:avLst/>
          </a:prstGeom>
          <a:noFill/>
          <a:ln w="9525">
            <a:noFill/>
            <a:miter lim="800000"/>
            <a:headEnd/>
            <a:tailEnd/>
          </a:ln>
          <a:effectLst/>
        </p:spPr>
      </p:pic>
      <p:pic>
        <p:nvPicPr>
          <p:cNvPr id="10" name="Picture 5"/>
          <p:cNvPicPr>
            <a:picLocks noChangeAspect="1" noChangeArrowheads="1"/>
          </p:cNvPicPr>
          <p:nvPr/>
        </p:nvPicPr>
        <p:blipFill>
          <a:blip r:embed="rId4" cstate="print"/>
          <a:srcRect/>
          <a:stretch>
            <a:fillRect/>
          </a:stretch>
        </p:blipFill>
        <p:spPr bwMode="auto">
          <a:xfrm>
            <a:off x="7252765" y="5101322"/>
            <a:ext cx="1357322" cy="1011204"/>
          </a:xfrm>
          <a:prstGeom prst="rect">
            <a:avLst/>
          </a:prstGeom>
          <a:noFill/>
          <a:ln w="9525">
            <a:noFill/>
            <a:miter lim="800000"/>
            <a:headEnd/>
            <a:tailEnd/>
          </a:ln>
          <a:effectLst/>
        </p:spPr>
      </p:pic>
      <p:sp>
        <p:nvSpPr>
          <p:cNvPr id="11" name="TextBox 10"/>
          <p:cNvSpPr txBox="1"/>
          <p:nvPr/>
        </p:nvSpPr>
        <p:spPr>
          <a:xfrm>
            <a:off x="1636702" y="5847939"/>
            <a:ext cx="8892480" cy="769441"/>
          </a:xfrm>
          <a:prstGeom prst="rect">
            <a:avLst/>
          </a:prstGeom>
          <a:solidFill>
            <a:schemeClr val="bg1">
              <a:lumMod val="65000"/>
            </a:schemeClr>
          </a:solidFill>
          <a:ln w="19050">
            <a:solidFill>
              <a:schemeClr val="tx2">
                <a:lumMod val="50000"/>
              </a:schemeClr>
            </a:solidFill>
          </a:ln>
        </p:spPr>
        <p:txBody>
          <a:bodyPr wrap="square">
            <a:spAutoFit/>
          </a:bodyPr>
          <a:lstStyle/>
          <a:p>
            <a:r>
              <a:rPr lang="zh-CN" altLang="en-US" sz="2200" dirty="0">
                <a:latin typeface="华文新魏" pitchFamily="2" charset="-122"/>
                <a:ea typeface="华文新魏" pitchFamily="2" charset="-122"/>
                <a:cs typeface="Verdana" pitchFamily="34" charset="0"/>
              </a:rPr>
              <a:t>下面分别从恶意网页识别问题的基本概念，识别技术和面临挑战三个方面介绍。</a:t>
            </a:r>
          </a:p>
        </p:txBody>
      </p:sp>
      <p:pic>
        <p:nvPicPr>
          <p:cNvPr id="95234" name="Picture 2" descr="D:\360安全浏览器下载\baidu.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85431" y="5101479"/>
            <a:ext cx="1526907" cy="752995"/>
          </a:xfrm>
          <a:prstGeom prst="rect">
            <a:avLst/>
          </a:prstGeom>
          <a:noFill/>
          <a:extLst>
            <a:ext uri="{909E8E84-426E-40DD-AFC4-6F175D3DCCD1}">
              <a14:hiddenFill xmlns:a14="http://schemas.microsoft.com/office/drawing/2010/main">
                <a:solidFill>
                  <a:srgbClr val="FFFFFF"/>
                </a:solidFill>
              </a14:hiddenFill>
            </a:ext>
          </a:extLst>
        </p:spPr>
      </p:pic>
      <p:pic>
        <p:nvPicPr>
          <p:cNvPr id="95235" name="Picture 3" descr="D:\360安全浏览器下载\谷歌.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42958" y="4814385"/>
            <a:ext cx="1479968" cy="83271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p:nvPicPr>
        <p:blipFill>
          <a:blip r:embed="rId7" cstate="print"/>
          <a:srcRect/>
          <a:stretch>
            <a:fillRect/>
          </a:stretch>
        </p:blipFill>
        <p:spPr bwMode="auto">
          <a:xfrm>
            <a:off x="8321553" y="4916101"/>
            <a:ext cx="2357454" cy="570594"/>
          </a:xfrm>
          <a:prstGeom prst="rect">
            <a:avLst/>
          </a:prstGeom>
          <a:noFill/>
          <a:ln w="9525">
            <a:noFill/>
            <a:miter lim="800000"/>
            <a:headEnd/>
            <a:tailEnd/>
          </a:ln>
          <a:effectLst/>
        </p:spPr>
      </p:pic>
    </p:spTree>
    <p:extLst>
      <p:ext uri="{BB962C8B-B14F-4D97-AF65-F5344CB8AC3E}">
        <p14:creationId xmlns:p14="http://schemas.microsoft.com/office/powerpoint/2010/main" val="25121170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内容占位符 4"/>
          <p:cNvSpPr>
            <a:spLocks noGrp="1"/>
          </p:cNvSpPr>
          <p:nvPr>
            <p:ph sz="quarter" idx="1"/>
          </p:nvPr>
        </p:nvSpPr>
        <p:spPr>
          <a:xfrm>
            <a:off x="2136775" y="1125538"/>
            <a:ext cx="8153400" cy="4970462"/>
          </a:xfrm>
        </p:spPr>
        <p:txBody>
          <a:bodyPr/>
          <a:lstStyle/>
          <a:p>
            <a:pPr hangingPunct="0"/>
            <a:r>
              <a:rPr lang="zh-CN" altLang="zh-CN" dirty="0">
                <a:latin typeface="宋体" panose="02010600030101010101" pitchFamily="2" charset="-122"/>
                <a:ea typeface="宋体" panose="02010600030101010101" pitchFamily="2" charset="-122"/>
              </a:rPr>
              <a:t>目前</a:t>
            </a:r>
            <a:r>
              <a:rPr lang="zh-CN" altLang="zh-CN" dirty="0" smtClean="0">
                <a:latin typeface="宋体" panose="02010600030101010101" pitchFamily="2" charset="-122"/>
                <a:ea typeface="宋体" panose="02010600030101010101" pitchFamily="2" charset="-122"/>
              </a:rPr>
              <a:t>，恶意网页尚无一个明确的、统一的定义</a:t>
            </a:r>
            <a:r>
              <a:rPr lang="zh-CN" altLang="en-US" dirty="0" smtClean="0">
                <a:latin typeface="宋体" panose="02010600030101010101" pitchFamily="2" charset="-122"/>
                <a:ea typeface="宋体" panose="02010600030101010101" pitchFamily="2" charset="-122"/>
              </a:rPr>
              <a:t>。</a:t>
            </a:r>
            <a:endParaRPr lang="en-US" altLang="zh-CN" dirty="0">
              <a:latin typeface="宋体" panose="02010600030101010101" pitchFamily="2" charset="-122"/>
              <a:ea typeface="宋体" panose="02010600030101010101" pitchFamily="2" charset="-122"/>
            </a:endParaRPr>
          </a:p>
          <a:p>
            <a:pPr lvl="1" hangingPunct="0"/>
            <a:r>
              <a:rPr lang="en-US" altLang="zh-CN" b="1" dirty="0">
                <a:latin typeface="宋体" panose="02010600030101010101" pitchFamily="2" charset="-122"/>
                <a:ea typeface="宋体" panose="02010600030101010101" pitchFamily="2" charset="-122"/>
              </a:rPr>
              <a:t>Google</a:t>
            </a:r>
            <a:r>
              <a:rPr lang="en-US" altLang="zh-CN" b="1" baseline="30000" dirty="0">
                <a:latin typeface="宋体" panose="02010600030101010101" pitchFamily="2" charset="-122"/>
                <a:ea typeface="宋体" panose="02010600030101010101" pitchFamily="2" charset="-122"/>
              </a:rPr>
              <a:t>[2-1]</a:t>
            </a:r>
            <a:r>
              <a:rPr lang="zh-CN" altLang="zh-CN" dirty="0">
                <a:latin typeface="宋体" panose="02010600030101010101" pitchFamily="2" charset="-122"/>
                <a:ea typeface="宋体" panose="02010600030101010101" pitchFamily="2" charset="-122"/>
              </a:rPr>
              <a:t>将恶意网页限定为一种不安全的网站，发生的场景可以是恶意软件自动下载</a:t>
            </a:r>
            <a:r>
              <a:rPr lang="en-US" altLang="zh-CN" baseline="30000" dirty="0">
                <a:latin typeface="宋体" panose="02010600030101010101" pitchFamily="2" charset="-122"/>
                <a:ea typeface="宋体" panose="02010600030101010101" pitchFamily="2" charset="-122"/>
              </a:rPr>
              <a:t>[2-2]</a:t>
            </a:r>
            <a:r>
              <a:rPr lang="zh-CN" altLang="zh-CN" dirty="0">
                <a:latin typeface="宋体" panose="02010600030101010101" pitchFamily="2" charset="-122"/>
                <a:ea typeface="宋体" panose="02010600030101010101" pitchFamily="2" charset="-122"/>
              </a:rPr>
              <a:t>，网页弹窗</a:t>
            </a:r>
            <a:r>
              <a:rPr lang="en-US" altLang="zh-CN" baseline="30000" dirty="0">
                <a:latin typeface="宋体" panose="02010600030101010101" pitchFamily="2" charset="-122"/>
                <a:ea typeface="宋体" panose="02010600030101010101" pitchFamily="2" charset="-122"/>
              </a:rPr>
              <a:t>[2-3]</a:t>
            </a:r>
            <a:r>
              <a:rPr lang="zh-CN" altLang="zh-CN" dirty="0">
                <a:latin typeface="宋体" panose="02010600030101010101" pitchFamily="2" charset="-122"/>
                <a:ea typeface="宋体" panose="02010600030101010101" pitchFamily="2" charset="-122"/>
              </a:rPr>
              <a:t>诱骗用户输入自己的用户名和密码等。</a:t>
            </a:r>
            <a:endParaRPr lang="en-US" altLang="zh-CN" dirty="0">
              <a:latin typeface="宋体" panose="02010600030101010101" pitchFamily="2" charset="-122"/>
              <a:ea typeface="宋体" panose="02010600030101010101" pitchFamily="2" charset="-122"/>
            </a:endParaRPr>
          </a:p>
          <a:p>
            <a:pPr lvl="1" hangingPunct="0"/>
            <a:r>
              <a:rPr lang="en-US" altLang="zh-CN" b="1" dirty="0" err="1">
                <a:latin typeface="宋体" panose="02010600030101010101" pitchFamily="2" charset="-122"/>
                <a:ea typeface="宋体" panose="02010600030101010101" pitchFamily="2" charset="-122"/>
              </a:rPr>
              <a:t>Birhanu</a:t>
            </a:r>
            <a:r>
              <a:rPr lang="en-US" altLang="zh-CN" b="1" dirty="0">
                <a:latin typeface="宋体" panose="02010600030101010101" pitchFamily="2" charset="-122"/>
                <a:ea typeface="宋体" panose="02010600030101010101" pitchFamily="2" charset="-122"/>
              </a:rPr>
              <a:t> E</a:t>
            </a:r>
            <a:r>
              <a:rPr lang="en-US" altLang="zh-CN" dirty="0">
                <a:latin typeface="宋体" panose="02010600030101010101" pitchFamily="2" charset="-122"/>
                <a:ea typeface="宋体" panose="02010600030101010101" pitchFamily="2" charset="-122"/>
              </a:rPr>
              <a:t>.</a:t>
            </a:r>
            <a:r>
              <a:rPr lang="zh-CN" altLang="zh-CN" dirty="0">
                <a:latin typeface="宋体" panose="02010600030101010101" pitchFamily="2" charset="-122"/>
                <a:ea typeface="宋体" panose="02010600030101010101" pitchFamily="2" charset="-122"/>
              </a:rPr>
              <a:t>等人</a:t>
            </a:r>
            <a:r>
              <a:rPr lang="en-US" altLang="zh-CN" baseline="30000" dirty="0">
                <a:latin typeface="宋体" panose="02010600030101010101" pitchFamily="2" charset="-122"/>
                <a:ea typeface="宋体" panose="02010600030101010101" pitchFamily="2" charset="-122"/>
              </a:rPr>
              <a:t>[2-3.1]</a:t>
            </a:r>
            <a:r>
              <a:rPr lang="zh-CN" altLang="zh-CN" dirty="0">
                <a:latin typeface="宋体" panose="02010600030101010101" pitchFamily="2" charset="-122"/>
                <a:ea typeface="宋体" panose="02010600030101010101" pitchFamily="2" charset="-122"/>
              </a:rPr>
              <a:t>将恶意网页定义为一类通过利用漏洞对一次性的访问行为发起攻击的网页。</a:t>
            </a:r>
            <a:endParaRPr lang="en-US" altLang="zh-CN" dirty="0">
              <a:latin typeface="宋体" panose="02010600030101010101" pitchFamily="2" charset="-122"/>
              <a:ea typeface="宋体" panose="02010600030101010101" pitchFamily="2" charset="-122"/>
            </a:endParaRPr>
          </a:p>
          <a:p>
            <a:pPr lvl="1" hangingPunct="0"/>
            <a:r>
              <a:rPr lang="zh-CN" altLang="zh-CN" b="1" dirty="0">
                <a:latin typeface="宋体" panose="02010600030101010101" pitchFamily="2" charset="-122"/>
                <a:ea typeface="宋体" panose="02010600030101010101" pitchFamily="2" charset="-122"/>
              </a:rPr>
              <a:t>百度百科</a:t>
            </a:r>
            <a:r>
              <a:rPr lang="zh-CN" altLang="zh-CN" dirty="0">
                <a:latin typeface="宋体" panose="02010600030101010101" pitchFamily="2" charset="-122"/>
                <a:ea typeface="宋体" panose="02010600030101010101" pitchFamily="2" charset="-122"/>
              </a:rPr>
              <a:t>上</a:t>
            </a:r>
            <a:r>
              <a:rPr lang="en-US" altLang="zh-CN" baseline="30000" dirty="0">
                <a:latin typeface="宋体" panose="02010600030101010101" pitchFamily="2" charset="-122"/>
                <a:ea typeface="宋体" panose="02010600030101010101" pitchFamily="2" charset="-122"/>
              </a:rPr>
              <a:t>[2-4]</a:t>
            </a:r>
            <a:r>
              <a:rPr lang="zh-CN" altLang="zh-CN" dirty="0">
                <a:latin typeface="宋体" panose="02010600030101010101" pitchFamily="2" charset="-122"/>
                <a:ea typeface="宋体" panose="02010600030101010101" pitchFamily="2" charset="-122"/>
              </a:rPr>
              <a:t>对恶意网站定义为故意在计算机系统上执行恶意任务的病毒、蠕虫和特洛伊木马的非法网站，并指出他们的共同特征是采用网页形式让人们正常浏览页面内容，同时非法获取电脑里的各种数据</a:t>
            </a:r>
            <a:r>
              <a:rPr lang="zh-CN" altLang="zh-CN" dirty="0" smtClean="0">
                <a:latin typeface="宋体" panose="02010600030101010101" pitchFamily="2" charset="-122"/>
                <a:ea typeface="宋体" panose="02010600030101010101" pitchFamily="2" charset="-122"/>
              </a:rPr>
              <a:t>。</a:t>
            </a:r>
            <a:endParaRPr lang="en-US" altLang="zh-CN" dirty="0" smtClean="0">
              <a:latin typeface="宋体" panose="02010600030101010101" pitchFamily="2" charset="-122"/>
              <a:ea typeface="宋体" panose="02010600030101010101" pitchFamily="2" charset="-122"/>
            </a:endParaRPr>
          </a:p>
          <a:p>
            <a:pPr hangingPunct="0"/>
            <a:r>
              <a:rPr lang="zh-CN" altLang="zh-CN" dirty="0" smtClean="0">
                <a:latin typeface="宋体" panose="02010600030101010101" pitchFamily="2" charset="-122"/>
                <a:ea typeface="宋体" panose="02010600030101010101" pitchFamily="2" charset="-122"/>
              </a:rPr>
              <a:t>一般来说</a:t>
            </a:r>
            <a:r>
              <a:rPr lang="zh-CN" altLang="zh-CN" dirty="0">
                <a:latin typeface="宋体" panose="02010600030101010101" pitchFamily="2" charset="-122"/>
                <a:ea typeface="宋体" panose="02010600030101010101" pitchFamily="2" charset="-122"/>
              </a:rPr>
              <a:t>，恶意网页是以网页木马，钓鱼网站为代表的一类网页。不同于正常网页，恶意网页往往</a:t>
            </a:r>
            <a:r>
              <a:rPr lang="zh-CN" altLang="zh-CN" b="1" dirty="0">
                <a:solidFill>
                  <a:srgbClr val="FF0000"/>
                </a:solidFill>
                <a:latin typeface="宋体" panose="02010600030101010101" pitchFamily="2" charset="-122"/>
                <a:ea typeface="宋体" panose="02010600030101010101" pitchFamily="2" charset="-122"/>
              </a:rPr>
              <a:t>通过伪装成合法网站或在网页中嵌入恶意脚本</a:t>
            </a:r>
            <a:r>
              <a:rPr lang="zh-CN" altLang="zh-CN" dirty="0">
                <a:latin typeface="宋体" panose="02010600030101010101" pitchFamily="2" charset="-122"/>
                <a:ea typeface="宋体" panose="02010600030101010101" pitchFamily="2" charset="-122"/>
              </a:rPr>
              <a:t>，从而在</a:t>
            </a:r>
            <a:r>
              <a:rPr lang="zh-CN" altLang="zh-CN" b="1" dirty="0">
                <a:solidFill>
                  <a:srgbClr val="FF0000"/>
                </a:solidFill>
                <a:latin typeface="宋体" panose="02010600030101010101" pitchFamily="2" charset="-122"/>
                <a:ea typeface="宋体" panose="02010600030101010101" pitchFamily="2" charset="-122"/>
              </a:rPr>
              <a:t>用户访问时</a:t>
            </a:r>
            <a:r>
              <a:rPr lang="zh-CN" altLang="zh-CN" dirty="0">
                <a:latin typeface="宋体" panose="02010600030101010101" pitchFamily="2" charset="-122"/>
                <a:ea typeface="宋体" panose="02010600030101010101" pitchFamily="2" charset="-122"/>
              </a:rPr>
              <a:t>对</a:t>
            </a:r>
            <a:r>
              <a:rPr lang="zh-CN" altLang="zh-CN" dirty="0" smtClean="0">
                <a:latin typeface="宋体" panose="02010600030101010101" pitchFamily="2" charset="-122"/>
                <a:ea typeface="宋体" panose="02010600030101010101" pitchFamily="2" charset="-122"/>
              </a:rPr>
              <a:t>其</a:t>
            </a:r>
            <a:r>
              <a:rPr lang="zh-CN" altLang="en-US" b="1" dirty="0" smtClean="0">
                <a:solidFill>
                  <a:srgbClr val="FF0000"/>
                </a:solidFill>
                <a:latin typeface="宋体" panose="02010600030101010101" pitchFamily="2" charset="-122"/>
                <a:ea typeface="宋体" panose="02010600030101010101" pitchFamily="2" charset="-122"/>
              </a:rPr>
              <a:t>网络</a:t>
            </a:r>
            <a:r>
              <a:rPr lang="zh-CN" altLang="zh-CN" b="1" dirty="0" smtClean="0">
                <a:solidFill>
                  <a:srgbClr val="FF0000"/>
                </a:solidFill>
                <a:latin typeface="宋体" panose="02010600030101010101" pitchFamily="2" charset="-122"/>
                <a:ea typeface="宋体" panose="02010600030101010101" pitchFamily="2" charset="-122"/>
              </a:rPr>
              <a:t>安全</a:t>
            </a:r>
            <a:r>
              <a:rPr lang="zh-CN" altLang="zh-CN" dirty="0">
                <a:latin typeface="宋体" panose="02010600030101010101" pitchFamily="2" charset="-122"/>
                <a:ea typeface="宋体" panose="02010600030101010101" pitchFamily="2" charset="-122"/>
              </a:rPr>
              <a:t>构成威胁</a:t>
            </a:r>
            <a:r>
              <a:rPr lang="zh-CN" altLang="zh-CN" dirty="0" smtClean="0">
                <a:latin typeface="宋体" panose="02010600030101010101" pitchFamily="2" charset="-122"/>
                <a:ea typeface="宋体" panose="02010600030101010101" pitchFamily="2" charset="-122"/>
              </a:rPr>
              <a:t>。</a:t>
            </a:r>
            <a:endParaRPr lang="en-US" altLang="zh-CN" dirty="0">
              <a:latin typeface="宋体" panose="02010600030101010101" pitchFamily="2" charset="-122"/>
              <a:ea typeface="宋体" panose="02010600030101010101" pitchFamily="2" charset="-122"/>
            </a:endParaRPr>
          </a:p>
        </p:txBody>
      </p:sp>
      <p:sp>
        <p:nvSpPr>
          <p:cNvPr id="18434" name="标题 3"/>
          <p:cNvSpPr>
            <a:spLocks noGrp="1"/>
          </p:cNvSpPr>
          <p:nvPr>
            <p:ph type="title"/>
          </p:nvPr>
        </p:nvSpPr>
        <p:spPr>
          <a:xfrm>
            <a:off x="2136775" y="228600"/>
            <a:ext cx="8153400" cy="463550"/>
          </a:xfrm>
        </p:spPr>
        <p:txBody>
          <a:bodyPr/>
          <a:lstStyle/>
          <a:p>
            <a:r>
              <a:rPr lang="zh-CN" altLang="en-US" dirty="0" smtClean="0"/>
              <a:t>恶意网页基本概念与评价指标</a:t>
            </a:r>
          </a:p>
        </p:txBody>
      </p:sp>
      <p:sp>
        <p:nvSpPr>
          <p:cNvPr id="9" name="灯片编号占位符 8"/>
          <p:cNvSpPr>
            <a:spLocks noGrp="1"/>
          </p:cNvSpPr>
          <p:nvPr>
            <p:ph type="sldNum" sz="quarter" idx="12"/>
          </p:nvPr>
        </p:nvSpPr>
        <p:spPr/>
        <p:txBody>
          <a:bodyPr>
            <a:normAutofit fontScale="47500" lnSpcReduction="20000"/>
          </a:bodyPr>
          <a:lstStyle/>
          <a:p>
            <a:pPr>
              <a:defRPr/>
            </a:pPr>
            <a:fld id="{95684C7A-2D05-4F0D-A07C-768655EF9B2E}" type="slidenum">
              <a:rPr lang="en-US"/>
              <a:pPr>
                <a:defRPr/>
              </a:pPr>
              <a:t>55</a:t>
            </a:fld>
            <a:endParaRPr lang="en-US" dirty="0"/>
          </a:p>
        </p:txBody>
      </p:sp>
      <p:sp>
        <p:nvSpPr>
          <p:cNvPr id="13" name="TextBox 12"/>
          <p:cNvSpPr txBox="1"/>
          <p:nvPr/>
        </p:nvSpPr>
        <p:spPr>
          <a:xfrm>
            <a:off x="1775520" y="5733256"/>
            <a:ext cx="8715404" cy="923330"/>
          </a:xfrm>
          <a:prstGeom prst="rect">
            <a:avLst/>
          </a:prstGeom>
          <a:solidFill>
            <a:schemeClr val="bg1">
              <a:lumMod val="65000"/>
            </a:schemeClr>
          </a:solidFill>
          <a:ln w="19050">
            <a:solidFill>
              <a:schemeClr val="tx2">
                <a:lumMod val="50000"/>
              </a:schemeClr>
            </a:solidFill>
          </a:ln>
        </p:spPr>
        <p:txBody>
          <a:bodyPr wrap="square">
            <a:spAutoFit/>
          </a:bodyPr>
          <a:lstStyle/>
          <a:p>
            <a:pPr>
              <a:defRPr/>
            </a:pPr>
            <a:endParaRPr lang="en-US" altLang="zh-CN" sz="1000" dirty="0">
              <a:latin typeface="楷体" pitchFamily="49" charset="-122"/>
              <a:ea typeface="楷体" pitchFamily="49" charset="-122"/>
            </a:endParaRPr>
          </a:p>
          <a:p>
            <a:r>
              <a:rPr lang="zh-CN" altLang="en-US" sz="2200" dirty="0">
                <a:latin typeface="华文新魏" pitchFamily="2" charset="-122"/>
                <a:ea typeface="华文新魏" pitchFamily="2" charset="-122"/>
                <a:cs typeface="Verdana" pitchFamily="34" charset="0"/>
              </a:rPr>
              <a:t>因此，将</a:t>
            </a:r>
            <a:r>
              <a:rPr lang="zh-CN" altLang="zh-CN" sz="2200" dirty="0">
                <a:latin typeface="华文新魏" pitchFamily="2" charset="-122"/>
                <a:ea typeface="华文新魏" pitchFamily="2" charset="-122"/>
                <a:cs typeface="Verdana" pitchFamily="34" charset="0"/>
              </a:rPr>
              <a:t>恶意网页定义为以网页形式出现，以访问时窃取用户隐私，安装恶意程序或运行恶意代码等恶意行为为目的的网页集合。</a:t>
            </a:r>
            <a:endParaRPr lang="en-US" altLang="zh-CN" sz="2200" dirty="0">
              <a:latin typeface="华文新魏" pitchFamily="2" charset="-122"/>
              <a:ea typeface="华文新魏" pitchFamily="2" charset="-122"/>
              <a:cs typeface="Verdana" pitchFamily="34" charset="0"/>
            </a:endParaRPr>
          </a:p>
        </p:txBody>
      </p:sp>
    </p:spTree>
    <p:extLst>
      <p:ext uri="{BB962C8B-B14F-4D97-AF65-F5344CB8AC3E}">
        <p14:creationId xmlns:p14="http://schemas.microsoft.com/office/powerpoint/2010/main" val="31008426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3"/>
          <p:cNvSpPr>
            <a:spLocks noGrp="1"/>
          </p:cNvSpPr>
          <p:nvPr>
            <p:ph type="title"/>
          </p:nvPr>
        </p:nvSpPr>
        <p:spPr>
          <a:xfrm>
            <a:off x="2136775" y="228600"/>
            <a:ext cx="8153400" cy="463550"/>
          </a:xfrm>
        </p:spPr>
        <p:txBody>
          <a:bodyPr/>
          <a:lstStyle/>
          <a:p>
            <a:r>
              <a:rPr lang="zh-CN" altLang="en-US" dirty="0" smtClean="0"/>
              <a:t>恶意网页识别概述</a:t>
            </a:r>
          </a:p>
        </p:txBody>
      </p:sp>
      <p:sp>
        <p:nvSpPr>
          <p:cNvPr id="9" name="灯片编号占位符 8"/>
          <p:cNvSpPr>
            <a:spLocks noGrp="1"/>
          </p:cNvSpPr>
          <p:nvPr>
            <p:ph type="sldNum" sz="quarter" idx="12"/>
          </p:nvPr>
        </p:nvSpPr>
        <p:spPr/>
        <p:txBody>
          <a:bodyPr>
            <a:normAutofit fontScale="47500" lnSpcReduction="20000"/>
          </a:bodyPr>
          <a:lstStyle/>
          <a:p>
            <a:pPr>
              <a:defRPr/>
            </a:pPr>
            <a:fld id="{95684C7A-2D05-4F0D-A07C-768655EF9B2E}" type="slidenum">
              <a:rPr lang="en-US"/>
              <a:pPr>
                <a:defRPr/>
              </a:pPr>
              <a:t>56</a:t>
            </a:fld>
            <a:endParaRPr lang="en-US" dirty="0"/>
          </a:p>
        </p:txBody>
      </p:sp>
      <p:sp>
        <p:nvSpPr>
          <p:cNvPr id="6" name="内容占位符 5"/>
          <p:cNvSpPr>
            <a:spLocks noGrp="1"/>
          </p:cNvSpPr>
          <p:nvPr>
            <p:ph sz="quarter" idx="1"/>
          </p:nvPr>
        </p:nvSpPr>
        <p:spPr>
          <a:xfrm>
            <a:off x="2136775" y="930462"/>
            <a:ext cx="4722994" cy="4479925"/>
          </a:xfrm>
        </p:spPr>
        <p:txBody>
          <a:bodyPr/>
          <a:lstStyle/>
          <a:p>
            <a:pPr>
              <a:lnSpc>
                <a:spcPct val="150000"/>
              </a:lnSpc>
            </a:pPr>
            <a:r>
              <a:rPr lang="zh-CN" altLang="en-US" dirty="0" smtClean="0">
                <a:latin typeface="宋体" panose="02010600030101010101" pitchFamily="2" charset="-122"/>
                <a:ea typeface="宋体" panose="02010600030101010101" pitchFamily="2" charset="-122"/>
              </a:rPr>
              <a:t>恶意网页识别概述</a:t>
            </a:r>
            <a:endParaRPr lang="en-US" altLang="zh-CN" dirty="0" smtClean="0">
              <a:latin typeface="宋体" panose="02010600030101010101" pitchFamily="2" charset="-122"/>
              <a:ea typeface="宋体" panose="02010600030101010101" pitchFamily="2" charset="-122"/>
            </a:endParaRPr>
          </a:p>
          <a:p>
            <a:pPr lvl="1">
              <a:lnSpc>
                <a:spcPct val="150000"/>
              </a:lnSpc>
            </a:pPr>
            <a:r>
              <a:rPr lang="zh-CN" altLang="en-US" dirty="0" smtClean="0">
                <a:latin typeface="宋体" panose="02010600030101010101" pitchFamily="2" charset="-122"/>
                <a:ea typeface="宋体" panose="02010600030101010101" pitchFamily="2" charset="-122"/>
              </a:rPr>
              <a:t>恶意网页识别系统基本框架</a:t>
            </a:r>
            <a:endParaRPr lang="en-US" altLang="zh-CN" dirty="0" smtClean="0">
              <a:latin typeface="宋体" panose="02010600030101010101" pitchFamily="2" charset="-122"/>
              <a:ea typeface="宋体" panose="02010600030101010101" pitchFamily="2" charset="-122"/>
            </a:endParaRPr>
          </a:p>
          <a:p>
            <a:pPr lvl="2">
              <a:lnSpc>
                <a:spcPct val="150000"/>
              </a:lnSpc>
            </a:pPr>
            <a:r>
              <a:rPr lang="zh-CN" altLang="en-US" dirty="0">
                <a:latin typeface="宋体" panose="02010600030101010101" pitchFamily="2" charset="-122"/>
                <a:ea typeface="宋体" panose="02010600030101010101" pitchFamily="2" charset="-122"/>
              </a:rPr>
              <a:t>包括网页采集，特征抽取，网页</a:t>
            </a:r>
            <a:endParaRPr lang="en-US" altLang="zh-CN" dirty="0">
              <a:latin typeface="宋体" panose="02010600030101010101" pitchFamily="2" charset="-122"/>
              <a:ea typeface="宋体" panose="02010600030101010101" pitchFamily="2" charset="-122"/>
            </a:endParaRPr>
          </a:p>
          <a:p>
            <a:pPr marL="685800" lvl="2" indent="0">
              <a:lnSpc>
                <a:spcPct val="150000"/>
              </a:lnSpc>
              <a:buNone/>
            </a:pPr>
            <a:r>
              <a:rPr lang="zh-CN" altLang="en-US" dirty="0">
                <a:latin typeface="宋体" panose="02010600030101010101" pitchFamily="2" charset="-122"/>
                <a:ea typeface="宋体" panose="02010600030101010101" pitchFamily="2" charset="-122"/>
              </a:rPr>
              <a:t>判别三个步骤。</a:t>
            </a:r>
            <a:endParaRPr lang="en-US" altLang="zh-CN" dirty="0">
              <a:latin typeface="宋体" panose="02010600030101010101" pitchFamily="2" charset="-122"/>
              <a:ea typeface="宋体" panose="02010600030101010101" pitchFamily="2" charset="-122"/>
            </a:endParaRPr>
          </a:p>
          <a:p>
            <a:pPr lvl="1">
              <a:lnSpc>
                <a:spcPct val="150000"/>
              </a:lnSpc>
            </a:pPr>
            <a:r>
              <a:rPr lang="zh-CN" altLang="en-US" dirty="0" smtClean="0">
                <a:latin typeface="宋体" panose="02010600030101010101" pitchFamily="2" charset="-122"/>
                <a:ea typeface="宋体" panose="02010600030101010101" pitchFamily="2" charset="-122"/>
              </a:rPr>
              <a:t>恶意网页识别的应用场景</a:t>
            </a:r>
            <a:endParaRPr lang="en-US" altLang="zh-CN" dirty="0" smtClean="0">
              <a:latin typeface="宋体" panose="02010600030101010101" pitchFamily="2" charset="-122"/>
              <a:ea typeface="宋体" panose="02010600030101010101" pitchFamily="2" charset="-122"/>
            </a:endParaRPr>
          </a:p>
          <a:p>
            <a:pPr lvl="2">
              <a:lnSpc>
                <a:spcPct val="150000"/>
              </a:lnSpc>
            </a:pPr>
            <a:r>
              <a:rPr lang="zh-CN" altLang="en-US" dirty="0" smtClean="0">
                <a:latin typeface="宋体" panose="02010600030101010101" pitchFamily="2" charset="-122"/>
                <a:ea typeface="宋体" panose="02010600030101010101" pitchFamily="2" charset="-122"/>
              </a:rPr>
              <a:t>攻击场景</a:t>
            </a:r>
            <a:endParaRPr lang="en-US" altLang="zh-CN" dirty="0" smtClean="0">
              <a:latin typeface="宋体" panose="02010600030101010101" pitchFamily="2" charset="-122"/>
              <a:ea typeface="宋体" panose="02010600030101010101" pitchFamily="2" charset="-122"/>
            </a:endParaRPr>
          </a:p>
          <a:p>
            <a:pPr lvl="2">
              <a:lnSpc>
                <a:spcPct val="150000"/>
              </a:lnSpc>
            </a:pPr>
            <a:r>
              <a:rPr lang="zh-CN" altLang="en-US" dirty="0" smtClean="0">
                <a:latin typeface="宋体" panose="02010600030101010101" pitchFamily="2" charset="-122"/>
                <a:ea typeface="宋体" panose="02010600030101010101" pitchFamily="2" charset="-122"/>
              </a:rPr>
              <a:t>检测位置</a:t>
            </a:r>
            <a:endParaRPr lang="en-US" altLang="zh-CN" dirty="0" smtClean="0">
              <a:latin typeface="宋体" panose="02010600030101010101" pitchFamily="2" charset="-122"/>
              <a:ea typeface="宋体" panose="02010600030101010101" pitchFamily="2" charset="-122"/>
            </a:endParaRPr>
          </a:p>
          <a:p>
            <a:pPr lvl="2">
              <a:lnSpc>
                <a:spcPct val="150000"/>
              </a:lnSpc>
            </a:pPr>
            <a:r>
              <a:rPr lang="zh-CN" altLang="en-US" dirty="0" smtClean="0">
                <a:latin typeface="宋体" panose="02010600030101010101" pitchFamily="2" charset="-122"/>
                <a:ea typeface="宋体" panose="02010600030101010101" pitchFamily="2" charset="-122"/>
              </a:rPr>
              <a:t>主要识别特征</a:t>
            </a:r>
            <a:endParaRPr lang="en-US" altLang="zh-CN" dirty="0" smtClean="0">
              <a:latin typeface="宋体" panose="02010600030101010101" pitchFamily="2" charset="-122"/>
              <a:ea typeface="宋体" panose="02010600030101010101" pitchFamily="2" charset="-122"/>
            </a:endParaRPr>
          </a:p>
          <a:p>
            <a:pPr marL="685800" lvl="2" indent="0">
              <a:buNone/>
            </a:pPr>
            <a:endParaRPr lang="en-US" altLang="zh-CN" dirty="0" smtClean="0">
              <a:latin typeface="宋体" panose="02010600030101010101" pitchFamily="2" charset="-122"/>
              <a:ea typeface="宋体" panose="02010600030101010101" pitchFamily="2" charset="-122"/>
            </a:endParaRPr>
          </a:p>
          <a:p>
            <a:pPr marL="685800" lvl="2" indent="0">
              <a:buNone/>
            </a:pPr>
            <a:endParaRPr lang="en-US" altLang="zh-CN" dirty="0" smtClean="0">
              <a:latin typeface="宋体" panose="02010600030101010101" pitchFamily="2" charset="-122"/>
              <a:ea typeface="宋体" panose="02010600030101010101" pitchFamily="2" charset="-122"/>
            </a:endParaRPr>
          </a:p>
          <a:p>
            <a:pPr lvl="1"/>
            <a:endParaRPr lang="zh-CN" altLang="en-US" dirty="0">
              <a:latin typeface="宋体" panose="02010600030101010101" pitchFamily="2" charset="-122"/>
              <a:ea typeface="宋体" panose="02010600030101010101" pitchFamily="2" charset="-122"/>
            </a:endParaRPr>
          </a:p>
        </p:txBody>
      </p:sp>
      <p:sp>
        <p:nvSpPr>
          <p:cNvPr id="7" name="Rectangle 2"/>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Tree>
    <p:extLst>
      <p:ext uri="{BB962C8B-B14F-4D97-AF65-F5344CB8AC3E}">
        <p14:creationId xmlns:p14="http://schemas.microsoft.com/office/powerpoint/2010/main" val="15284096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3"/>
          <p:cNvSpPr>
            <a:spLocks noGrp="1"/>
          </p:cNvSpPr>
          <p:nvPr>
            <p:ph type="title"/>
          </p:nvPr>
        </p:nvSpPr>
        <p:spPr>
          <a:xfrm>
            <a:off x="2136775" y="228600"/>
            <a:ext cx="8153400" cy="463550"/>
          </a:xfrm>
        </p:spPr>
        <p:txBody>
          <a:bodyPr/>
          <a:lstStyle/>
          <a:p>
            <a:r>
              <a:rPr lang="zh-CN" altLang="en-US" dirty="0" smtClean="0"/>
              <a:t>恶意网页识别</a:t>
            </a:r>
            <a:r>
              <a:rPr lang="zh-CN" altLang="en-US" dirty="0"/>
              <a:t>框架</a:t>
            </a:r>
            <a:endParaRPr lang="zh-CN" altLang="en-US" dirty="0" smtClean="0"/>
          </a:p>
        </p:txBody>
      </p:sp>
      <p:sp>
        <p:nvSpPr>
          <p:cNvPr id="9" name="灯片编号占位符 8"/>
          <p:cNvSpPr>
            <a:spLocks noGrp="1"/>
          </p:cNvSpPr>
          <p:nvPr>
            <p:ph type="sldNum" sz="quarter" idx="12"/>
          </p:nvPr>
        </p:nvSpPr>
        <p:spPr/>
        <p:txBody>
          <a:bodyPr>
            <a:normAutofit fontScale="47500" lnSpcReduction="20000"/>
          </a:bodyPr>
          <a:lstStyle/>
          <a:p>
            <a:pPr>
              <a:defRPr/>
            </a:pPr>
            <a:fld id="{95684C7A-2D05-4F0D-A07C-768655EF9B2E}" type="slidenum">
              <a:rPr lang="en-US"/>
              <a:pPr>
                <a:defRPr/>
              </a:pPr>
              <a:t>57</a:t>
            </a:fld>
            <a:endParaRPr lang="en-US" dirty="0"/>
          </a:p>
        </p:txBody>
      </p:sp>
      <p:sp>
        <p:nvSpPr>
          <p:cNvPr id="6" name="内容占位符 5"/>
          <p:cNvSpPr>
            <a:spLocks noGrp="1"/>
          </p:cNvSpPr>
          <p:nvPr>
            <p:ph sz="quarter" idx="1"/>
          </p:nvPr>
        </p:nvSpPr>
        <p:spPr>
          <a:xfrm>
            <a:off x="2136775" y="1028071"/>
            <a:ext cx="11582400" cy="4479925"/>
          </a:xfrm>
        </p:spPr>
        <p:txBody>
          <a:bodyPr/>
          <a:lstStyle/>
          <a:p>
            <a:r>
              <a:rPr lang="zh-CN" altLang="en-US" dirty="0" smtClean="0">
                <a:latin typeface="宋体" panose="02010600030101010101" pitchFamily="2" charset="-122"/>
                <a:ea typeface="宋体" panose="02010600030101010101" pitchFamily="2" charset="-122"/>
              </a:rPr>
              <a:t>恶意网页识别系统基本框架</a:t>
            </a:r>
            <a:endParaRPr lang="en-US" altLang="zh-CN" dirty="0" smtClean="0">
              <a:latin typeface="宋体" panose="02010600030101010101" pitchFamily="2" charset="-122"/>
              <a:ea typeface="宋体" panose="02010600030101010101" pitchFamily="2" charset="-122"/>
            </a:endParaRPr>
          </a:p>
          <a:p>
            <a:pPr marL="685800" lvl="2" indent="0">
              <a:buNone/>
            </a:pPr>
            <a:endParaRPr lang="en-US" altLang="zh-CN" dirty="0" smtClean="0">
              <a:latin typeface="宋体" panose="02010600030101010101" pitchFamily="2" charset="-122"/>
              <a:ea typeface="宋体" panose="02010600030101010101" pitchFamily="2" charset="-122"/>
            </a:endParaRPr>
          </a:p>
          <a:p>
            <a:pPr marL="685800" lvl="2" indent="0">
              <a:buNone/>
            </a:pPr>
            <a:endParaRPr lang="en-US" altLang="zh-CN" dirty="0" smtClean="0">
              <a:latin typeface="宋体" panose="02010600030101010101" pitchFamily="2" charset="-122"/>
              <a:ea typeface="宋体" panose="02010600030101010101" pitchFamily="2" charset="-122"/>
            </a:endParaRPr>
          </a:p>
          <a:p>
            <a:pPr lvl="1"/>
            <a:endParaRPr lang="zh-CN" altLang="en-US" dirty="0">
              <a:latin typeface="宋体" panose="02010600030101010101" pitchFamily="2" charset="-122"/>
              <a:ea typeface="宋体" panose="02010600030101010101" pitchFamily="2" charset="-122"/>
            </a:endParaRPr>
          </a:p>
        </p:txBody>
      </p:sp>
      <p:sp>
        <p:nvSpPr>
          <p:cNvPr id="7" name="Rectangle 2"/>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 name="Rectangle 3"/>
          <p:cNvSpPr>
            <a:spLocks noChangeArrowheads="1"/>
          </p:cNvSpPr>
          <p:nvPr/>
        </p:nvSpPr>
        <p:spPr bwMode="auto">
          <a:xfrm>
            <a:off x="6991961" y="5347955"/>
            <a:ext cx="303159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indent="127000" algn="ctr" defTabSz="914400" fontAlgn="base">
              <a:spcBef>
                <a:spcPct val="0"/>
              </a:spcBef>
              <a:spcAft>
                <a:spcPct val="0"/>
              </a:spcAft>
              <a:tabLst>
                <a:tab pos="227013" algn="l"/>
              </a:tabLst>
            </a:pPr>
            <a:r>
              <a:rPr lang="zh-CN" altLang="en-US" sz="1600" dirty="0" bmk="OLE_LINK2">
                <a:latin typeface="Times New Roman" pitchFamily="18" charset="0"/>
                <a:ea typeface="宋体" pitchFamily="2" charset="-122"/>
                <a:cs typeface="Times New Roman" pitchFamily="18" charset="0"/>
              </a:rPr>
              <a:t>图 </a:t>
            </a:r>
            <a:r>
              <a:rPr lang="en-US" altLang="zh-CN" sz="1600" dirty="0" bmk="OLE_LINK2">
                <a:latin typeface="Times New Roman" pitchFamily="18" charset="0"/>
                <a:ea typeface="宋体" pitchFamily="2" charset="-122"/>
                <a:cs typeface="Times New Roman" pitchFamily="18" charset="0"/>
              </a:rPr>
              <a:t>1. </a:t>
            </a:r>
            <a:r>
              <a:rPr lang="zh-CN" altLang="en-US" sz="1600" dirty="0" bmk="OLE_LINK2">
                <a:latin typeface="Times New Roman" pitchFamily="18" charset="0"/>
                <a:ea typeface="宋体" pitchFamily="2" charset="-122"/>
                <a:cs typeface="Times New Roman" pitchFamily="18" charset="0"/>
              </a:rPr>
              <a:t>恶意网页识别的基本框架</a:t>
            </a:r>
            <a:endParaRPr lang="zh-CN" altLang="en-US" sz="1600" dirty="0">
              <a:latin typeface="Arial" pitchFamily="34" charset="0"/>
              <a:ea typeface="宋体" pitchFamily="2" charset="-122"/>
              <a:cs typeface="宋体" pitchFamily="2" charset="-122"/>
            </a:endParaRPr>
          </a:p>
        </p:txBody>
      </p:sp>
      <p:sp>
        <p:nvSpPr>
          <p:cNvPr id="12" name="TextBox 11"/>
          <p:cNvSpPr txBox="1"/>
          <p:nvPr/>
        </p:nvSpPr>
        <p:spPr>
          <a:xfrm>
            <a:off x="2136775" y="1700803"/>
            <a:ext cx="4319265" cy="3647152"/>
          </a:xfrm>
          <a:prstGeom prst="rect">
            <a:avLst/>
          </a:prstGeom>
          <a:noFill/>
        </p:spPr>
        <p:txBody>
          <a:bodyPr wrap="square" rtlCol="0">
            <a:spAutoFit/>
          </a:bodyPr>
          <a:lstStyle/>
          <a:p>
            <a:pPr hangingPunct="0">
              <a:lnSpc>
                <a:spcPct val="150000"/>
              </a:lnSpc>
            </a:pPr>
            <a:r>
              <a:rPr lang="en-US" altLang="zh-CN" sz="1400" dirty="0">
                <a:latin typeface="宋体" panose="02010600030101010101" pitchFamily="2" charset="-122"/>
                <a:ea typeface="宋体" panose="02010600030101010101" pitchFamily="2" charset="-122"/>
              </a:rPr>
              <a:t>(1) </a:t>
            </a:r>
            <a:r>
              <a:rPr lang="zh-CN" altLang="zh-CN" sz="1400" b="1" dirty="0">
                <a:latin typeface="宋体" panose="02010600030101010101" pitchFamily="2" charset="-122"/>
                <a:ea typeface="宋体" panose="02010600030101010101" pitchFamily="2" charset="-122"/>
              </a:rPr>
              <a:t>网页采集</a:t>
            </a:r>
            <a:r>
              <a:rPr lang="zh-CN" altLang="zh-CN" sz="1400" dirty="0">
                <a:latin typeface="宋体" panose="02010600030101010101" pitchFamily="2" charset="-122"/>
                <a:ea typeface="宋体" panose="02010600030101010101" pitchFamily="2" charset="-122"/>
              </a:rPr>
              <a:t>。负责对互联网上的网页进行收集、去重和过滤。其中，按照网页收集方式，一般可分为主动和被动两种。</a:t>
            </a:r>
            <a:endParaRPr lang="en-US" altLang="zh-CN" sz="1400" dirty="0">
              <a:latin typeface="宋体" panose="02010600030101010101" pitchFamily="2" charset="-122"/>
              <a:ea typeface="宋体" panose="02010600030101010101" pitchFamily="2" charset="-122"/>
            </a:endParaRPr>
          </a:p>
          <a:p>
            <a:pPr hangingPunct="0">
              <a:lnSpc>
                <a:spcPct val="150000"/>
              </a:lnSpc>
            </a:pPr>
            <a:r>
              <a:rPr lang="en-US" altLang="zh-CN" sz="1400" dirty="0">
                <a:latin typeface="宋体" panose="02010600030101010101" pitchFamily="2" charset="-122"/>
                <a:ea typeface="宋体" panose="02010600030101010101" pitchFamily="2" charset="-122"/>
              </a:rPr>
              <a:t>(2) </a:t>
            </a:r>
            <a:r>
              <a:rPr lang="zh-CN" altLang="zh-CN" sz="1400" b="1" dirty="0">
                <a:latin typeface="宋体" panose="02010600030101010101" pitchFamily="2" charset="-122"/>
                <a:ea typeface="宋体" panose="02010600030101010101" pitchFamily="2" charset="-122"/>
              </a:rPr>
              <a:t>特征抽取</a:t>
            </a:r>
            <a:r>
              <a:rPr lang="zh-CN" altLang="zh-CN" sz="1400" dirty="0">
                <a:latin typeface="宋体" panose="02010600030101010101" pitchFamily="2" charset="-122"/>
                <a:ea typeface="宋体" panose="02010600030101010101" pitchFamily="2" charset="-122"/>
              </a:rPr>
              <a:t>。依据网页自身特点和识别方法的不同，对网页信息的特征进行抽取，作为识别恶意网页的依据。这些特征包括但不限于</a:t>
            </a:r>
            <a:r>
              <a:rPr lang="en-US" altLang="zh-CN" sz="1400" dirty="0">
                <a:latin typeface="宋体" panose="02010600030101010101" pitchFamily="2" charset="-122"/>
                <a:ea typeface="宋体" panose="02010600030101010101" pitchFamily="2" charset="-122"/>
              </a:rPr>
              <a:t>URL</a:t>
            </a:r>
            <a:r>
              <a:rPr lang="zh-CN" altLang="zh-CN" sz="1400" dirty="0">
                <a:latin typeface="宋体" panose="02010600030101010101" pitchFamily="2" charset="-122"/>
                <a:ea typeface="宋体" panose="02010600030101010101" pitchFamily="2" charset="-122"/>
              </a:rPr>
              <a:t>词汇特征，主机信息特征，网页内容特征，</a:t>
            </a:r>
            <a:r>
              <a:rPr lang="en-US" altLang="zh-CN" sz="1400" dirty="0">
                <a:latin typeface="宋体" panose="02010600030101010101" pitchFamily="2" charset="-122"/>
                <a:ea typeface="宋体" panose="02010600030101010101" pitchFamily="2" charset="-122"/>
              </a:rPr>
              <a:t>URL</a:t>
            </a:r>
            <a:r>
              <a:rPr lang="zh-CN" altLang="zh-CN" sz="1400" dirty="0">
                <a:latin typeface="宋体" panose="02010600030101010101" pitchFamily="2" charset="-122"/>
                <a:ea typeface="宋体" panose="02010600030101010101" pitchFamily="2" charset="-122"/>
              </a:rPr>
              <a:t>（</a:t>
            </a:r>
            <a:r>
              <a:rPr lang="en-US" altLang="zh-CN" sz="1400" dirty="0">
                <a:latin typeface="宋体" panose="02010600030101010101" pitchFamily="2" charset="-122"/>
                <a:ea typeface="宋体" panose="02010600030101010101" pitchFamily="2" charset="-122"/>
              </a:rPr>
              <a:t>DNS</a:t>
            </a:r>
            <a:r>
              <a:rPr lang="zh-CN" altLang="zh-CN" sz="1400" dirty="0">
                <a:latin typeface="宋体" panose="02010600030101010101" pitchFamily="2" charset="-122"/>
                <a:ea typeface="宋体" panose="02010600030101010101" pitchFamily="2" charset="-122"/>
              </a:rPr>
              <a:t>）黑名单，链接关系以及跳转关系等。</a:t>
            </a:r>
            <a:endParaRPr lang="en-US" altLang="zh-CN" sz="1400" dirty="0">
              <a:latin typeface="宋体" panose="02010600030101010101" pitchFamily="2" charset="-122"/>
              <a:ea typeface="宋体" panose="02010600030101010101" pitchFamily="2" charset="-122"/>
            </a:endParaRPr>
          </a:p>
          <a:p>
            <a:pPr hangingPunct="0">
              <a:lnSpc>
                <a:spcPct val="150000"/>
              </a:lnSpc>
            </a:pPr>
            <a:r>
              <a:rPr lang="zh-CN" altLang="zh-CN" sz="1400" dirty="0">
                <a:latin typeface="宋体" panose="02010600030101010101" pitchFamily="2" charset="-122"/>
                <a:ea typeface="宋体" panose="02010600030101010101" pitchFamily="2" charset="-122"/>
              </a:rPr>
              <a:t> </a:t>
            </a:r>
            <a:r>
              <a:rPr lang="en-US" altLang="zh-CN" sz="1400" dirty="0">
                <a:latin typeface="宋体" panose="02010600030101010101" pitchFamily="2" charset="-122"/>
                <a:ea typeface="宋体" panose="02010600030101010101" pitchFamily="2" charset="-122"/>
              </a:rPr>
              <a:t>(3) </a:t>
            </a:r>
            <a:r>
              <a:rPr lang="zh-CN" altLang="zh-CN" sz="1400" b="1" dirty="0">
                <a:latin typeface="宋体" panose="02010600030101010101" pitchFamily="2" charset="-122"/>
                <a:ea typeface="宋体" panose="02010600030101010101" pitchFamily="2" charset="-122"/>
              </a:rPr>
              <a:t>网页判别</a:t>
            </a:r>
            <a:r>
              <a:rPr lang="zh-CN" altLang="zh-CN" sz="1400" dirty="0">
                <a:latin typeface="宋体" panose="02010600030101010101" pitchFamily="2" charset="-122"/>
                <a:ea typeface="宋体" panose="02010600030101010101" pitchFamily="2" charset="-122"/>
              </a:rPr>
              <a:t>。主要判别方法包括：黑名单过滤法，规则匹配法，机器学习方法以及基于交互式主机行为的识别方法</a:t>
            </a:r>
            <a:r>
              <a:rPr lang="zh-CN" altLang="en-US" sz="1400" dirty="0">
                <a:latin typeface="宋体" panose="02010600030101010101" pitchFamily="2" charset="-122"/>
                <a:ea typeface="宋体" panose="02010600030101010101" pitchFamily="2" charset="-122"/>
              </a:rPr>
              <a:t>。</a:t>
            </a:r>
          </a:p>
        </p:txBody>
      </p:sp>
      <p:sp>
        <p:nvSpPr>
          <p:cNvPr id="2" name="Rectangle 30"/>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90144" name="Picture 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9640" y="1819564"/>
            <a:ext cx="4162865" cy="3481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82146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3"/>
          <p:cNvSpPr>
            <a:spLocks noGrp="1"/>
          </p:cNvSpPr>
          <p:nvPr>
            <p:ph type="title"/>
          </p:nvPr>
        </p:nvSpPr>
        <p:spPr>
          <a:xfrm>
            <a:off x="2136775" y="228600"/>
            <a:ext cx="8153400" cy="463550"/>
          </a:xfrm>
        </p:spPr>
        <p:txBody>
          <a:bodyPr/>
          <a:lstStyle/>
          <a:p>
            <a:r>
              <a:rPr lang="zh-CN" altLang="en-US" dirty="0" smtClean="0"/>
              <a:t>恶意网页识别概述</a:t>
            </a:r>
          </a:p>
        </p:txBody>
      </p:sp>
      <p:sp>
        <p:nvSpPr>
          <p:cNvPr id="9" name="灯片编号占位符 8"/>
          <p:cNvSpPr>
            <a:spLocks noGrp="1"/>
          </p:cNvSpPr>
          <p:nvPr>
            <p:ph type="sldNum" sz="quarter" idx="12"/>
          </p:nvPr>
        </p:nvSpPr>
        <p:spPr/>
        <p:txBody>
          <a:bodyPr>
            <a:normAutofit fontScale="47500" lnSpcReduction="20000"/>
          </a:bodyPr>
          <a:lstStyle/>
          <a:p>
            <a:pPr>
              <a:defRPr/>
            </a:pPr>
            <a:fld id="{95684C7A-2D05-4F0D-A07C-768655EF9B2E}" type="slidenum">
              <a:rPr lang="en-US"/>
              <a:pPr>
                <a:defRPr/>
              </a:pPr>
              <a:t>58</a:t>
            </a:fld>
            <a:endParaRPr lang="en-US" dirty="0"/>
          </a:p>
        </p:txBody>
      </p:sp>
      <p:sp>
        <p:nvSpPr>
          <p:cNvPr id="6" name="内容占位符 5"/>
          <p:cNvSpPr>
            <a:spLocks noGrp="1"/>
          </p:cNvSpPr>
          <p:nvPr>
            <p:ph sz="quarter" idx="1"/>
          </p:nvPr>
        </p:nvSpPr>
        <p:spPr>
          <a:xfrm>
            <a:off x="2136648" y="1124744"/>
            <a:ext cx="4967464" cy="4971256"/>
          </a:xfrm>
        </p:spPr>
        <p:txBody>
          <a:bodyPr/>
          <a:lstStyle/>
          <a:p>
            <a:pPr>
              <a:lnSpc>
                <a:spcPct val="150000"/>
              </a:lnSpc>
            </a:pPr>
            <a:r>
              <a:rPr lang="zh-CN" altLang="en-US" dirty="0" smtClean="0">
                <a:latin typeface="宋体" panose="02010600030101010101" pitchFamily="2" charset="-122"/>
                <a:ea typeface="宋体" panose="02010600030101010101" pitchFamily="2" charset="-122"/>
              </a:rPr>
              <a:t>恶意网页识别概述</a:t>
            </a:r>
            <a:endParaRPr lang="en-US" altLang="zh-CN" dirty="0" smtClean="0">
              <a:latin typeface="宋体" panose="02010600030101010101" pitchFamily="2" charset="-122"/>
              <a:ea typeface="宋体" panose="02010600030101010101" pitchFamily="2" charset="-122"/>
            </a:endParaRPr>
          </a:p>
          <a:p>
            <a:pPr lvl="1">
              <a:lnSpc>
                <a:spcPct val="150000"/>
              </a:lnSpc>
            </a:pPr>
            <a:r>
              <a:rPr lang="zh-CN" altLang="en-US" dirty="0" smtClean="0">
                <a:latin typeface="宋体" panose="02010600030101010101" pitchFamily="2" charset="-122"/>
                <a:ea typeface="宋体" panose="02010600030101010101" pitchFamily="2" charset="-122"/>
              </a:rPr>
              <a:t>恶意网页识别的应用场景</a:t>
            </a:r>
            <a:endParaRPr lang="en-US" altLang="zh-CN" dirty="0" smtClean="0">
              <a:latin typeface="宋体" panose="02010600030101010101" pitchFamily="2" charset="-122"/>
              <a:ea typeface="宋体" panose="02010600030101010101" pitchFamily="2" charset="-122"/>
            </a:endParaRPr>
          </a:p>
          <a:p>
            <a:pPr lvl="2">
              <a:lnSpc>
                <a:spcPct val="150000"/>
              </a:lnSpc>
            </a:pPr>
            <a:r>
              <a:rPr lang="zh-CN" altLang="en-US" dirty="0" smtClean="0">
                <a:latin typeface="宋体" panose="02010600030101010101" pitchFamily="2" charset="-122"/>
                <a:ea typeface="宋体" panose="02010600030101010101" pitchFamily="2" charset="-122"/>
              </a:rPr>
              <a:t>攻击场景：</a:t>
            </a:r>
            <a:endParaRPr lang="en-US" altLang="zh-CN" dirty="0" smtClean="0">
              <a:latin typeface="宋体" panose="02010600030101010101" pitchFamily="2" charset="-122"/>
              <a:ea typeface="宋体" panose="02010600030101010101" pitchFamily="2" charset="-122"/>
            </a:endParaRPr>
          </a:p>
          <a:p>
            <a:pPr lvl="3">
              <a:lnSpc>
                <a:spcPct val="150000"/>
              </a:lnSpc>
            </a:pPr>
            <a:r>
              <a:rPr lang="zh-CN" altLang="en-US" dirty="0">
                <a:latin typeface="宋体" panose="02010600030101010101" pitchFamily="2" charset="-122"/>
                <a:ea typeface="宋体" panose="02010600030101010101" pitchFamily="2" charset="-122"/>
              </a:rPr>
              <a:t>钓鱼</a:t>
            </a:r>
            <a:r>
              <a:rPr lang="zh-CN" altLang="en-US" dirty="0" smtClean="0">
                <a:latin typeface="宋体" panose="02010600030101010101" pitchFamily="2" charset="-122"/>
                <a:ea typeface="宋体" panose="02010600030101010101" pitchFamily="2" charset="-122"/>
              </a:rPr>
              <a:t>网页，</a:t>
            </a:r>
            <a:r>
              <a:rPr lang="zh-CN" altLang="en-US" dirty="0">
                <a:latin typeface="宋体" panose="02010600030101010101" pitchFamily="2" charset="-122"/>
                <a:ea typeface="宋体" panose="02010600030101010101" pitchFamily="2" charset="-122"/>
              </a:rPr>
              <a:t>恶意软件</a:t>
            </a:r>
            <a:r>
              <a:rPr lang="zh-CN" altLang="en-US" dirty="0" smtClean="0">
                <a:latin typeface="宋体" panose="02010600030101010101" pitchFamily="2" charset="-122"/>
                <a:ea typeface="宋体" panose="02010600030101010101" pitchFamily="2" charset="-122"/>
              </a:rPr>
              <a:t>下载，</a:t>
            </a:r>
            <a:r>
              <a:rPr lang="zh-CN" altLang="en-US" dirty="0">
                <a:latin typeface="宋体" panose="02010600030101010101" pitchFamily="2" charset="-122"/>
                <a:ea typeface="宋体" panose="02010600030101010101" pitchFamily="2" charset="-122"/>
              </a:rPr>
              <a:t>跨站脚本执行（</a:t>
            </a:r>
            <a:r>
              <a:rPr lang="en-US" altLang="zh-CN" dirty="0">
                <a:latin typeface="宋体" panose="02010600030101010101" pitchFamily="2" charset="-122"/>
                <a:ea typeface="宋体" panose="02010600030101010101" pitchFamily="2" charset="-122"/>
              </a:rPr>
              <a:t>XSS</a:t>
            </a:r>
            <a:r>
              <a:rPr lang="zh-CN" altLang="en-US" dirty="0" smtClean="0">
                <a:latin typeface="宋体" panose="02010600030101010101" pitchFamily="2" charset="-122"/>
                <a:ea typeface="宋体" panose="02010600030101010101" pitchFamily="2" charset="-122"/>
              </a:rPr>
              <a:t>），</a:t>
            </a:r>
            <a:r>
              <a:rPr lang="en-US" altLang="zh-CN" dirty="0">
                <a:latin typeface="宋体" panose="02010600030101010101" pitchFamily="2" charset="-122"/>
                <a:ea typeface="宋体" panose="02010600030101010101" pitchFamily="2" charset="-122"/>
              </a:rPr>
              <a:t>SQL</a:t>
            </a:r>
            <a:r>
              <a:rPr lang="zh-CN" altLang="en-US" dirty="0" smtClean="0">
                <a:latin typeface="宋体" panose="02010600030101010101" pitchFamily="2" charset="-122"/>
                <a:ea typeface="宋体" panose="02010600030101010101" pitchFamily="2" charset="-122"/>
              </a:rPr>
              <a:t>注入，</a:t>
            </a:r>
            <a:r>
              <a:rPr lang="zh-CN" altLang="en-US" dirty="0">
                <a:latin typeface="宋体" panose="02010600030101010101" pitchFamily="2" charset="-122"/>
                <a:ea typeface="宋体" panose="02010600030101010101" pitchFamily="2" charset="-122"/>
              </a:rPr>
              <a:t>网页</a:t>
            </a:r>
            <a:r>
              <a:rPr lang="zh-CN" altLang="en-US" dirty="0" smtClean="0">
                <a:latin typeface="宋体" panose="02010600030101010101" pitchFamily="2" charset="-122"/>
                <a:ea typeface="宋体" panose="02010600030101010101" pitchFamily="2" charset="-122"/>
              </a:rPr>
              <a:t>木马</a:t>
            </a:r>
            <a:endParaRPr lang="en-US" altLang="zh-CN" dirty="0" smtClean="0">
              <a:latin typeface="宋体" panose="02010600030101010101" pitchFamily="2" charset="-122"/>
              <a:ea typeface="宋体" panose="02010600030101010101" pitchFamily="2" charset="-122"/>
            </a:endParaRPr>
          </a:p>
          <a:p>
            <a:pPr lvl="2">
              <a:lnSpc>
                <a:spcPct val="150000"/>
              </a:lnSpc>
            </a:pPr>
            <a:r>
              <a:rPr lang="zh-CN" altLang="en-US" dirty="0" smtClean="0">
                <a:latin typeface="宋体" panose="02010600030101010101" pitchFamily="2" charset="-122"/>
                <a:ea typeface="宋体" panose="02010600030101010101" pitchFamily="2" charset="-122"/>
              </a:rPr>
              <a:t>检测位置</a:t>
            </a:r>
            <a:endParaRPr lang="en-US" altLang="zh-CN" dirty="0" smtClean="0">
              <a:latin typeface="宋体" panose="02010600030101010101" pitchFamily="2" charset="-122"/>
              <a:ea typeface="宋体" panose="02010600030101010101" pitchFamily="2" charset="-122"/>
            </a:endParaRPr>
          </a:p>
          <a:p>
            <a:pPr lvl="3">
              <a:lnSpc>
                <a:spcPct val="150000"/>
              </a:lnSpc>
            </a:pPr>
            <a:r>
              <a:rPr lang="zh-CN" altLang="en-US" dirty="0">
                <a:latin typeface="宋体" panose="02010600030101010101" pitchFamily="2" charset="-122"/>
                <a:ea typeface="宋体" panose="02010600030101010101" pitchFamily="2" charset="-122"/>
              </a:rPr>
              <a:t>服务器端</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客户端，网关端</a:t>
            </a:r>
            <a:endParaRPr lang="en-US" altLang="zh-CN" dirty="0" smtClean="0">
              <a:latin typeface="宋体" panose="02010600030101010101" pitchFamily="2" charset="-122"/>
              <a:ea typeface="宋体" panose="02010600030101010101" pitchFamily="2" charset="-122"/>
            </a:endParaRPr>
          </a:p>
          <a:p>
            <a:pPr lvl="2">
              <a:lnSpc>
                <a:spcPct val="150000"/>
              </a:lnSpc>
            </a:pPr>
            <a:r>
              <a:rPr lang="zh-CN" altLang="en-US" dirty="0" smtClean="0">
                <a:latin typeface="宋体" panose="02010600030101010101" pitchFamily="2" charset="-122"/>
                <a:ea typeface="宋体" panose="02010600030101010101" pitchFamily="2" charset="-122"/>
              </a:rPr>
              <a:t>主要识别特征</a:t>
            </a:r>
            <a:endParaRPr lang="en-US" altLang="zh-CN" dirty="0" smtClean="0">
              <a:latin typeface="宋体" panose="02010600030101010101" pitchFamily="2" charset="-122"/>
              <a:ea typeface="宋体" panose="02010600030101010101" pitchFamily="2" charset="-122"/>
            </a:endParaRPr>
          </a:p>
          <a:p>
            <a:pPr lvl="3">
              <a:lnSpc>
                <a:spcPct val="150000"/>
              </a:lnSpc>
            </a:pPr>
            <a:r>
              <a:rPr lang="zh-CN" altLang="en-US" dirty="0">
                <a:latin typeface="宋体" panose="02010600030101010101" pitchFamily="2" charset="-122"/>
                <a:ea typeface="宋体" panose="02010600030101010101" pitchFamily="2" charset="-122"/>
              </a:rPr>
              <a:t>此外，一些研究从</a:t>
            </a:r>
            <a:r>
              <a:rPr lang="en-US" altLang="zh-CN" dirty="0">
                <a:latin typeface="宋体" panose="02010600030101010101" pitchFamily="2" charset="-122"/>
                <a:ea typeface="宋体" panose="02010600030101010101" pitchFamily="2" charset="-122"/>
              </a:rPr>
              <a:t>HTTP</a:t>
            </a:r>
            <a:r>
              <a:rPr lang="zh-CN" altLang="en-US" dirty="0" smtClean="0">
                <a:latin typeface="宋体" panose="02010600030101010101" pitchFamily="2" charset="-122"/>
                <a:ea typeface="宋体" panose="02010600030101010101" pitchFamily="2" charset="-122"/>
              </a:rPr>
              <a:t>会话</a:t>
            </a:r>
            <a:r>
              <a:rPr lang="en-US" altLang="zh-CN" dirty="0" smtClean="0">
                <a:latin typeface="宋体" panose="02010600030101010101" pitchFamily="2" charset="-122"/>
                <a:ea typeface="宋体" panose="02010600030101010101" pitchFamily="2" charset="-122"/>
              </a:rPr>
              <a:t>[3-23], </a:t>
            </a:r>
            <a:r>
              <a:rPr lang="zh-CN" altLang="en-US" dirty="0" smtClean="0">
                <a:latin typeface="宋体" panose="02010600030101010101" pitchFamily="2" charset="-122"/>
                <a:ea typeface="宋体" panose="02010600030101010101" pitchFamily="2" charset="-122"/>
              </a:rPr>
              <a:t>搜索引擎</a:t>
            </a:r>
            <a:r>
              <a:rPr lang="zh-CN" altLang="en-US" dirty="0">
                <a:latin typeface="宋体" panose="02010600030101010101" pitchFamily="2" charset="-122"/>
                <a:ea typeface="宋体" panose="02010600030101010101" pitchFamily="2" charset="-122"/>
              </a:rPr>
              <a:t>提供的相似网页</a:t>
            </a:r>
            <a:r>
              <a:rPr lang="en-US" altLang="zh-CN" dirty="0">
                <a:latin typeface="宋体" panose="02010600030101010101" pitchFamily="2" charset="-122"/>
                <a:ea typeface="宋体" panose="02010600030101010101" pitchFamily="2" charset="-122"/>
              </a:rPr>
              <a:t>[3-24]</a:t>
            </a:r>
            <a:r>
              <a:rPr lang="zh-CN" altLang="en-US" dirty="0">
                <a:latin typeface="宋体" panose="02010600030101010101" pitchFamily="2" charset="-122"/>
                <a:ea typeface="宋体" panose="02010600030101010101" pitchFamily="2" charset="-122"/>
              </a:rPr>
              <a:t>出发，对恶意网页的识别提供了新的思路。</a:t>
            </a:r>
          </a:p>
        </p:txBody>
      </p:sp>
      <p:sp>
        <p:nvSpPr>
          <p:cNvPr id="7" name="Rectangle 2"/>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 name="Rectangle 2"/>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3" name="对象 2"/>
          <p:cNvGraphicFramePr>
            <a:graphicFrameLocks noChangeAspect="1"/>
          </p:cNvGraphicFramePr>
          <p:nvPr>
            <p:extLst/>
          </p:nvPr>
        </p:nvGraphicFramePr>
        <p:xfrm>
          <a:off x="6965240" y="1312407"/>
          <a:ext cx="3307224" cy="4319859"/>
        </p:xfrm>
        <a:graphic>
          <a:graphicData uri="http://schemas.openxmlformats.org/presentationml/2006/ole">
            <mc:AlternateContent xmlns:mc="http://schemas.openxmlformats.org/markup-compatibility/2006">
              <mc:Choice xmlns:v="urn:schemas-microsoft-com:vml" Requires="v">
                <p:oleObj spid="_x0000_s3172" name="Visio" r:id="rId4" imgW="5974619" imgH="7801583" progId="Visio.Drawing.11">
                  <p:embed/>
                </p:oleObj>
              </mc:Choice>
              <mc:Fallback>
                <p:oleObj name="Visio" r:id="rId4" imgW="5974619" imgH="7801583"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5240" y="1312407"/>
                        <a:ext cx="3307224" cy="4319859"/>
                      </a:xfrm>
                      <a:prstGeom prst="rect">
                        <a:avLst/>
                      </a:prstGeom>
                      <a:noFill/>
                      <a:extLst/>
                    </p:spPr>
                  </p:pic>
                </p:oleObj>
              </mc:Fallback>
            </mc:AlternateContent>
          </a:graphicData>
        </a:graphic>
      </p:graphicFrame>
      <p:sp>
        <p:nvSpPr>
          <p:cNvPr id="4" name="Rectangle 3"/>
          <p:cNvSpPr>
            <a:spLocks noChangeArrowheads="1"/>
          </p:cNvSpPr>
          <p:nvPr/>
        </p:nvSpPr>
        <p:spPr bwMode="auto">
          <a:xfrm>
            <a:off x="6847945" y="5733256"/>
            <a:ext cx="303159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indent="127000" algn="ctr" defTabSz="914400" fontAlgn="base">
              <a:spcBef>
                <a:spcPct val="0"/>
              </a:spcBef>
              <a:spcAft>
                <a:spcPct val="0"/>
              </a:spcAft>
              <a:tabLst>
                <a:tab pos="227013" algn="l"/>
              </a:tabLst>
            </a:pPr>
            <a:r>
              <a:rPr lang="zh-CN" altLang="en-US" sz="1600" dirty="0">
                <a:latin typeface="Times New Roman" pitchFamily="18" charset="0"/>
                <a:ea typeface="宋体" pitchFamily="2" charset="-122"/>
                <a:cs typeface="Times New Roman" pitchFamily="18" charset="0"/>
              </a:rPr>
              <a:t>图 </a:t>
            </a:r>
            <a:r>
              <a:rPr lang="en-US" altLang="zh-CN" sz="1600" dirty="0">
                <a:latin typeface="Times New Roman" pitchFamily="18" charset="0"/>
                <a:ea typeface="宋体" pitchFamily="2" charset="-122"/>
                <a:cs typeface="Times New Roman" pitchFamily="18" charset="0"/>
              </a:rPr>
              <a:t>2. </a:t>
            </a:r>
            <a:r>
              <a:rPr lang="zh-CN" altLang="en-US" sz="1600" dirty="0">
                <a:latin typeface="Times New Roman" pitchFamily="18" charset="0"/>
                <a:ea typeface="宋体" pitchFamily="2" charset="-122"/>
                <a:cs typeface="Times New Roman" pitchFamily="18" charset="0"/>
              </a:rPr>
              <a:t>识别恶意网页的特征分类</a:t>
            </a:r>
            <a:endParaRPr lang="zh-CN" altLang="en-US" sz="1600" dirty="0">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1119833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3"/>
          <p:cNvSpPr>
            <a:spLocks noGrp="1"/>
          </p:cNvSpPr>
          <p:nvPr>
            <p:ph type="title"/>
          </p:nvPr>
        </p:nvSpPr>
        <p:spPr>
          <a:xfrm>
            <a:off x="2136775" y="228600"/>
            <a:ext cx="8153400" cy="463550"/>
          </a:xfrm>
        </p:spPr>
        <p:txBody>
          <a:bodyPr/>
          <a:lstStyle/>
          <a:p>
            <a:r>
              <a:rPr lang="zh-CN" altLang="en-US" dirty="0" smtClean="0"/>
              <a:t>恶意网页识别研究进展</a:t>
            </a:r>
          </a:p>
        </p:txBody>
      </p:sp>
      <p:sp>
        <p:nvSpPr>
          <p:cNvPr id="9" name="灯片编号占位符 8"/>
          <p:cNvSpPr>
            <a:spLocks noGrp="1"/>
          </p:cNvSpPr>
          <p:nvPr>
            <p:ph type="sldNum" sz="quarter" idx="12"/>
          </p:nvPr>
        </p:nvSpPr>
        <p:spPr/>
        <p:txBody>
          <a:bodyPr>
            <a:normAutofit fontScale="47500" lnSpcReduction="20000"/>
          </a:bodyPr>
          <a:lstStyle/>
          <a:p>
            <a:pPr>
              <a:defRPr/>
            </a:pPr>
            <a:fld id="{95684C7A-2D05-4F0D-A07C-768655EF9B2E}" type="slidenum">
              <a:rPr lang="en-US"/>
              <a:pPr>
                <a:defRPr/>
              </a:pPr>
              <a:t>59</a:t>
            </a:fld>
            <a:endParaRPr lang="en-US" dirty="0"/>
          </a:p>
        </p:txBody>
      </p:sp>
      <p:sp>
        <p:nvSpPr>
          <p:cNvPr id="6" name="内容占位符 5"/>
          <p:cNvSpPr>
            <a:spLocks noGrp="1"/>
          </p:cNvSpPr>
          <p:nvPr>
            <p:ph sz="quarter" idx="1"/>
          </p:nvPr>
        </p:nvSpPr>
        <p:spPr>
          <a:xfrm>
            <a:off x="2136647" y="1124744"/>
            <a:ext cx="4698867" cy="4971256"/>
          </a:xfrm>
        </p:spPr>
        <p:txBody>
          <a:bodyPr/>
          <a:lstStyle/>
          <a:p>
            <a:pPr>
              <a:lnSpc>
                <a:spcPct val="150000"/>
              </a:lnSpc>
            </a:pPr>
            <a:r>
              <a:rPr lang="zh-CN" altLang="zh-CN" dirty="0">
                <a:latin typeface="宋体" panose="02010600030101010101" pitchFamily="2" charset="-122"/>
                <a:ea typeface="宋体" panose="02010600030101010101" pitchFamily="2" charset="-122"/>
              </a:rPr>
              <a:t>恶意网页识别的</a:t>
            </a:r>
            <a:r>
              <a:rPr lang="zh-CN" altLang="zh-CN" dirty="0" smtClean="0">
                <a:latin typeface="宋体" panose="02010600030101010101" pitchFamily="2" charset="-122"/>
                <a:ea typeface="宋体" panose="02010600030101010101" pitchFamily="2" charset="-122"/>
              </a:rPr>
              <a:t>方法</a:t>
            </a:r>
            <a:endParaRPr lang="en-US" altLang="zh-CN" dirty="0" smtClean="0">
              <a:latin typeface="宋体" panose="02010600030101010101" pitchFamily="2" charset="-122"/>
              <a:ea typeface="宋体" panose="02010600030101010101" pitchFamily="2" charset="-122"/>
            </a:endParaRPr>
          </a:p>
          <a:p>
            <a:pPr lvl="1">
              <a:lnSpc>
                <a:spcPct val="150000"/>
              </a:lnSpc>
            </a:pPr>
            <a:r>
              <a:rPr lang="zh-CN" altLang="zh-CN" dirty="0" smtClean="0">
                <a:latin typeface="宋体" panose="02010600030101010101" pitchFamily="2" charset="-122"/>
                <a:ea typeface="宋体" panose="02010600030101010101" pitchFamily="2" charset="-122"/>
              </a:rPr>
              <a:t>基于</a:t>
            </a:r>
            <a:r>
              <a:rPr lang="zh-CN" altLang="zh-CN" dirty="0">
                <a:latin typeface="宋体" panose="02010600030101010101" pitchFamily="2" charset="-122"/>
                <a:ea typeface="宋体" panose="02010600030101010101" pitchFamily="2" charset="-122"/>
              </a:rPr>
              <a:t>黑名单技术的识别</a:t>
            </a:r>
            <a:r>
              <a:rPr lang="zh-CN" altLang="zh-CN" dirty="0" smtClean="0">
                <a:latin typeface="宋体" panose="02010600030101010101" pitchFamily="2" charset="-122"/>
                <a:ea typeface="宋体" panose="02010600030101010101" pitchFamily="2" charset="-122"/>
              </a:rPr>
              <a:t>方法</a:t>
            </a:r>
            <a:endParaRPr lang="en-US" altLang="zh-CN" dirty="0" smtClean="0">
              <a:latin typeface="宋体" panose="02010600030101010101" pitchFamily="2" charset="-122"/>
              <a:ea typeface="宋体" panose="02010600030101010101" pitchFamily="2" charset="-122"/>
            </a:endParaRPr>
          </a:p>
          <a:p>
            <a:pPr lvl="1">
              <a:lnSpc>
                <a:spcPct val="150000"/>
              </a:lnSpc>
            </a:pPr>
            <a:r>
              <a:rPr lang="zh-CN" altLang="zh-CN" dirty="0" smtClean="0">
                <a:latin typeface="宋体" panose="02010600030101010101" pitchFamily="2" charset="-122"/>
                <a:ea typeface="宋体" panose="02010600030101010101" pitchFamily="2" charset="-122"/>
              </a:rPr>
              <a:t>基于</a:t>
            </a:r>
            <a:r>
              <a:rPr lang="zh-CN" altLang="zh-CN" dirty="0">
                <a:latin typeface="宋体" panose="02010600030101010101" pitchFamily="2" charset="-122"/>
                <a:ea typeface="宋体" panose="02010600030101010101" pitchFamily="2" charset="-122"/>
              </a:rPr>
              <a:t>启发式规则的识别</a:t>
            </a:r>
            <a:r>
              <a:rPr lang="zh-CN" altLang="zh-CN" dirty="0" smtClean="0">
                <a:latin typeface="宋体" panose="02010600030101010101" pitchFamily="2" charset="-122"/>
                <a:ea typeface="宋体" panose="02010600030101010101" pitchFamily="2" charset="-122"/>
              </a:rPr>
              <a:t>方法</a:t>
            </a:r>
            <a:endParaRPr lang="en-US" altLang="zh-CN" dirty="0" smtClean="0">
              <a:latin typeface="宋体" panose="02010600030101010101" pitchFamily="2" charset="-122"/>
              <a:ea typeface="宋体" panose="02010600030101010101" pitchFamily="2" charset="-122"/>
            </a:endParaRPr>
          </a:p>
          <a:p>
            <a:pPr lvl="1">
              <a:lnSpc>
                <a:spcPct val="150000"/>
              </a:lnSpc>
            </a:pPr>
            <a:r>
              <a:rPr lang="zh-CN" altLang="zh-CN" dirty="0" smtClean="0">
                <a:latin typeface="宋体" panose="02010600030101010101" pitchFamily="2" charset="-122"/>
                <a:ea typeface="宋体" panose="02010600030101010101" pitchFamily="2" charset="-122"/>
              </a:rPr>
              <a:t>基于</a:t>
            </a:r>
            <a:r>
              <a:rPr lang="zh-CN" altLang="zh-CN" dirty="0">
                <a:latin typeface="宋体" panose="02010600030101010101" pitchFamily="2" charset="-122"/>
                <a:ea typeface="宋体" panose="02010600030101010101" pitchFamily="2" charset="-122"/>
              </a:rPr>
              <a:t>机器学习的识别</a:t>
            </a:r>
            <a:r>
              <a:rPr lang="zh-CN" altLang="zh-CN" dirty="0" smtClean="0">
                <a:latin typeface="宋体" panose="02010600030101010101" pitchFamily="2" charset="-122"/>
                <a:ea typeface="宋体" panose="02010600030101010101" pitchFamily="2" charset="-122"/>
              </a:rPr>
              <a:t>方法</a:t>
            </a:r>
            <a:endParaRPr lang="en-US" altLang="zh-CN" dirty="0" smtClean="0">
              <a:latin typeface="宋体" panose="02010600030101010101" pitchFamily="2" charset="-122"/>
              <a:ea typeface="宋体" panose="02010600030101010101" pitchFamily="2" charset="-122"/>
            </a:endParaRPr>
          </a:p>
          <a:p>
            <a:pPr lvl="1">
              <a:lnSpc>
                <a:spcPct val="150000"/>
              </a:lnSpc>
            </a:pPr>
            <a:r>
              <a:rPr lang="zh-CN" altLang="zh-CN" dirty="0" smtClean="0">
                <a:latin typeface="宋体" panose="02010600030101010101" pitchFamily="2" charset="-122"/>
                <a:ea typeface="宋体" panose="02010600030101010101" pitchFamily="2" charset="-122"/>
              </a:rPr>
              <a:t>基于</a:t>
            </a:r>
            <a:r>
              <a:rPr lang="zh-CN" altLang="zh-CN" dirty="0">
                <a:latin typeface="宋体" panose="02010600030101010101" pitchFamily="2" charset="-122"/>
                <a:ea typeface="宋体" panose="02010600030101010101" pitchFamily="2" charset="-122"/>
              </a:rPr>
              <a:t>交互式主机行为的识别方法。</a:t>
            </a:r>
            <a:endParaRPr lang="zh-CN" altLang="en-US" dirty="0">
              <a:latin typeface="宋体" panose="02010600030101010101" pitchFamily="2" charset="-122"/>
              <a:ea typeface="宋体" panose="02010600030101010101" pitchFamily="2" charset="-122"/>
            </a:endParaRPr>
          </a:p>
        </p:txBody>
      </p:sp>
      <p:sp>
        <p:nvSpPr>
          <p:cNvPr id="7" name="Rectangle 2"/>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 name="Rectangle 2"/>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Tree>
    <p:extLst>
      <p:ext uri="{BB962C8B-B14F-4D97-AF65-F5344CB8AC3E}">
        <p14:creationId xmlns:p14="http://schemas.microsoft.com/office/powerpoint/2010/main" val="14358783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3"/>
          <p:cNvSpPr>
            <a:spLocks noGrp="1"/>
          </p:cNvSpPr>
          <p:nvPr>
            <p:ph type="title"/>
          </p:nvPr>
        </p:nvSpPr>
        <p:spPr>
          <a:xfrm>
            <a:off x="2136775" y="228600"/>
            <a:ext cx="8153400" cy="463550"/>
          </a:xfrm>
        </p:spPr>
        <p:txBody>
          <a:bodyPr/>
          <a:lstStyle/>
          <a:p>
            <a:r>
              <a:rPr lang="zh-CN" altLang="en-US" dirty="0" smtClean="0"/>
              <a:t>恶意网页识别研究进展</a:t>
            </a:r>
          </a:p>
        </p:txBody>
      </p:sp>
      <p:sp>
        <p:nvSpPr>
          <p:cNvPr id="9" name="灯片编号占位符 8"/>
          <p:cNvSpPr>
            <a:spLocks noGrp="1"/>
          </p:cNvSpPr>
          <p:nvPr>
            <p:ph type="sldNum" sz="quarter" idx="12"/>
          </p:nvPr>
        </p:nvSpPr>
        <p:spPr/>
        <p:txBody>
          <a:bodyPr>
            <a:normAutofit fontScale="47500" lnSpcReduction="20000"/>
          </a:bodyPr>
          <a:lstStyle/>
          <a:p>
            <a:pPr>
              <a:defRPr/>
            </a:pPr>
            <a:fld id="{95684C7A-2D05-4F0D-A07C-768655EF9B2E}" type="slidenum">
              <a:rPr lang="en-US"/>
              <a:pPr>
                <a:defRPr/>
              </a:pPr>
              <a:t>60</a:t>
            </a:fld>
            <a:endParaRPr lang="en-US" dirty="0"/>
          </a:p>
        </p:txBody>
      </p:sp>
      <p:sp>
        <p:nvSpPr>
          <p:cNvPr id="6" name="内容占位符 5"/>
          <p:cNvSpPr>
            <a:spLocks noGrp="1"/>
          </p:cNvSpPr>
          <p:nvPr>
            <p:ph sz="quarter" idx="1"/>
          </p:nvPr>
        </p:nvSpPr>
        <p:spPr>
          <a:xfrm>
            <a:off x="2136648" y="1124744"/>
            <a:ext cx="7775776" cy="4971256"/>
          </a:xfrm>
        </p:spPr>
        <p:txBody>
          <a:bodyPr/>
          <a:lstStyle/>
          <a:p>
            <a:pPr>
              <a:lnSpc>
                <a:spcPct val="150000"/>
              </a:lnSpc>
            </a:pPr>
            <a:r>
              <a:rPr lang="zh-CN" altLang="zh-CN" dirty="0">
                <a:latin typeface="宋体" panose="02010600030101010101" pitchFamily="2" charset="-122"/>
                <a:ea typeface="宋体" panose="02010600030101010101" pitchFamily="2" charset="-122"/>
              </a:rPr>
              <a:t>恶意网页识别的</a:t>
            </a:r>
            <a:r>
              <a:rPr lang="zh-CN" altLang="zh-CN" dirty="0" smtClean="0">
                <a:latin typeface="宋体" panose="02010600030101010101" pitchFamily="2" charset="-122"/>
                <a:ea typeface="宋体" panose="02010600030101010101" pitchFamily="2" charset="-122"/>
              </a:rPr>
              <a:t>方法</a:t>
            </a:r>
            <a:endParaRPr lang="en-US" altLang="zh-CN" dirty="0" smtClean="0">
              <a:latin typeface="宋体" panose="02010600030101010101" pitchFamily="2" charset="-122"/>
              <a:ea typeface="宋体" panose="02010600030101010101" pitchFamily="2" charset="-122"/>
            </a:endParaRPr>
          </a:p>
          <a:p>
            <a:pPr lvl="1">
              <a:lnSpc>
                <a:spcPct val="150000"/>
              </a:lnSpc>
            </a:pPr>
            <a:r>
              <a:rPr lang="zh-CN" altLang="zh-CN" dirty="0" smtClean="0">
                <a:latin typeface="宋体" panose="02010600030101010101" pitchFamily="2" charset="-122"/>
                <a:ea typeface="宋体" panose="02010600030101010101" pitchFamily="2" charset="-122"/>
              </a:rPr>
              <a:t>基于</a:t>
            </a:r>
            <a:r>
              <a:rPr lang="zh-CN" altLang="zh-CN" dirty="0">
                <a:latin typeface="宋体" panose="02010600030101010101" pitchFamily="2" charset="-122"/>
                <a:ea typeface="宋体" panose="02010600030101010101" pitchFamily="2" charset="-122"/>
              </a:rPr>
              <a:t>黑名单技术的识别</a:t>
            </a:r>
            <a:r>
              <a:rPr lang="zh-CN" altLang="zh-CN" dirty="0" smtClean="0">
                <a:latin typeface="宋体" panose="02010600030101010101" pitchFamily="2" charset="-122"/>
                <a:ea typeface="宋体" panose="02010600030101010101" pitchFamily="2" charset="-122"/>
              </a:rPr>
              <a:t>方法</a:t>
            </a:r>
            <a:endParaRPr lang="en-US" altLang="zh-CN" dirty="0" smtClean="0">
              <a:latin typeface="宋体" panose="02010600030101010101" pitchFamily="2" charset="-122"/>
              <a:ea typeface="宋体" panose="02010600030101010101" pitchFamily="2" charset="-122"/>
            </a:endParaRPr>
          </a:p>
          <a:p>
            <a:pPr lvl="2">
              <a:lnSpc>
                <a:spcPct val="150000"/>
              </a:lnSpc>
            </a:pPr>
            <a:r>
              <a:rPr lang="zh-CN" altLang="en-US" dirty="0" smtClean="0">
                <a:latin typeface="宋体" panose="02010600030101010101" pitchFamily="2" charset="-122"/>
                <a:ea typeface="宋体" panose="02010600030101010101" pitchFamily="2" charset="-122"/>
              </a:rPr>
              <a:t>典型应用：</a:t>
            </a:r>
            <a:r>
              <a:rPr lang="en-US" altLang="zh-CN" dirty="0" smtClean="0">
                <a:latin typeface="宋体" panose="02010600030101010101" pitchFamily="2" charset="-122"/>
                <a:ea typeface="宋体" panose="02010600030101010101" pitchFamily="2" charset="-122"/>
              </a:rPr>
              <a:t>Google </a:t>
            </a:r>
            <a:r>
              <a:rPr lang="en-US" altLang="zh-CN" dirty="0" err="1" smtClean="0">
                <a:latin typeface="宋体" panose="02010600030101010101" pitchFamily="2" charset="-122"/>
                <a:ea typeface="宋体" panose="02010600030101010101" pitchFamily="2" charset="-122"/>
              </a:rPr>
              <a:t>Safebrowsing,DNSBL</a:t>
            </a:r>
            <a:r>
              <a:rPr lang="en-US" altLang="zh-CN" dirty="0" smtClean="0">
                <a:latin typeface="宋体" panose="02010600030101010101" pitchFamily="2" charset="-122"/>
                <a:ea typeface="宋体" panose="02010600030101010101" pitchFamily="2" charset="-122"/>
              </a:rPr>
              <a:t>, </a:t>
            </a:r>
            <a:r>
              <a:rPr lang="en-US" altLang="zh-CN" dirty="0" err="1" smtClean="0">
                <a:latin typeface="宋体" panose="02010600030101010101" pitchFamily="2" charset="-122"/>
                <a:ea typeface="宋体" panose="02010600030101010101" pitchFamily="2" charset="-122"/>
              </a:rPr>
              <a:t>PhishTank</a:t>
            </a:r>
            <a:r>
              <a:rPr lang="zh-CN" altLang="en-US" dirty="0" smtClean="0">
                <a:latin typeface="宋体" panose="02010600030101010101" pitchFamily="2" charset="-122"/>
                <a:ea typeface="宋体" panose="02010600030101010101" pitchFamily="2" charset="-122"/>
              </a:rPr>
              <a:t>等。</a:t>
            </a:r>
            <a:endParaRPr lang="en-US" altLang="zh-CN" dirty="0" smtClean="0">
              <a:latin typeface="宋体" panose="02010600030101010101" pitchFamily="2" charset="-122"/>
              <a:ea typeface="宋体" panose="02010600030101010101" pitchFamily="2" charset="-122"/>
            </a:endParaRPr>
          </a:p>
          <a:p>
            <a:pPr lvl="2">
              <a:lnSpc>
                <a:spcPct val="150000"/>
              </a:lnSpc>
            </a:pPr>
            <a:r>
              <a:rPr lang="zh-CN" altLang="en-US" dirty="0" smtClean="0">
                <a:latin typeface="宋体" panose="02010600030101010101" pitchFamily="2" charset="-122"/>
                <a:ea typeface="宋体" panose="02010600030101010101" pitchFamily="2" charset="-122"/>
              </a:rPr>
              <a:t>存在问题：不能及时更新，容易漏判</a:t>
            </a:r>
            <a:endParaRPr lang="en-US" altLang="zh-CN" dirty="0" smtClean="0">
              <a:latin typeface="宋体" panose="02010600030101010101" pitchFamily="2" charset="-122"/>
              <a:ea typeface="宋体" panose="02010600030101010101" pitchFamily="2" charset="-122"/>
            </a:endParaRPr>
          </a:p>
          <a:p>
            <a:pPr lvl="1">
              <a:lnSpc>
                <a:spcPct val="150000"/>
              </a:lnSpc>
            </a:pP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基于</a:t>
            </a:r>
            <a:r>
              <a:rPr lang="zh-CN" altLang="zh-CN" dirty="0">
                <a:solidFill>
                  <a:schemeClr val="tx1">
                    <a:lumMod val="50000"/>
                    <a:lumOff val="50000"/>
                  </a:schemeClr>
                </a:solidFill>
                <a:latin typeface="宋体" panose="02010600030101010101" pitchFamily="2" charset="-122"/>
                <a:ea typeface="宋体" panose="02010600030101010101" pitchFamily="2" charset="-122"/>
              </a:rPr>
              <a:t>启发式规则的识别</a:t>
            </a: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方法</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pPr lvl="1">
              <a:lnSpc>
                <a:spcPct val="150000"/>
              </a:lnSpc>
            </a:pP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基于</a:t>
            </a:r>
            <a:r>
              <a:rPr lang="zh-CN" altLang="zh-CN" dirty="0">
                <a:solidFill>
                  <a:schemeClr val="tx1">
                    <a:lumMod val="50000"/>
                    <a:lumOff val="50000"/>
                  </a:schemeClr>
                </a:solidFill>
                <a:latin typeface="宋体" panose="02010600030101010101" pitchFamily="2" charset="-122"/>
                <a:ea typeface="宋体" panose="02010600030101010101" pitchFamily="2" charset="-122"/>
              </a:rPr>
              <a:t>机器学习的识别</a:t>
            </a: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方法</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pPr lvl="1">
              <a:lnSpc>
                <a:spcPct val="150000"/>
              </a:lnSpc>
            </a:pP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基于</a:t>
            </a:r>
            <a:r>
              <a:rPr lang="zh-CN" altLang="zh-CN" dirty="0">
                <a:solidFill>
                  <a:schemeClr val="tx1">
                    <a:lumMod val="50000"/>
                    <a:lumOff val="50000"/>
                  </a:schemeClr>
                </a:solidFill>
                <a:latin typeface="宋体" panose="02010600030101010101" pitchFamily="2" charset="-122"/>
                <a:ea typeface="宋体" panose="02010600030101010101" pitchFamily="2" charset="-122"/>
              </a:rPr>
              <a:t>交互式主机行为的识别</a:t>
            </a: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方法</a:t>
            </a:r>
            <a:endParaRPr lang="zh-CN" altLang="en-US"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7" name="Rectangle 2"/>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 name="Rectangle 2"/>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3" name="TextBox 2"/>
          <p:cNvSpPr txBox="1"/>
          <p:nvPr/>
        </p:nvSpPr>
        <p:spPr>
          <a:xfrm>
            <a:off x="2423592" y="4797152"/>
            <a:ext cx="3672408" cy="2308324"/>
          </a:xfrm>
          <a:prstGeom prst="rect">
            <a:avLst/>
          </a:prstGeom>
          <a:noFill/>
        </p:spPr>
        <p:txBody>
          <a:bodyPr wrap="square" rtlCol="0">
            <a:spAutoFit/>
          </a:bodyPr>
          <a:lstStyle/>
          <a:p>
            <a:r>
              <a:rPr lang="zh-CN" altLang="en-US" dirty="0"/>
              <a:t>图</a:t>
            </a:r>
            <a:r>
              <a:rPr lang="en-US" altLang="zh-CN" dirty="0"/>
              <a:t>1	</a:t>
            </a:r>
            <a:r>
              <a:rPr lang="zh-CN" altLang="en-US" dirty="0"/>
              <a:t>黑名单示例</a:t>
            </a:r>
            <a:endParaRPr lang="en-US" altLang="zh-CN" dirty="0"/>
          </a:p>
          <a:p>
            <a:r>
              <a:rPr lang="en-US" altLang="zh-CN" dirty="0">
                <a:hlinkClick r:id="rId3"/>
              </a:rPr>
              <a:t>www.phish.net</a:t>
            </a:r>
            <a:endParaRPr lang="en-US" altLang="zh-CN" dirty="0"/>
          </a:p>
          <a:p>
            <a:r>
              <a:rPr lang="en-US" altLang="zh-CN" dirty="0">
                <a:hlinkClick r:id="rId4"/>
              </a:rPr>
              <a:t>www.malicious.com</a:t>
            </a:r>
            <a:endParaRPr lang="en-US" altLang="zh-CN" dirty="0"/>
          </a:p>
          <a:p>
            <a:r>
              <a:rPr lang="en-US" altLang="zh-CN" dirty="0">
                <a:hlinkClick r:id="rId5"/>
              </a:rPr>
              <a:t>www.y0utube.com</a:t>
            </a:r>
            <a:endParaRPr lang="en-US" altLang="zh-CN" dirty="0"/>
          </a:p>
          <a:p>
            <a:r>
              <a:rPr lang="en-US" altLang="zh-CN" dirty="0">
                <a:hlinkClick r:id="rId6"/>
              </a:rPr>
              <a:t>www.phish.cn</a:t>
            </a:r>
            <a:endParaRPr lang="en-US" altLang="zh-CN" dirty="0"/>
          </a:p>
          <a:p>
            <a:r>
              <a:rPr lang="en-US" altLang="zh-CN" dirty="0">
                <a:hlinkClick r:id="rId7"/>
              </a:rPr>
              <a:t>www.phish.tw</a:t>
            </a:r>
            <a:endParaRPr lang="en-US" altLang="zh-CN" dirty="0"/>
          </a:p>
          <a:p>
            <a:r>
              <a:rPr lang="en-US" altLang="zh-CN" dirty="0">
                <a:hlinkClick r:id="rId8"/>
              </a:rPr>
              <a:t>www.malicious.cn</a:t>
            </a:r>
            <a:endParaRPr lang="en-US" altLang="zh-CN" dirty="0"/>
          </a:p>
          <a:p>
            <a:r>
              <a:rPr lang="en-US" altLang="zh-CN" dirty="0"/>
              <a:t>…</a:t>
            </a:r>
          </a:p>
        </p:txBody>
      </p:sp>
    </p:spTree>
    <p:extLst>
      <p:ext uri="{BB962C8B-B14F-4D97-AF65-F5344CB8AC3E}">
        <p14:creationId xmlns:p14="http://schemas.microsoft.com/office/powerpoint/2010/main" val="26979670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3"/>
          <p:cNvSpPr>
            <a:spLocks noGrp="1"/>
          </p:cNvSpPr>
          <p:nvPr>
            <p:ph type="title"/>
          </p:nvPr>
        </p:nvSpPr>
        <p:spPr>
          <a:xfrm>
            <a:off x="2136775" y="228600"/>
            <a:ext cx="8153400" cy="463550"/>
          </a:xfrm>
        </p:spPr>
        <p:txBody>
          <a:bodyPr/>
          <a:lstStyle/>
          <a:p>
            <a:r>
              <a:rPr lang="zh-CN" altLang="en-US" dirty="0" smtClean="0"/>
              <a:t>恶意网页识别研究进展</a:t>
            </a:r>
          </a:p>
        </p:txBody>
      </p:sp>
      <p:sp>
        <p:nvSpPr>
          <p:cNvPr id="9" name="灯片编号占位符 8"/>
          <p:cNvSpPr>
            <a:spLocks noGrp="1"/>
          </p:cNvSpPr>
          <p:nvPr>
            <p:ph type="sldNum" sz="quarter" idx="12"/>
          </p:nvPr>
        </p:nvSpPr>
        <p:spPr/>
        <p:txBody>
          <a:bodyPr>
            <a:normAutofit fontScale="47500" lnSpcReduction="20000"/>
          </a:bodyPr>
          <a:lstStyle/>
          <a:p>
            <a:pPr>
              <a:defRPr/>
            </a:pPr>
            <a:fld id="{95684C7A-2D05-4F0D-A07C-768655EF9B2E}" type="slidenum">
              <a:rPr lang="en-US"/>
              <a:pPr>
                <a:defRPr/>
              </a:pPr>
              <a:t>61</a:t>
            </a:fld>
            <a:endParaRPr lang="en-US" dirty="0"/>
          </a:p>
        </p:txBody>
      </p:sp>
      <p:sp>
        <p:nvSpPr>
          <p:cNvPr id="6" name="内容占位符 5"/>
          <p:cNvSpPr>
            <a:spLocks noGrp="1"/>
          </p:cNvSpPr>
          <p:nvPr>
            <p:ph sz="quarter" idx="1"/>
          </p:nvPr>
        </p:nvSpPr>
        <p:spPr>
          <a:xfrm>
            <a:off x="2136648" y="1124744"/>
            <a:ext cx="7919792" cy="4971256"/>
          </a:xfrm>
        </p:spPr>
        <p:txBody>
          <a:bodyPr/>
          <a:lstStyle/>
          <a:p>
            <a:pPr>
              <a:lnSpc>
                <a:spcPct val="150000"/>
              </a:lnSpc>
            </a:pPr>
            <a:r>
              <a:rPr lang="zh-CN" altLang="zh-CN" dirty="0">
                <a:latin typeface="宋体" panose="02010600030101010101" pitchFamily="2" charset="-122"/>
                <a:ea typeface="宋体" panose="02010600030101010101" pitchFamily="2" charset="-122"/>
              </a:rPr>
              <a:t>恶意网页识别的</a:t>
            </a:r>
            <a:r>
              <a:rPr lang="zh-CN" altLang="zh-CN" dirty="0" smtClean="0">
                <a:latin typeface="宋体" panose="02010600030101010101" pitchFamily="2" charset="-122"/>
                <a:ea typeface="宋体" panose="02010600030101010101" pitchFamily="2" charset="-122"/>
              </a:rPr>
              <a:t>方法</a:t>
            </a:r>
            <a:endParaRPr lang="en-US" altLang="zh-CN" dirty="0" smtClean="0">
              <a:latin typeface="宋体" panose="02010600030101010101" pitchFamily="2" charset="-122"/>
              <a:ea typeface="宋体" panose="02010600030101010101" pitchFamily="2" charset="-122"/>
            </a:endParaRPr>
          </a:p>
          <a:p>
            <a:pPr lvl="1">
              <a:lnSpc>
                <a:spcPct val="150000"/>
              </a:lnSpc>
            </a:pP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基于</a:t>
            </a:r>
            <a:r>
              <a:rPr lang="zh-CN" altLang="zh-CN" dirty="0">
                <a:solidFill>
                  <a:schemeClr val="tx1">
                    <a:lumMod val="50000"/>
                    <a:lumOff val="50000"/>
                  </a:schemeClr>
                </a:solidFill>
                <a:latin typeface="宋体" panose="02010600030101010101" pitchFamily="2" charset="-122"/>
                <a:ea typeface="宋体" panose="02010600030101010101" pitchFamily="2" charset="-122"/>
              </a:rPr>
              <a:t>黑名单技术的识别</a:t>
            </a: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方法</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pPr lvl="1">
              <a:lnSpc>
                <a:spcPct val="150000"/>
              </a:lnSpc>
            </a:pPr>
            <a:r>
              <a:rPr lang="zh-CN" altLang="zh-CN" dirty="0" smtClean="0">
                <a:latin typeface="宋体" panose="02010600030101010101" pitchFamily="2" charset="-122"/>
                <a:ea typeface="宋体" panose="02010600030101010101" pitchFamily="2" charset="-122"/>
              </a:rPr>
              <a:t>基于</a:t>
            </a:r>
            <a:r>
              <a:rPr lang="zh-CN" altLang="zh-CN" dirty="0">
                <a:latin typeface="宋体" panose="02010600030101010101" pitchFamily="2" charset="-122"/>
                <a:ea typeface="宋体" panose="02010600030101010101" pitchFamily="2" charset="-122"/>
              </a:rPr>
              <a:t>启发式规则的识别</a:t>
            </a:r>
            <a:r>
              <a:rPr lang="zh-CN" altLang="zh-CN" dirty="0" smtClean="0">
                <a:latin typeface="宋体" panose="02010600030101010101" pitchFamily="2" charset="-122"/>
                <a:ea typeface="宋体" panose="02010600030101010101" pitchFamily="2" charset="-122"/>
              </a:rPr>
              <a:t>方法</a:t>
            </a:r>
            <a:endParaRPr lang="en-US" altLang="zh-CN" dirty="0" smtClean="0">
              <a:latin typeface="宋体" panose="02010600030101010101" pitchFamily="2" charset="-122"/>
              <a:ea typeface="宋体" panose="02010600030101010101" pitchFamily="2" charset="-122"/>
            </a:endParaRPr>
          </a:p>
          <a:p>
            <a:pPr lvl="2">
              <a:lnSpc>
                <a:spcPct val="150000"/>
              </a:lnSpc>
            </a:pPr>
            <a:r>
              <a:rPr lang="zh-CN" altLang="en-US" dirty="0" smtClean="0">
                <a:latin typeface="宋体" panose="02010600030101010101" pitchFamily="2" charset="-122"/>
                <a:ea typeface="宋体" panose="02010600030101010101" pitchFamily="2" charset="-122"/>
              </a:rPr>
              <a:t>典型应用：火狐</a:t>
            </a:r>
            <a:r>
              <a:rPr lang="en-US" altLang="zh-CN" dirty="0" smtClean="0">
                <a:latin typeface="宋体" panose="02010600030101010101" pitchFamily="2" charset="-122"/>
                <a:ea typeface="宋体" panose="02010600030101010101" pitchFamily="2" charset="-122"/>
              </a:rPr>
              <a:t>Firefox, IE</a:t>
            </a:r>
          </a:p>
          <a:p>
            <a:pPr lvl="2">
              <a:lnSpc>
                <a:spcPct val="150000"/>
              </a:lnSpc>
            </a:pPr>
            <a:r>
              <a:rPr lang="zh-CN" altLang="en-US" dirty="0" smtClean="0">
                <a:latin typeface="宋体" panose="02010600030101010101" pitchFamily="2" charset="-122"/>
                <a:ea typeface="宋体" panose="02010600030101010101" pitchFamily="2" charset="-122"/>
              </a:rPr>
              <a:t>存在问题：误报率高，规则更新难。</a:t>
            </a:r>
            <a:endParaRPr lang="en-US" altLang="zh-CN" dirty="0" smtClean="0">
              <a:latin typeface="宋体" panose="02010600030101010101" pitchFamily="2" charset="-122"/>
              <a:ea typeface="宋体" panose="02010600030101010101" pitchFamily="2" charset="-122"/>
            </a:endParaRPr>
          </a:p>
          <a:p>
            <a:pPr lvl="1">
              <a:lnSpc>
                <a:spcPct val="150000"/>
              </a:lnSpc>
            </a:pP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基于</a:t>
            </a:r>
            <a:r>
              <a:rPr lang="zh-CN" altLang="zh-CN" dirty="0">
                <a:solidFill>
                  <a:schemeClr val="tx1">
                    <a:lumMod val="50000"/>
                    <a:lumOff val="50000"/>
                  </a:schemeClr>
                </a:solidFill>
                <a:latin typeface="宋体" panose="02010600030101010101" pitchFamily="2" charset="-122"/>
                <a:ea typeface="宋体" panose="02010600030101010101" pitchFamily="2" charset="-122"/>
              </a:rPr>
              <a:t>机器学习的识别</a:t>
            </a: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方法</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pPr lvl="1">
              <a:lnSpc>
                <a:spcPct val="150000"/>
              </a:lnSpc>
            </a:pP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基于</a:t>
            </a:r>
            <a:r>
              <a:rPr lang="zh-CN" altLang="zh-CN" dirty="0">
                <a:solidFill>
                  <a:schemeClr val="tx1">
                    <a:lumMod val="50000"/>
                    <a:lumOff val="50000"/>
                  </a:schemeClr>
                </a:solidFill>
                <a:latin typeface="宋体" panose="02010600030101010101" pitchFamily="2" charset="-122"/>
                <a:ea typeface="宋体" panose="02010600030101010101" pitchFamily="2" charset="-122"/>
              </a:rPr>
              <a:t>交互式主机行为的识别</a:t>
            </a: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方法</a:t>
            </a:r>
            <a:endParaRPr lang="zh-CN" altLang="en-US"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7" name="Rectangle 2"/>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 name="Rectangle 2"/>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8" name="TextBox 7"/>
          <p:cNvSpPr txBox="1"/>
          <p:nvPr/>
        </p:nvSpPr>
        <p:spPr>
          <a:xfrm>
            <a:off x="5375920" y="4797153"/>
            <a:ext cx="2736304" cy="2169825"/>
          </a:xfrm>
          <a:prstGeom prst="rect">
            <a:avLst/>
          </a:prstGeom>
          <a:noFill/>
        </p:spPr>
        <p:txBody>
          <a:bodyPr wrap="square" rtlCol="0">
            <a:spAutoFit/>
          </a:bodyPr>
          <a:lstStyle/>
          <a:p>
            <a:pPr>
              <a:lnSpc>
                <a:spcPct val="150000"/>
              </a:lnSpc>
            </a:pPr>
            <a:r>
              <a:rPr lang="zh-CN" altLang="en-US" dirty="0"/>
              <a:t>图</a:t>
            </a:r>
            <a:r>
              <a:rPr lang="en-US" altLang="zh-CN" dirty="0"/>
              <a:t>2	</a:t>
            </a:r>
            <a:r>
              <a:rPr lang="zh-CN" altLang="en-US" dirty="0"/>
              <a:t>启发式规则示例</a:t>
            </a:r>
            <a:endParaRPr lang="en-US" altLang="zh-CN" dirty="0"/>
          </a:p>
          <a:p>
            <a:pPr>
              <a:lnSpc>
                <a:spcPct val="150000"/>
              </a:lnSpc>
            </a:pPr>
            <a:r>
              <a:rPr lang="en-US" altLang="zh-CN" dirty="0"/>
              <a:t>/[a-z]*[.]phish[.][a-z]*/</a:t>
            </a:r>
          </a:p>
          <a:p>
            <a:pPr>
              <a:lnSpc>
                <a:spcPct val="150000"/>
              </a:lnSpc>
            </a:pPr>
            <a:r>
              <a:rPr lang="en-US" altLang="zh-CN" dirty="0"/>
              <a:t>/[a-z]*[.]malicious[.][a-z]*/</a:t>
            </a:r>
          </a:p>
          <a:p>
            <a:pPr>
              <a:lnSpc>
                <a:spcPct val="150000"/>
              </a:lnSpc>
            </a:pPr>
            <a:r>
              <a:rPr lang="en-US" altLang="zh-CN" dirty="0"/>
              <a:t>/[a-z]*[.]y0utube[.][a-z]*/</a:t>
            </a:r>
          </a:p>
          <a:p>
            <a:pPr>
              <a:lnSpc>
                <a:spcPct val="150000"/>
              </a:lnSpc>
            </a:pPr>
            <a:r>
              <a:rPr lang="en-US" altLang="zh-CN" dirty="0"/>
              <a:t>…</a:t>
            </a:r>
          </a:p>
        </p:txBody>
      </p:sp>
      <p:sp>
        <p:nvSpPr>
          <p:cNvPr id="10" name="TextBox 9"/>
          <p:cNvSpPr txBox="1"/>
          <p:nvPr/>
        </p:nvSpPr>
        <p:spPr>
          <a:xfrm>
            <a:off x="2274538" y="4797152"/>
            <a:ext cx="3672408" cy="2308324"/>
          </a:xfrm>
          <a:prstGeom prst="rect">
            <a:avLst/>
          </a:prstGeom>
          <a:noFill/>
        </p:spPr>
        <p:txBody>
          <a:bodyPr wrap="square" rtlCol="0">
            <a:spAutoFit/>
          </a:bodyPr>
          <a:lstStyle/>
          <a:p>
            <a:r>
              <a:rPr lang="zh-CN" altLang="en-US" dirty="0"/>
              <a:t>图</a:t>
            </a:r>
            <a:r>
              <a:rPr lang="en-US" altLang="zh-CN" dirty="0"/>
              <a:t>1	</a:t>
            </a:r>
            <a:r>
              <a:rPr lang="zh-CN" altLang="en-US" dirty="0"/>
              <a:t>黑名单示例</a:t>
            </a:r>
            <a:endParaRPr lang="en-US" altLang="zh-CN" dirty="0"/>
          </a:p>
          <a:p>
            <a:r>
              <a:rPr lang="en-US" altLang="zh-CN" dirty="0">
                <a:hlinkClick r:id="rId3"/>
              </a:rPr>
              <a:t>www.phish.net</a:t>
            </a:r>
            <a:endParaRPr lang="en-US" altLang="zh-CN" dirty="0"/>
          </a:p>
          <a:p>
            <a:r>
              <a:rPr lang="en-US" altLang="zh-CN" dirty="0">
                <a:hlinkClick r:id="rId4"/>
              </a:rPr>
              <a:t>www.malicious.com</a:t>
            </a:r>
            <a:endParaRPr lang="en-US" altLang="zh-CN" dirty="0"/>
          </a:p>
          <a:p>
            <a:r>
              <a:rPr lang="en-US" altLang="zh-CN" dirty="0">
                <a:hlinkClick r:id="rId5"/>
              </a:rPr>
              <a:t>www.y0utube.com</a:t>
            </a:r>
            <a:endParaRPr lang="en-US" altLang="zh-CN" dirty="0"/>
          </a:p>
          <a:p>
            <a:r>
              <a:rPr lang="en-US" altLang="zh-CN" dirty="0">
                <a:hlinkClick r:id="rId6"/>
              </a:rPr>
              <a:t>www.phish.cn</a:t>
            </a:r>
            <a:endParaRPr lang="en-US" altLang="zh-CN" dirty="0"/>
          </a:p>
          <a:p>
            <a:r>
              <a:rPr lang="en-US" altLang="zh-CN" dirty="0">
                <a:hlinkClick r:id="rId7"/>
              </a:rPr>
              <a:t>www.phish.tw</a:t>
            </a:r>
            <a:endParaRPr lang="en-US" altLang="zh-CN" dirty="0"/>
          </a:p>
          <a:p>
            <a:r>
              <a:rPr lang="en-US" altLang="zh-CN" dirty="0">
                <a:hlinkClick r:id="rId8"/>
              </a:rPr>
              <a:t>www.malicious.cn</a:t>
            </a:r>
            <a:endParaRPr lang="en-US" altLang="zh-CN" dirty="0"/>
          </a:p>
          <a:p>
            <a:r>
              <a:rPr lang="en-US" altLang="zh-CN" dirty="0"/>
              <a:t>…</a:t>
            </a:r>
          </a:p>
        </p:txBody>
      </p:sp>
    </p:spTree>
    <p:extLst>
      <p:ext uri="{BB962C8B-B14F-4D97-AF65-F5344CB8AC3E}">
        <p14:creationId xmlns:p14="http://schemas.microsoft.com/office/powerpoint/2010/main" val="32649920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3"/>
          <p:cNvSpPr>
            <a:spLocks noGrp="1"/>
          </p:cNvSpPr>
          <p:nvPr>
            <p:ph type="title"/>
          </p:nvPr>
        </p:nvSpPr>
        <p:spPr>
          <a:xfrm>
            <a:off x="2136775" y="228600"/>
            <a:ext cx="8153400" cy="463550"/>
          </a:xfrm>
        </p:spPr>
        <p:txBody>
          <a:bodyPr/>
          <a:lstStyle/>
          <a:p>
            <a:r>
              <a:rPr lang="zh-CN" altLang="en-US" dirty="0" smtClean="0"/>
              <a:t>恶意网页识别研究进展</a:t>
            </a:r>
          </a:p>
        </p:txBody>
      </p:sp>
      <p:sp>
        <p:nvSpPr>
          <p:cNvPr id="9" name="灯片编号占位符 8"/>
          <p:cNvSpPr>
            <a:spLocks noGrp="1"/>
          </p:cNvSpPr>
          <p:nvPr>
            <p:ph type="sldNum" sz="quarter" idx="12"/>
          </p:nvPr>
        </p:nvSpPr>
        <p:spPr/>
        <p:txBody>
          <a:bodyPr>
            <a:normAutofit fontScale="47500" lnSpcReduction="20000"/>
          </a:bodyPr>
          <a:lstStyle/>
          <a:p>
            <a:pPr>
              <a:defRPr/>
            </a:pPr>
            <a:fld id="{95684C7A-2D05-4F0D-A07C-768655EF9B2E}" type="slidenum">
              <a:rPr lang="en-US"/>
              <a:pPr>
                <a:defRPr/>
              </a:pPr>
              <a:t>62</a:t>
            </a:fld>
            <a:endParaRPr lang="en-US" dirty="0"/>
          </a:p>
        </p:txBody>
      </p:sp>
      <p:sp>
        <p:nvSpPr>
          <p:cNvPr id="6" name="内容占位符 5"/>
          <p:cNvSpPr>
            <a:spLocks noGrp="1"/>
          </p:cNvSpPr>
          <p:nvPr>
            <p:ph sz="quarter" idx="1"/>
          </p:nvPr>
        </p:nvSpPr>
        <p:spPr>
          <a:xfrm>
            <a:off x="2136648" y="1124744"/>
            <a:ext cx="8135816" cy="4971256"/>
          </a:xfrm>
        </p:spPr>
        <p:txBody>
          <a:bodyPr/>
          <a:lstStyle/>
          <a:p>
            <a:pPr>
              <a:lnSpc>
                <a:spcPct val="150000"/>
              </a:lnSpc>
            </a:pPr>
            <a:r>
              <a:rPr lang="zh-CN" altLang="zh-CN" dirty="0">
                <a:latin typeface="宋体" panose="02010600030101010101" pitchFamily="2" charset="-122"/>
                <a:ea typeface="宋体" panose="02010600030101010101" pitchFamily="2" charset="-122"/>
              </a:rPr>
              <a:t>恶意网页识别的</a:t>
            </a:r>
            <a:r>
              <a:rPr lang="zh-CN" altLang="zh-CN" dirty="0" smtClean="0">
                <a:latin typeface="宋体" panose="02010600030101010101" pitchFamily="2" charset="-122"/>
                <a:ea typeface="宋体" panose="02010600030101010101" pitchFamily="2" charset="-122"/>
              </a:rPr>
              <a:t>方法</a:t>
            </a:r>
            <a:endParaRPr lang="en-US" altLang="zh-CN" dirty="0" smtClean="0">
              <a:latin typeface="宋体" panose="02010600030101010101" pitchFamily="2" charset="-122"/>
              <a:ea typeface="宋体" panose="02010600030101010101" pitchFamily="2" charset="-122"/>
            </a:endParaRPr>
          </a:p>
          <a:p>
            <a:pPr lvl="1">
              <a:lnSpc>
                <a:spcPct val="150000"/>
              </a:lnSpc>
            </a:pP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基于</a:t>
            </a:r>
            <a:r>
              <a:rPr lang="zh-CN" altLang="zh-CN" dirty="0">
                <a:solidFill>
                  <a:schemeClr val="tx1">
                    <a:lumMod val="50000"/>
                    <a:lumOff val="50000"/>
                  </a:schemeClr>
                </a:solidFill>
                <a:latin typeface="宋体" panose="02010600030101010101" pitchFamily="2" charset="-122"/>
                <a:ea typeface="宋体" panose="02010600030101010101" pitchFamily="2" charset="-122"/>
              </a:rPr>
              <a:t>黑名单技术的识别</a:t>
            </a: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方法</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pPr lvl="1">
              <a:lnSpc>
                <a:spcPct val="150000"/>
              </a:lnSpc>
            </a:pP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基于</a:t>
            </a:r>
            <a:r>
              <a:rPr lang="zh-CN" altLang="zh-CN" dirty="0">
                <a:solidFill>
                  <a:schemeClr val="tx1">
                    <a:lumMod val="50000"/>
                    <a:lumOff val="50000"/>
                  </a:schemeClr>
                </a:solidFill>
                <a:latin typeface="宋体" panose="02010600030101010101" pitchFamily="2" charset="-122"/>
                <a:ea typeface="宋体" panose="02010600030101010101" pitchFamily="2" charset="-122"/>
              </a:rPr>
              <a:t>启发式规则的识别</a:t>
            </a: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方法</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pPr lvl="1">
              <a:lnSpc>
                <a:spcPct val="150000"/>
              </a:lnSpc>
            </a:pPr>
            <a:r>
              <a:rPr lang="zh-CN" altLang="zh-CN" dirty="0" smtClean="0">
                <a:latin typeface="宋体" panose="02010600030101010101" pitchFamily="2" charset="-122"/>
                <a:ea typeface="宋体" panose="02010600030101010101" pitchFamily="2" charset="-122"/>
              </a:rPr>
              <a:t>基于</a:t>
            </a:r>
            <a:r>
              <a:rPr lang="zh-CN" altLang="zh-CN" dirty="0">
                <a:latin typeface="宋体" panose="02010600030101010101" pitchFamily="2" charset="-122"/>
                <a:ea typeface="宋体" panose="02010600030101010101" pitchFamily="2" charset="-122"/>
              </a:rPr>
              <a:t>机器学习的识别</a:t>
            </a:r>
            <a:r>
              <a:rPr lang="zh-CN" altLang="zh-CN" dirty="0" smtClean="0">
                <a:latin typeface="宋体" panose="02010600030101010101" pitchFamily="2" charset="-122"/>
                <a:ea typeface="宋体" panose="02010600030101010101" pitchFamily="2" charset="-122"/>
              </a:rPr>
              <a:t>方法</a:t>
            </a:r>
            <a:endParaRPr lang="en-US" altLang="zh-CN" dirty="0" smtClean="0">
              <a:latin typeface="宋体" panose="02010600030101010101" pitchFamily="2" charset="-122"/>
              <a:ea typeface="宋体" panose="02010600030101010101" pitchFamily="2" charset="-122"/>
            </a:endParaRPr>
          </a:p>
          <a:p>
            <a:pPr lvl="2">
              <a:lnSpc>
                <a:spcPct val="150000"/>
              </a:lnSpc>
            </a:pPr>
            <a:r>
              <a:rPr lang="zh-CN" altLang="en-US" dirty="0" smtClean="0">
                <a:latin typeface="宋体" panose="02010600030101010101" pitchFamily="2" charset="-122"/>
                <a:ea typeface="宋体" panose="02010600030101010101" pitchFamily="2" charset="-122"/>
              </a:rPr>
              <a:t>常用分类算法：</a:t>
            </a:r>
            <a:r>
              <a:rPr lang="en-US" altLang="zh-CN" dirty="0" smtClean="0">
                <a:latin typeface="宋体" panose="02010600030101010101" pitchFamily="2" charset="-122"/>
                <a:ea typeface="宋体" panose="02010600030101010101" pitchFamily="2" charset="-122"/>
              </a:rPr>
              <a:t>PA</a:t>
            </a:r>
            <a:r>
              <a:rPr lang="zh-CN" altLang="en-US" dirty="0" smtClean="0">
                <a:latin typeface="宋体" panose="02010600030101010101" pitchFamily="2" charset="-122"/>
                <a:ea typeface="宋体" panose="02010600030101010101" pitchFamily="2" charset="-122"/>
              </a:rPr>
              <a:t>，</a:t>
            </a:r>
            <a:r>
              <a:rPr lang="en-US" altLang="zh-CN" dirty="0" smtClean="0">
                <a:latin typeface="宋体" panose="02010600030101010101" pitchFamily="2" charset="-122"/>
                <a:ea typeface="宋体" panose="02010600030101010101" pitchFamily="2" charset="-122"/>
              </a:rPr>
              <a:t>CW</a:t>
            </a:r>
            <a:r>
              <a:rPr lang="zh-CN" altLang="en-US" dirty="0" smtClean="0">
                <a:latin typeface="宋体" panose="02010600030101010101" pitchFamily="2" charset="-122"/>
                <a:ea typeface="宋体" panose="02010600030101010101" pitchFamily="2" charset="-122"/>
              </a:rPr>
              <a:t>，</a:t>
            </a:r>
            <a:r>
              <a:rPr lang="en-US" altLang="zh-CN" dirty="0" smtClean="0">
                <a:latin typeface="宋体" panose="02010600030101010101" pitchFamily="2" charset="-122"/>
                <a:ea typeface="宋体" panose="02010600030101010101" pitchFamily="2" charset="-122"/>
              </a:rPr>
              <a:t>SVM</a:t>
            </a:r>
          </a:p>
          <a:p>
            <a:pPr lvl="2">
              <a:lnSpc>
                <a:spcPct val="150000"/>
              </a:lnSpc>
            </a:pPr>
            <a:r>
              <a:rPr lang="zh-CN" altLang="en-US" dirty="0" smtClean="0">
                <a:latin typeface="宋体" panose="02010600030101010101" pitchFamily="2" charset="-122"/>
                <a:ea typeface="宋体" panose="02010600030101010101" pitchFamily="2" charset="-122"/>
              </a:rPr>
              <a:t>存在问题：标注数据集较少，过拟合。</a:t>
            </a:r>
            <a:endParaRPr lang="en-US" altLang="zh-CN" dirty="0" smtClean="0">
              <a:latin typeface="宋体" panose="02010600030101010101" pitchFamily="2" charset="-122"/>
              <a:ea typeface="宋体" panose="02010600030101010101" pitchFamily="2" charset="-122"/>
            </a:endParaRPr>
          </a:p>
          <a:p>
            <a:pPr lvl="1">
              <a:lnSpc>
                <a:spcPct val="150000"/>
              </a:lnSpc>
            </a:pP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基于</a:t>
            </a:r>
            <a:r>
              <a:rPr lang="zh-CN" altLang="zh-CN" dirty="0">
                <a:solidFill>
                  <a:schemeClr val="tx1">
                    <a:lumMod val="50000"/>
                    <a:lumOff val="50000"/>
                  </a:schemeClr>
                </a:solidFill>
                <a:latin typeface="宋体" panose="02010600030101010101" pitchFamily="2" charset="-122"/>
                <a:ea typeface="宋体" panose="02010600030101010101" pitchFamily="2" charset="-122"/>
              </a:rPr>
              <a:t>交互式主机行为的识别</a:t>
            </a: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方法</a:t>
            </a:r>
            <a:endParaRPr lang="zh-CN" altLang="en-US"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7" name="Rectangle 2"/>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 name="Rectangle 2"/>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4" name="Rectangle 2"/>
          <p:cNvSpPr>
            <a:spLocks noChangeArrowheads="1"/>
          </p:cNvSpPr>
          <p:nvPr/>
        </p:nvSpPr>
        <p:spPr bwMode="auto">
          <a:xfrm>
            <a:off x="2136776" y="33268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5" name="对象 4"/>
          <p:cNvGraphicFramePr>
            <a:graphicFrameLocks noChangeAspect="1"/>
          </p:cNvGraphicFramePr>
          <p:nvPr>
            <p:extLst/>
          </p:nvPr>
        </p:nvGraphicFramePr>
        <p:xfrm>
          <a:off x="6266298" y="1556792"/>
          <a:ext cx="4401703" cy="1726158"/>
        </p:xfrm>
        <a:graphic>
          <a:graphicData uri="http://schemas.openxmlformats.org/presentationml/2006/ole">
            <mc:AlternateContent xmlns:mc="http://schemas.openxmlformats.org/markup-compatibility/2006">
              <mc:Choice xmlns:v="urn:schemas-microsoft-com:vml" Requires="v">
                <p:oleObj spid="_x0000_s4196" name="Visio" r:id="rId4" imgW="11493118" imgH="4518498" progId="Visio.Drawing.11">
                  <p:embed/>
                </p:oleObj>
              </mc:Choice>
              <mc:Fallback>
                <p:oleObj name="Visio" r:id="rId4" imgW="11493118" imgH="4518498"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6298" y="1556792"/>
                        <a:ext cx="4401703" cy="1726158"/>
                      </a:xfrm>
                      <a:prstGeom prst="rect">
                        <a:avLst/>
                      </a:prstGeom>
                      <a:noFill/>
                    </p:spPr>
                  </p:pic>
                </p:oleObj>
              </mc:Fallback>
            </mc:AlternateContent>
          </a:graphicData>
        </a:graphic>
      </p:graphicFrame>
      <p:sp>
        <p:nvSpPr>
          <p:cNvPr id="8" name="Rectangle 3"/>
          <p:cNvSpPr>
            <a:spLocks noChangeArrowheads="1"/>
          </p:cNvSpPr>
          <p:nvPr/>
        </p:nvSpPr>
        <p:spPr bwMode="auto">
          <a:xfrm>
            <a:off x="7162102" y="3452227"/>
            <a:ext cx="257827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indent="84138" defTabSz="914400" fontAlgn="base">
              <a:spcBef>
                <a:spcPct val="0"/>
              </a:spcBef>
              <a:spcAft>
                <a:spcPct val="0"/>
              </a:spcAft>
              <a:tabLst>
                <a:tab pos="227013" algn="l"/>
              </a:tabLst>
            </a:pPr>
            <a:r>
              <a:rPr lang="zh-CN" altLang="en-US" sz="1600" dirty="0">
                <a:latin typeface="Times New Roman" pitchFamily="18" charset="0"/>
                <a:ea typeface="宋体" pitchFamily="2" charset="-122"/>
                <a:cs typeface="Times New Roman" pitchFamily="18" charset="0"/>
              </a:rPr>
              <a:t>图 </a:t>
            </a:r>
            <a:r>
              <a:rPr lang="en-US" altLang="zh-CN" sz="1600" dirty="0">
                <a:latin typeface="Times New Roman" pitchFamily="18" charset="0"/>
                <a:ea typeface="宋体" pitchFamily="2" charset="-122"/>
                <a:cs typeface="Times New Roman" pitchFamily="18" charset="0"/>
              </a:rPr>
              <a:t>3. </a:t>
            </a:r>
            <a:r>
              <a:rPr lang="zh-CN" altLang="en-US" sz="1600" dirty="0">
                <a:latin typeface="Times New Roman" pitchFamily="18" charset="0"/>
                <a:ea typeface="宋体" pitchFamily="2" charset="-122"/>
                <a:cs typeface="Times New Roman" pitchFamily="18" charset="0"/>
              </a:rPr>
              <a:t>分类算法的工作过程</a:t>
            </a:r>
            <a:endParaRPr lang="zh-CN" altLang="en-US" sz="1600" dirty="0">
              <a:latin typeface="Arial" pitchFamily="34" charset="0"/>
              <a:ea typeface="宋体" pitchFamily="2" charset="-122"/>
              <a:cs typeface="宋体" pitchFamily="2" charset="-122"/>
            </a:endParaRPr>
          </a:p>
        </p:txBody>
      </p:sp>
      <p:sp>
        <p:nvSpPr>
          <p:cNvPr id="10" name="TextBox 9"/>
          <p:cNvSpPr txBox="1"/>
          <p:nvPr/>
        </p:nvSpPr>
        <p:spPr>
          <a:xfrm>
            <a:off x="5087888" y="4797153"/>
            <a:ext cx="2736304" cy="2169825"/>
          </a:xfrm>
          <a:prstGeom prst="rect">
            <a:avLst/>
          </a:prstGeom>
          <a:noFill/>
        </p:spPr>
        <p:txBody>
          <a:bodyPr wrap="square" rtlCol="0">
            <a:spAutoFit/>
          </a:bodyPr>
          <a:lstStyle/>
          <a:p>
            <a:pPr>
              <a:lnSpc>
                <a:spcPct val="150000"/>
              </a:lnSpc>
            </a:pPr>
            <a:r>
              <a:rPr lang="zh-CN" altLang="en-US" dirty="0"/>
              <a:t>图</a:t>
            </a:r>
            <a:r>
              <a:rPr lang="en-US" altLang="zh-CN" dirty="0"/>
              <a:t>2	</a:t>
            </a:r>
            <a:r>
              <a:rPr lang="zh-CN" altLang="en-US" dirty="0"/>
              <a:t>启发式规则示例</a:t>
            </a:r>
            <a:endParaRPr lang="en-US" altLang="zh-CN" dirty="0"/>
          </a:p>
          <a:p>
            <a:pPr>
              <a:lnSpc>
                <a:spcPct val="150000"/>
              </a:lnSpc>
            </a:pPr>
            <a:r>
              <a:rPr lang="en-US" altLang="zh-CN" dirty="0"/>
              <a:t>/[a-z]*[.]phish[.][a-z]*/</a:t>
            </a:r>
          </a:p>
          <a:p>
            <a:pPr>
              <a:lnSpc>
                <a:spcPct val="150000"/>
              </a:lnSpc>
            </a:pPr>
            <a:r>
              <a:rPr lang="en-US" altLang="zh-CN" dirty="0"/>
              <a:t>/[a-z]*[.]malicious[.][a-z]*/</a:t>
            </a:r>
          </a:p>
          <a:p>
            <a:pPr>
              <a:lnSpc>
                <a:spcPct val="150000"/>
              </a:lnSpc>
            </a:pPr>
            <a:r>
              <a:rPr lang="en-US" altLang="zh-CN" dirty="0"/>
              <a:t>/[a-z]*[.]y0utube[.][a-z]*/</a:t>
            </a:r>
          </a:p>
          <a:p>
            <a:pPr>
              <a:lnSpc>
                <a:spcPct val="150000"/>
              </a:lnSpc>
            </a:pPr>
            <a:r>
              <a:rPr lang="en-US" altLang="zh-CN" dirty="0"/>
              <a:t>…</a:t>
            </a:r>
          </a:p>
        </p:txBody>
      </p:sp>
      <p:sp>
        <p:nvSpPr>
          <p:cNvPr id="12" name="TextBox 11"/>
          <p:cNvSpPr txBox="1"/>
          <p:nvPr/>
        </p:nvSpPr>
        <p:spPr>
          <a:xfrm>
            <a:off x="8097692" y="4725145"/>
            <a:ext cx="2736304" cy="2169825"/>
          </a:xfrm>
          <a:prstGeom prst="rect">
            <a:avLst/>
          </a:prstGeom>
          <a:noFill/>
        </p:spPr>
        <p:txBody>
          <a:bodyPr wrap="square" rtlCol="0">
            <a:spAutoFit/>
          </a:bodyPr>
          <a:lstStyle/>
          <a:p>
            <a:pPr>
              <a:lnSpc>
                <a:spcPct val="150000"/>
              </a:lnSpc>
            </a:pPr>
            <a:r>
              <a:rPr lang="zh-CN" altLang="en-US" dirty="0"/>
              <a:t>图</a:t>
            </a:r>
            <a:r>
              <a:rPr lang="en-US" altLang="zh-CN" dirty="0"/>
              <a:t>3	</a:t>
            </a:r>
            <a:r>
              <a:rPr lang="zh-CN" altLang="en-US" dirty="0"/>
              <a:t>特征示例</a:t>
            </a:r>
            <a:endParaRPr lang="en-US" altLang="zh-CN" dirty="0"/>
          </a:p>
          <a:p>
            <a:pPr>
              <a:lnSpc>
                <a:spcPct val="150000"/>
              </a:lnSpc>
            </a:pPr>
            <a:r>
              <a:rPr lang="en-US" altLang="zh-CN" dirty="0"/>
              <a:t>Label	Features</a:t>
            </a:r>
          </a:p>
          <a:p>
            <a:pPr>
              <a:lnSpc>
                <a:spcPct val="150000"/>
              </a:lnSpc>
            </a:pPr>
            <a:r>
              <a:rPr lang="en-US" altLang="zh-CN" dirty="0"/>
              <a:t>0	1 0 0 0 1 0</a:t>
            </a:r>
          </a:p>
          <a:p>
            <a:pPr>
              <a:lnSpc>
                <a:spcPct val="150000"/>
              </a:lnSpc>
            </a:pPr>
            <a:r>
              <a:rPr lang="en-US" altLang="zh-CN" dirty="0"/>
              <a:t>1	0 1 0 0 1 0</a:t>
            </a:r>
          </a:p>
          <a:p>
            <a:pPr>
              <a:lnSpc>
                <a:spcPct val="150000"/>
              </a:lnSpc>
            </a:pPr>
            <a:r>
              <a:rPr lang="en-US" altLang="zh-CN" dirty="0"/>
              <a:t>1	0 1 1 0 0 1</a:t>
            </a:r>
          </a:p>
        </p:txBody>
      </p:sp>
    </p:spTree>
    <p:extLst>
      <p:ext uri="{BB962C8B-B14F-4D97-AF65-F5344CB8AC3E}">
        <p14:creationId xmlns:p14="http://schemas.microsoft.com/office/powerpoint/2010/main" val="1006603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3"/>
          <p:cNvSpPr>
            <a:spLocks noGrp="1"/>
          </p:cNvSpPr>
          <p:nvPr>
            <p:ph type="title"/>
          </p:nvPr>
        </p:nvSpPr>
        <p:spPr>
          <a:xfrm>
            <a:off x="2136775" y="228600"/>
            <a:ext cx="8153400" cy="463550"/>
          </a:xfrm>
        </p:spPr>
        <p:txBody>
          <a:bodyPr/>
          <a:lstStyle/>
          <a:p>
            <a:r>
              <a:rPr lang="zh-CN" altLang="en-US" dirty="0" smtClean="0"/>
              <a:t>恶意网页识别研究进展</a:t>
            </a:r>
          </a:p>
        </p:txBody>
      </p:sp>
      <p:sp>
        <p:nvSpPr>
          <p:cNvPr id="9" name="灯片编号占位符 8"/>
          <p:cNvSpPr>
            <a:spLocks noGrp="1"/>
          </p:cNvSpPr>
          <p:nvPr>
            <p:ph type="sldNum" sz="quarter" idx="12"/>
          </p:nvPr>
        </p:nvSpPr>
        <p:spPr/>
        <p:txBody>
          <a:bodyPr>
            <a:normAutofit fontScale="47500" lnSpcReduction="20000"/>
          </a:bodyPr>
          <a:lstStyle/>
          <a:p>
            <a:pPr>
              <a:defRPr/>
            </a:pPr>
            <a:fld id="{95684C7A-2D05-4F0D-A07C-768655EF9B2E}" type="slidenum">
              <a:rPr lang="en-US"/>
              <a:pPr>
                <a:defRPr/>
              </a:pPr>
              <a:t>63</a:t>
            </a:fld>
            <a:endParaRPr lang="en-US" dirty="0"/>
          </a:p>
        </p:txBody>
      </p:sp>
      <p:sp>
        <p:nvSpPr>
          <p:cNvPr id="6" name="内容占位符 5"/>
          <p:cNvSpPr>
            <a:spLocks noGrp="1"/>
          </p:cNvSpPr>
          <p:nvPr>
            <p:ph sz="quarter" idx="1"/>
          </p:nvPr>
        </p:nvSpPr>
        <p:spPr>
          <a:xfrm>
            <a:off x="2136648" y="1124744"/>
            <a:ext cx="8351840" cy="4971256"/>
          </a:xfrm>
        </p:spPr>
        <p:txBody>
          <a:bodyPr/>
          <a:lstStyle/>
          <a:p>
            <a:pPr>
              <a:lnSpc>
                <a:spcPct val="150000"/>
              </a:lnSpc>
            </a:pPr>
            <a:r>
              <a:rPr lang="zh-CN" altLang="zh-CN" dirty="0">
                <a:latin typeface="宋体" panose="02010600030101010101" pitchFamily="2" charset="-122"/>
                <a:ea typeface="宋体" panose="02010600030101010101" pitchFamily="2" charset="-122"/>
              </a:rPr>
              <a:t>恶意网页识别的</a:t>
            </a:r>
            <a:r>
              <a:rPr lang="zh-CN" altLang="zh-CN" dirty="0" smtClean="0">
                <a:latin typeface="宋体" panose="02010600030101010101" pitchFamily="2" charset="-122"/>
                <a:ea typeface="宋体" panose="02010600030101010101" pitchFamily="2" charset="-122"/>
              </a:rPr>
              <a:t>方法</a:t>
            </a:r>
            <a:endParaRPr lang="en-US" altLang="zh-CN" dirty="0" smtClean="0">
              <a:latin typeface="宋体" panose="02010600030101010101" pitchFamily="2" charset="-122"/>
              <a:ea typeface="宋体" panose="02010600030101010101" pitchFamily="2" charset="-122"/>
            </a:endParaRPr>
          </a:p>
          <a:p>
            <a:pPr lvl="1">
              <a:lnSpc>
                <a:spcPct val="150000"/>
              </a:lnSpc>
            </a:pP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基于</a:t>
            </a:r>
            <a:r>
              <a:rPr lang="zh-CN" altLang="zh-CN" dirty="0">
                <a:solidFill>
                  <a:schemeClr val="tx1">
                    <a:lumMod val="50000"/>
                    <a:lumOff val="50000"/>
                  </a:schemeClr>
                </a:solidFill>
                <a:latin typeface="宋体" panose="02010600030101010101" pitchFamily="2" charset="-122"/>
                <a:ea typeface="宋体" panose="02010600030101010101" pitchFamily="2" charset="-122"/>
              </a:rPr>
              <a:t>黑名单技术的识别</a:t>
            </a: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方法</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pPr lvl="1">
              <a:lnSpc>
                <a:spcPct val="150000"/>
              </a:lnSpc>
            </a:pP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基于</a:t>
            </a:r>
            <a:r>
              <a:rPr lang="zh-CN" altLang="zh-CN" dirty="0">
                <a:solidFill>
                  <a:schemeClr val="tx1">
                    <a:lumMod val="50000"/>
                    <a:lumOff val="50000"/>
                  </a:schemeClr>
                </a:solidFill>
                <a:latin typeface="宋体" panose="02010600030101010101" pitchFamily="2" charset="-122"/>
                <a:ea typeface="宋体" panose="02010600030101010101" pitchFamily="2" charset="-122"/>
              </a:rPr>
              <a:t>启发式规则的识别</a:t>
            </a: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方法</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pPr lvl="1">
              <a:lnSpc>
                <a:spcPct val="150000"/>
              </a:lnSpc>
            </a:pP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基于</a:t>
            </a:r>
            <a:r>
              <a:rPr lang="zh-CN" altLang="zh-CN" dirty="0">
                <a:solidFill>
                  <a:schemeClr val="tx1">
                    <a:lumMod val="50000"/>
                    <a:lumOff val="50000"/>
                  </a:schemeClr>
                </a:solidFill>
                <a:latin typeface="宋体" panose="02010600030101010101" pitchFamily="2" charset="-122"/>
                <a:ea typeface="宋体" panose="02010600030101010101" pitchFamily="2" charset="-122"/>
              </a:rPr>
              <a:t>机器学习的识别</a:t>
            </a:r>
            <a:r>
              <a:rPr lang="zh-CN" altLang="zh-CN" dirty="0" smtClean="0">
                <a:solidFill>
                  <a:schemeClr val="tx1">
                    <a:lumMod val="50000"/>
                    <a:lumOff val="50000"/>
                  </a:schemeClr>
                </a:solidFill>
                <a:latin typeface="宋体" panose="02010600030101010101" pitchFamily="2" charset="-122"/>
                <a:ea typeface="宋体" panose="02010600030101010101" pitchFamily="2" charset="-122"/>
              </a:rPr>
              <a:t>方法</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pPr lvl="1">
              <a:lnSpc>
                <a:spcPct val="150000"/>
              </a:lnSpc>
            </a:pPr>
            <a:r>
              <a:rPr lang="zh-CN" altLang="zh-CN" dirty="0" smtClean="0">
                <a:latin typeface="宋体" panose="02010600030101010101" pitchFamily="2" charset="-122"/>
                <a:ea typeface="宋体" panose="02010600030101010101" pitchFamily="2" charset="-122"/>
              </a:rPr>
              <a:t>基于</a:t>
            </a:r>
            <a:r>
              <a:rPr lang="zh-CN" altLang="zh-CN" dirty="0">
                <a:latin typeface="宋体" panose="02010600030101010101" pitchFamily="2" charset="-122"/>
                <a:ea typeface="宋体" panose="02010600030101010101" pitchFamily="2" charset="-122"/>
              </a:rPr>
              <a:t>交互式主机行为的识别</a:t>
            </a:r>
            <a:r>
              <a:rPr lang="zh-CN" altLang="zh-CN" dirty="0" smtClean="0">
                <a:latin typeface="宋体" panose="02010600030101010101" pitchFamily="2" charset="-122"/>
                <a:ea typeface="宋体" panose="02010600030101010101" pitchFamily="2" charset="-122"/>
              </a:rPr>
              <a:t>方法</a:t>
            </a:r>
            <a:endParaRPr lang="en-US" altLang="zh-CN" dirty="0" smtClean="0">
              <a:latin typeface="宋体" panose="02010600030101010101" pitchFamily="2" charset="-122"/>
              <a:ea typeface="宋体" panose="02010600030101010101" pitchFamily="2" charset="-122"/>
            </a:endParaRPr>
          </a:p>
          <a:p>
            <a:pPr lvl="2">
              <a:lnSpc>
                <a:spcPct val="150000"/>
              </a:lnSpc>
            </a:pPr>
            <a:r>
              <a:rPr lang="zh-CN" altLang="en-US" dirty="0" smtClean="0">
                <a:latin typeface="宋体" panose="02010600030101010101" pitchFamily="2" charset="-122"/>
                <a:ea typeface="宋体" panose="02010600030101010101" pitchFamily="2" charset="-122"/>
              </a:rPr>
              <a:t>一般与蜜灌技术，虚拟化技术相结合使用。</a:t>
            </a:r>
            <a:endParaRPr lang="en-US" altLang="zh-CN" dirty="0" smtClean="0">
              <a:latin typeface="宋体" panose="02010600030101010101" pitchFamily="2" charset="-122"/>
              <a:ea typeface="宋体" panose="02010600030101010101" pitchFamily="2" charset="-122"/>
            </a:endParaRPr>
          </a:p>
          <a:p>
            <a:pPr lvl="2">
              <a:lnSpc>
                <a:spcPct val="150000"/>
              </a:lnSpc>
            </a:pPr>
            <a:r>
              <a:rPr lang="zh-CN" altLang="en-US" dirty="0" smtClean="0">
                <a:latin typeface="宋体" panose="02010600030101010101" pitchFamily="2" charset="-122"/>
                <a:ea typeface="宋体" panose="02010600030101010101" pitchFamily="2" charset="-122"/>
              </a:rPr>
              <a:t>按照检测行为的不同，蜜罐技术可以细分为</a:t>
            </a:r>
            <a:r>
              <a:rPr lang="zh-CN" altLang="en-US" dirty="0">
                <a:latin typeface="宋体" panose="02010600030101010101" pitchFamily="2" charset="-122"/>
                <a:ea typeface="宋体" panose="02010600030101010101" pitchFamily="2" charset="-122"/>
              </a:rPr>
              <a:t>基于模拟的低交互式蜜罐和基于真实系统的高交互式蜜罐。</a:t>
            </a:r>
          </a:p>
        </p:txBody>
      </p:sp>
      <p:sp>
        <p:nvSpPr>
          <p:cNvPr id="7" name="Rectangle 2"/>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 name="Rectangle 2"/>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Tree>
    <p:extLst>
      <p:ext uri="{BB962C8B-B14F-4D97-AF65-F5344CB8AC3E}">
        <p14:creationId xmlns:p14="http://schemas.microsoft.com/office/powerpoint/2010/main" val="24746459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3"/>
          <p:cNvSpPr>
            <a:spLocks noGrp="1"/>
          </p:cNvSpPr>
          <p:nvPr>
            <p:ph type="title"/>
          </p:nvPr>
        </p:nvSpPr>
        <p:spPr>
          <a:xfrm>
            <a:off x="2136775" y="228600"/>
            <a:ext cx="8153400" cy="463550"/>
          </a:xfrm>
        </p:spPr>
        <p:txBody>
          <a:bodyPr/>
          <a:lstStyle/>
          <a:p>
            <a:r>
              <a:rPr lang="zh-CN" altLang="en-US" dirty="0" smtClean="0"/>
              <a:t>恶意网页识别研究进展</a:t>
            </a:r>
          </a:p>
        </p:txBody>
      </p:sp>
      <p:sp>
        <p:nvSpPr>
          <p:cNvPr id="9" name="灯片编号占位符 8"/>
          <p:cNvSpPr>
            <a:spLocks noGrp="1"/>
          </p:cNvSpPr>
          <p:nvPr>
            <p:ph type="sldNum" sz="quarter" idx="12"/>
          </p:nvPr>
        </p:nvSpPr>
        <p:spPr/>
        <p:txBody>
          <a:bodyPr>
            <a:normAutofit fontScale="47500" lnSpcReduction="20000"/>
          </a:bodyPr>
          <a:lstStyle/>
          <a:p>
            <a:pPr>
              <a:defRPr/>
            </a:pPr>
            <a:fld id="{95684C7A-2D05-4F0D-A07C-768655EF9B2E}" type="slidenum">
              <a:rPr lang="en-US"/>
              <a:pPr>
                <a:defRPr/>
              </a:pPr>
              <a:t>64</a:t>
            </a:fld>
            <a:endParaRPr lang="en-US" dirty="0"/>
          </a:p>
        </p:txBody>
      </p:sp>
      <p:sp>
        <p:nvSpPr>
          <p:cNvPr id="6" name="内容占位符 5"/>
          <p:cNvSpPr>
            <a:spLocks noGrp="1"/>
          </p:cNvSpPr>
          <p:nvPr>
            <p:ph sz="quarter" idx="1"/>
          </p:nvPr>
        </p:nvSpPr>
        <p:spPr>
          <a:xfrm>
            <a:off x="2136648" y="1124744"/>
            <a:ext cx="8351840" cy="4971256"/>
          </a:xfrm>
        </p:spPr>
        <p:txBody>
          <a:bodyPr/>
          <a:lstStyle/>
          <a:p>
            <a:pPr>
              <a:lnSpc>
                <a:spcPct val="150000"/>
              </a:lnSpc>
            </a:pPr>
            <a:r>
              <a:rPr lang="zh-CN" altLang="en-US" dirty="0" smtClean="0">
                <a:latin typeface="宋体" panose="02010600030101010101" pitchFamily="2" charset="-122"/>
                <a:ea typeface="宋体" panose="02010600030101010101" pitchFamily="2" charset="-122"/>
              </a:rPr>
              <a:t>不同类别</a:t>
            </a:r>
            <a:r>
              <a:rPr lang="zh-CN" altLang="zh-CN" dirty="0" smtClean="0">
                <a:latin typeface="宋体" panose="02010600030101010101" pitchFamily="2" charset="-122"/>
                <a:ea typeface="宋体" panose="02010600030101010101" pitchFamily="2" charset="-122"/>
              </a:rPr>
              <a:t>恶意</a:t>
            </a:r>
            <a:r>
              <a:rPr lang="zh-CN" altLang="zh-CN" dirty="0">
                <a:latin typeface="宋体" panose="02010600030101010101" pitchFamily="2" charset="-122"/>
                <a:ea typeface="宋体" panose="02010600030101010101" pitchFamily="2" charset="-122"/>
              </a:rPr>
              <a:t>网页</a:t>
            </a:r>
            <a:r>
              <a:rPr lang="zh-CN" altLang="zh-CN" dirty="0" smtClean="0">
                <a:latin typeface="宋体" panose="02010600030101010101" pitchFamily="2" charset="-122"/>
                <a:ea typeface="宋体" panose="02010600030101010101" pitchFamily="2" charset="-122"/>
              </a:rPr>
              <a:t>识别方法</a:t>
            </a:r>
            <a:r>
              <a:rPr lang="zh-CN" altLang="en-US" dirty="0" smtClean="0">
                <a:latin typeface="宋体" panose="02010600030101010101" pitchFamily="2" charset="-122"/>
                <a:ea typeface="宋体" panose="02010600030101010101" pitchFamily="2" charset="-122"/>
              </a:rPr>
              <a:t>的比较</a:t>
            </a:r>
            <a:endParaRPr lang="en-US" altLang="zh-CN" dirty="0" smtClean="0">
              <a:latin typeface="宋体" panose="02010600030101010101" pitchFamily="2" charset="-122"/>
              <a:ea typeface="宋体" panose="02010600030101010101" pitchFamily="2" charset="-122"/>
            </a:endParaRPr>
          </a:p>
        </p:txBody>
      </p:sp>
      <p:sp>
        <p:nvSpPr>
          <p:cNvPr id="7" name="Rectangle 2"/>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 name="Rectangle 2"/>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3" name="表格 2"/>
          <p:cNvGraphicFramePr>
            <a:graphicFrameLocks noGrp="1"/>
          </p:cNvGraphicFramePr>
          <p:nvPr>
            <p:extLst/>
          </p:nvPr>
        </p:nvGraphicFramePr>
        <p:xfrm>
          <a:off x="1775521" y="1700809"/>
          <a:ext cx="8712967" cy="4331833"/>
        </p:xfrm>
        <a:graphic>
          <a:graphicData uri="http://schemas.openxmlformats.org/drawingml/2006/table">
            <a:tbl>
              <a:tblPr firstRow="1" firstCol="1" bandRow="1">
                <a:tableStyleId>{5C22544A-7EE6-4342-B048-85BDC9FD1C3A}</a:tableStyleId>
              </a:tblPr>
              <a:tblGrid>
                <a:gridCol w="1578498"/>
                <a:gridCol w="1578498"/>
                <a:gridCol w="1578498"/>
                <a:gridCol w="1580077"/>
                <a:gridCol w="2397396"/>
              </a:tblGrid>
              <a:tr h="327222">
                <a:tc>
                  <a:txBody>
                    <a:bodyPr/>
                    <a:lstStyle/>
                    <a:p>
                      <a:pPr marL="0" indent="127000" algn="ctr" rtl="0" eaLnBrk="1" latinLnBrk="0" hangingPunct="0">
                        <a:lnSpc>
                          <a:spcPct val="150000"/>
                        </a:lnSpc>
                        <a:spcAft>
                          <a:spcPts val="0"/>
                        </a:spcAft>
                        <a:tabLst>
                          <a:tab pos="226695" algn="l"/>
                        </a:tabLst>
                      </a:pPr>
                      <a:r>
                        <a:rPr kumimoji="0" lang="zh-CN" sz="1400" b="0" kern="50" dirty="0">
                          <a:solidFill>
                            <a:schemeClr val="dk1"/>
                          </a:solidFill>
                          <a:effectLst/>
                          <a:latin typeface="楷体" pitchFamily="49" charset="-122"/>
                          <a:ea typeface="楷体" pitchFamily="49" charset="-122"/>
                          <a:cs typeface="+mn-cs"/>
                        </a:rPr>
                        <a:t>识别方法</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a:solidFill>
                            <a:schemeClr val="dk1"/>
                          </a:solidFill>
                          <a:effectLst/>
                          <a:latin typeface="楷体" pitchFamily="49" charset="-122"/>
                          <a:ea typeface="楷体" pitchFamily="49" charset="-122"/>
                          <a:cs typeface="+mn-cs"/>
                        </a:rPr>
                        <a:t>基于黑名单技术</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dirty="0">
                          <a:solidFill>
                            <a:schemeClr val="dk1"/>
                          </a:solidFill>
                          <a:effectLst/>
                          <a:latin typeface="楷体" pitchFamily="49" charset="-122"/>
                          <a:ea typeface="楷体" pitchFamily="49" charset="-122"/>
                          <a:cs typeface="+mn-cs"/>
                        </a:rPr>
                        <a:t>基于启发式规则</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a:solidFill>
                            <a:schemeClr val="dk1"/>
                          </a:solidFill>
                          <a:effectLst/>
                          <a:latin typeface="楷体" pitchFamily="49" charset="-122"/>
                          <a:ea typeface="楷体" pitchFamily="49" charset="-122"/>
                          <a:cs typeface="+mn-cs"/>
                        </a:rPr>
                        <a:t>基于机器学习</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a:solidFill>
                            <a:schemeClr val="dk1"/>
                          </a:solidFill>
                          <a:effectLst/>
                          <a:latin typeface="楷体" pitchFamily="49" charset="-122"/>
                          <a:ea typeface="楷体" pitchFamily="49" charset="-122"/>
                          <a:cs typeface="+mn-cs"/>
                        </a:rPr>
                        <a:t>基于主机行为</a:t>
                      </a:r>
                    </a:p>
                  </a:txBody>
                  <a:tcPr marL="68580" marR="68580" marT="0" marB="0"/>
                </a:tc>
              </a:tr>
              <a:tr h="327222">
                <a:tc>
                  <a:txBody>
                    <a:bodyPr/>
                    <a:lstStyle/>
                    <a:p>
                      <a:pPr marL="0" indent="127000" algn="ctr" rtl="0" eaLnBrk="1" latinLnBrk="0" hangingPunct="0">
                        <a:lnSpc>
                          <a:spcPct val="150000"/>
                        </a:lnSpc>
                        <a:spcAft>
                          <a:spcPts val="0"/>
                        </a:spcAft>
                        <a:tabLst>
                          <a:tab pos="226695" algn="l"/>
                        </a:tabLst>
                      </a:pPr>
                      <a:r>
                        <a:rPr kumimoji="0" lang="zh-CN" sz="1400" b="0" kern="50" dirty="0">
                          <a:solidFill>
                            <a:schemeClr val="dk1"/>
                          </a:solidFill>
                          <a:effectLst/>
                          <a:latin typeface="楷体" pitchFamily="49" charset="-122"/>
                          <a:ea typeface="楷体" pitchFamily="49" charset="-122"/>
                          <a:cs typeface="+mn-cs"/>
                        </a:rPr>
                        <a:t>误判率</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dirty="0">
                          <a:solidFill>
                            <a:schemeClr val="dk1"/>
                          </a:solidFill>
                          <a:effectLst/>
                          <a:latin typeface="楷体" pitchFamily="49" charset="-122"/>
                          <a:ea typeface="楷体" pitchFamily="49" charset="-122"/>
                          <a:cs typeface="+mn-cs"/>
                        </a:rPr>
                        <a:t>低</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a:solidFill>
                            <a:schemeClr val="dk1"/>
                          </a:solidFill>
                          <a:effectLst/>
                          <a:latin typeface="楷体" pitchFamily="49" charset="-122"/>
                          <a:ea typeface="楷体" pitchFamily="49" charset="-122"/>
                          <a:cs typeface="+mn-cs"/>
                        </a:rPr>
                        <a:t>高</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a:solidFill>
                            <a:schemeClr val="dk1"/>
                          </a:solidFill>
                          <a:effectLst/>
                          <a:latin typeface="楷体" pitchFamily="49" charset="-122"/>
                          <a:ea typeface="楷体" pitchFamily="49" charset="-122"/>
                          <a:cs typeface="+mn-cs"/>
                        </a:rPr>
                        <a:t>低</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a:solidFill>
                            <a:schemeClr val="dk1"/>
                          </a:solidFill>
                          <a:effectLst/>
                          <a:latin typeface="楷体" pitchFamily="49" charset="-122"/>
                          <a:ea typeface="楷体" pitchFamily="49" charset="-122"/>
                          <a:cs typeface="+mn-cs"/>
                        </a:rPr>
                        <a:t>低</a:t>
                      </a:r>
                    </a:p>
                  </a:txBody>
                  <a:tcPr marL="68580" marR="68580" marT="0" marB="0"/>
                </a:tc>
              </a:tr>
              <a:tr h="327222">
                <a:tc>
                  <a:txBody>
                    <a:bodyPr/>
                    <a:lstStyle/>
                    <a:p>
                      <a:pPr marL="0" indent="127000" algn="ctr" rtl="0" eaLnBrk="1" latinLnBrk="0" hangingPunct="0">
                        <a:lnSpc>
                          <a:spcPct val="150000"/>
                        </a:lnSpc>
                        <a:spcAft>
                          <a:spcPts val="0"/>
                        </a:spcAft>
                        <a:tabLst>
                          <a:tab pos="226695" algn="l"/>
                        </a:tabLst>
                      </a:pPr>
                      <a:r>
                        <a:rPr kumimoji="0" lang="zh-CN" sz="1400" b="0" kern="50">
                          <a:solidFill>
                            <a:schemeClr val="dk1"/>
                          </a:solidFill>
                          <a:effectLst/>
                          <a:latin typeface="楷体" pitchFamily="49" charset="-122"/>
                          <a:ea typeface="楷体" pitchFamily="49" charset="-122"/>
                          <a:cs typeface="+mn-cs"/>
                        </a:rPr>
                        <a:t>漏判率</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dirty="0">
                          <a:solidFill>
                            <a:schemeClr val="dk1"/>
                          </a:solidFill>
                          <a:effectLst/>
                          <a:latin typeface="楷体" pitchFamily="49" charset="-122"/>
                          <a:ea typeface="楷体" pitchFamily="49" charset="-122"/>
                          <a:cs typeface="+mn-cs"/>
                        </a:rPr>
                        <a:t>高</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a:solidFill>
                            <a:schemeClr val="dk1"/>
                          </a:solidFill>
                          <a:effectLst/>
                          <a:latin typeface="楷体" pitchFamily="49" charset="-122"/>
                          <a:ea typeface="楷体" pitchFamily="49" charset="-122"/>
                          <a:cs typeface="+mn-cs"/>
                        </a:rPr>
                        <a:t>低</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a:solidFill>
                            <a:schemeClr val="dk1"/>
                          </a:solidFill>
                          <a:effectLst/>
                          <a:latin typeface="楷体" pitchFamily="49" charset="-122"/>
                          <a:ea typeface="楷体" pitchFamily="49" charset="-122"/>
                          <a:cs typeface="+mn-cs"/>
                        </a:rPr>
                        <a:t>低</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a:solidFill>
                            <a:schemeClr val="dk1"/>
                          </a:solidFill>
                          <a:effectLst/>
                          <a:latin typeface="楷体" pitchFamily="49" charset="-122"/>
                          <a:ea typeface="楷体" pitchFamily="49" charset="-122"/>
                          <a:cs typeface="+mn-cs"/>
                        </a:rPr>
                        <a:t>低</a:t>
                      </a:r>
                    </a:p>
                  </a:txBody>
                  <a:tcPr marL="68580" marR="68580" marT="0" marB="0"/>
                </a:tc>
              </a:tr>
              <a:tr h="327222">
                <a:tc>
                  <a:txBody>
                    <a:bodyPr/>
                    <a:lstStyle/>
                    <a:p>
                      <a:pPr marL="0" indent="127000" algn="ctr" rtl="0" eaLnBrk="1" latinLnBrk="0" hangingPunct="0">
                        <a:lnSpc>
                          <a:spcPct val="150000"/>
                        </a:lnSpc>
                        <a:spcAft>
                          <a:spcPts val="0"/>
                        </a:spcAft>
                        <a:tabLst>
                          <a:tab pos="226695" algn="l"/>
                        </a:tabLst>
                      </a:pPr>
                      <a:r>
                        <a:rPr kumimoji="0" lang="zh-CN" sz="1400" b="0" kern="50">
                          <a:solidFill>
                            <a:schemeClr val="dk1"/>
                          </a:solidFill>
                          <a:effectLst/>
                          <a:latin typeface="楷体" pitchFamily="49" charset="-122"/>
                          <a:ea typeface="楷体" pitchFamily="49" charset="-122"/>
                          <a:cs typeface="+mn-cs"/>
                        </a:rPr>
                        <a:t>分类速度</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dirty="0">
                          <a:solidFill>
                            <a:schemeClr val="dk1"/>
                          </a:solidFill>
                          <a:effectLst/>
                          <a:latin typeface="楷体" pitchFamily="49" charset="-122"/>
                          <a:ea typeface="楷体" pitchFamily="49" charset="-122"/>
                          <a:cs typeface="+mn-cs"/>
                        </a:rPr>
                        <a:t>快</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a:solidFill>
                            <a:schemeClr val="dk1"/>
                          </a:solidFill>
                          <a:effectLst/>
                          <a:latin typeface="楷体" pitchFamily="49" charset="-122"/>
                          <a:ea typeface="楷体" pitchFamily="49" charset="-122"/>
                          <a:cs typeface="+mn-cs"/>
                        </a:rPr>
                        <a:t>一般</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a:solidFill>
                            <a:schemeClr val="dk1"/>
                          </a:solidFill>
                          <a:effectLst/>
                          <a:latin typeface="楷体" pitchFamily="49" charset="-122"/>
                          <a:ea typeface="楷体" pitchFamily="49" charset="-122"/>
                          <a:cs typeface="+mn-cs"/>
                        </a:rPr>
                        <a:t>一般</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a:solidFill>
                            <a:schemeClr val="dk1"/>
                          </a:solidFill>
                          <a:effectLst/>
                          <a:latin typeface="楷体" pitchFamily="49" charset="-122"/>
                          <a:ea typeface="楷体" pitchFamily="49" charset="-122"/>
                          <a:cs typeface="+mn-cs"/>
                        </a:rPr>
                        <a:t>慢</a:t>
                      </a:r>
                    </a:p>
                  </a:txBody>
                  <a:tcPr marL="68580" marR="68580" marT="0" marB="0"/>
                </a:tc>
              </a:tr>
              <a:tr h="1415563">
                <a:tc>
                  <a:txBody>
                    <a:bodyPr/>
                    <a:lstStyle/>
                    <a:p>
                      <a:pPr marL="0" indent="127000" algn="ctr" rtl="0" eaLnBrk="1" latinLnBrk="0" hangingPunct="0">
                        <a:lnSpc>
                          <a:spcPct val="150000"/>
                        </a:lnSpc>
                        <a:spcAft>
                          <a:spcPts val="0"/>
                        </a:spcAft>
                        <a:tabLst>
                          <a:tab pos="226695" algn="l"/>
                        </a:tabLst>
                      </a:pPr>
                      <a:r>
                        <a:rPr kumimoji="0" lang="zh-CN" sz="1400" b="0" kern="50" dirty="0">
                          <a:solidFill>
                            <a:schemeClr val="dk1"/>
                          </a:solidFill>
                          <a:effectLst/>
                          <a:latin typeface="楷体" pitchFamily="49" charset="-122"/>
                          <a:ea typeface="楷体" pitchFamily="49" charset="-122"/>
                          <a:cs typeface="+mn-cs"/>
                        </a:rPr>
                        <a:t>优点</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dirty="0">
                          <a:solidFill>
                            <a:schemeClr val="dk1"/>
                          </a:solidFill>
                          <a:effectLst/>
                          <a:latin typeface="楷体" pitchFamily="49" charset="-122"/>
                          <a:ea typeface="楷体" pitchFamily="49" charset="-122"/>
                          <a:cs typeface="+mn-cs"/>
                        </a:rPr>
                        <a:t>技术简单，易操作，计算开销小，分类速度快，可实时响应。</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dirty="0">
                          <a:solidFill>
                            <a:schemeClr val="dk1"/>
                          </a:solidFill>
                          <a:effectLst/>
                          <a:latin typeface="楷体" pitchFamily="49" charset="-122"/>
                          <a:ea typeface="楷体" pitchFamily="49" charset="-122"/>
                          <a:cs typeface="+mn-cs"/>
                        </a:rPr>
                        <a:t>识别漏判率低，可以识别一些尚未收录的恶意网页</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dirty="0">
                          <a:solidFill>
                            <a:schemeClr val="dk1"/>
                          </a:solidFill>
                          <a:effectLst/>
                          <a:latin typeface="楷体" pitchFamily="49" charset="-122"/>
                          <a:ea typeface="楷体" pitchFamily="49" charset="-122"/>
                          <a:cs typeface="+mn-cs"/>
                        </a:rPr>
                        <a:t>准确率较高，可扩展性强，能够对尚未收录的恶意网页进行识别</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dirty="0">
                          <a:solidFill>
                            <a:schemeClr val="dk1"/>
                          </a:solidFill>
                          <a:effectLst/>
                          <a:latin typeface="楷体" pitchFamily="49" charset="-122"/>
                          <a:ea typeface="楷体" pitchFamily="49" charset="-122"/>
                          <a:cs typeface="+mn-cs"/>
                        </a:rPr>
                        <a:t>识别准确率很高，可以对特定类别的恶意网页（主要是网页木马等）进行准确分析</a:t>
                      </a:r>
                    </a:p>
                  </a:txBody>
                  <a:tcPr marL="68580" marR="68580" marT="0" marB="0"/>
                </a:tc>
              </a:tr>
              <a:tr h="1052783">
                <a:tc>
                  <a:txBody>
                    <a:bodyPr/>
                    <a:lstStyle/>
                    <a:p>
                      <a:pPr marL="0" indent="127000" algn="ctr" rtl="0" eaLnBrk="1" latinLnBrk="0" hangingPunct="0">
                        <a:lnSpc>
                          <a:spcPct val="150000"/>
                        </a:lnSpc>
                        <a:spcAft>
                          <a:spcPts val="0"/>
                        </a:spcAft>
                        <a:tabLst>
                          <a:tab pos="226695" algn="l"/>
                        </a:tabLst>
                      </a:pPr>
                      <a:r>
                        <a:rPr kumimoji="0" lang="zh-CN" sz="1400" b="0" kern="50">
                          <a:solidFill>
                            <a:schemeClr val="dk1"/>
                          </a:solidFill>
                          <a:effectLst/>
                          <a:latin typeface="楷体" pitchFamily="49" charset="-122"/>
                          <a:ea typeface="楷体" pitchFamily="49" charset="-122"/>
                          <a:cs typeface="+mn-cs"/>
                        </a:rPr>
                        <a:t>缺点</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dirty="0">
                          <a:solidFill>
                            <a:schemeClr val="dk1"/>
                          </a:solidFill>
                          <a:effectLst/>
                          <a:latin typeface="楷体" pitchFamily="49" charset="-122"/>
                          <a:ea typeface="楷体" pitchFamily="49" charset="-122"/>
                          <a:cs typeface="+mn-cs"/>
                        </a:rPr>
                        <a:t>不能识别未收录黑名单的恶意网页，黑名单更新周期长</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a:solidFill>
                            <a:schemeClr val="dk1"/>
                          </a:solidFill>
                          <a:effectLst/>
                          <a:latin typeface="楷体" pitchFamily="49" charset="-122"/>
                          <a:ea typeface="楷体" pitchFamily="49" charset="-122"/>
                          <a:cs typeface="+mn-cs"/>
                        </a:rPr>
                        <a:t>规则生成和更新难，依赖于领域知识，且容易误判</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dirty="0">
                          <a:solidFill>
                            <a:schemeClr val="dk1"/>
                          </a:solidFill>
                          <a:effectLst/>
                          <a:latin typeface="楷体" pitchFamily="49" charset="-122"/>
                          <a:ea typeface="楷体" pitchFamily="49" charset="-122"/>
                          <a:cs typeface="+mn-cs"/>
                        </a:rPr>
                        <a:t>需要事先了解网页样本集，容易出现“过拟合”现象。</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dirty="0">
                          <a:solidFill>
                            <a:schemeClr val="dk1"/>
                          </a:solidFill>
                          <a:effectLst/>
                          <a:latin typeface="楷体" pitchFamily="49" charset="-122"/>
                          <a:ea typeface="楷体" pitchFamily="49" charset="-122"/>
                          <a:cs typeface="+mn-cs"/>
                        </a:rPr>
                        <a:t>无法识别其他类别的恶意网页。分类速度慢。</a:t>
                      </a:r>
                    </a:p>
                  </a:txBody>
                  <a:tcPr marL="68580" marR="68580" marT="0" marB="0"/>
                </a:tc>
              </a:tr>
              <a:tr h="327222">
                <a:tc>
                  <a:txBody>
                    <a:bodyPr/>
                    <a:lstStyle/>
                    <a:p>
                      <a:pPr marL="0" indent="127000" algn="ctr" rtl="0" eaLnBrk="1" latinLnBrk="0" hangingPunct="0">
                        <a:lnSpc>
                          <a:spcPct val="150000"/>
                        </a:lnSpc>
                        <a:spcAft>
                          <a:spcPts val="0"/>
                        </a:spcAft>
                        <a:tabLst>
                          <a:tab pos="226695" algn="l"/>
                        </a:tabLst>
                      </a:pPr>
                      <a:r>
                        <a:rPr kumimoji="0" lang="zh-CN" sz="1400" b="0" kern="50">
                          <a:solidFill>
                            <a:schemeClr val="dk1"/>
                          </a:solidFill>
                          <a:effectLst/>
                          <a:latin typeface="楷体" pitchFamily="49" charset="-122"/>
                          <a:ea typeface="楷体" pitchFamily="49" charset="-122"/>
                          <a:cs typeface="+mn-cs"/>
                        </a:rPr>
                        <a:t>适用场景</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dirty="0">
                          <a:solidFill>
                            <a:schemeClr val="dk1"/>
                          </a:solidFill>
                          <a:effectLst/>
                          <a:latin typeface="楷体" pitchFamily="49" charset="-122"/>
                          <a:ea typeface="楷体" pitchFamily="49" charset="-122"/>
                          <a:cs typeface="+mn-cs"/>
                        </a:rPr>
                        <a:t>实时在线环境</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a:solidFill>
                            <a:schemeClr val="dk1"/>
                          </a:solidFill>
                          <a:effectLst/>
                          <a:latin typeface="楷体" pitchFamily="49" charset="-122"/>
                          <a:ea typeface="楷体" pitchFamily="49" charset="-122"/>
                          <a:cs typeface="+mn-cs"/>
                        </a:rPr>
                        <a:t>实时在线环境</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dirty="0">
                          <a:solidFill>
                            <a:schemeClr val="dk1"/>
                          </a:solidFill>
                          <a:effectLst/>
                          <a:latin typeface="楷体" pitchFamily="49" charset="-122"/>
                          <a:ea typeface="楷体" pitchFamily="49" charset="-122"/>
                          <a:cs typeface="+mn-cs"/>
                        </a:rPr>
                        <a:t>实时在线环境</a:t>
                      </a:r>
                    </a:p>
                  </a:txBody>
                  <a:tcPr marL="68580" marR="68580" marT="0" marB="0"/>
                </a:tc>
                <a:tc>
                  <a:txBody>
                    <a:bodyPr/>
                    <a:lstStyle/>
                    <a:p>
                      <a:pPr marL="0" indent="127000" algn="ctr" rtl="0" eaLnBrk="1" latinLnBrk="0" hangingPunct="0">
                        <a:lnSpc>
                          <a:spcPct val="150000"/>
                        </a:lnSpc>
                        <a:spcAft>
                          <a:spcPts val="0"/>
                        </a:spcAft>
                        <a:tabLst>
                          <a:tab pos="226695" algn="l"/>
                        </a:tabLst>
                      </a:pPr>
                      <a:r>
                        <a:rPr kumimoji="0" lang="zh-CN" sz="1400" b="0" kern="50" dirty="0">
                          <a:solidFill>
                            <a:schemeClr val="dk1"/>
                          </a:solidFill>
                          <a:effectLst/>
                          <a:latin typeface="楷体" pitchFamily="49" charset="-122"/>
                          <a:ea typeface="楷体" pitchFamily="49" charset="-122"/>
                          <a:cs typeface="+mn-cs"/>
                        </a:rPr>
                        <a:t>离线环境</a:t>
                      </a:r>
                    </a:p>
                  </a:txBody>
                  <a:tcPr marL="68580" marR="68580" marT="0" marB="0"/>
                </a:tc>
              </a:tr>
            </a:tbl>
          </a:graphicData>
        </a:graphic>
      </p:graphicFrame>
      <p:sp>
        <p:nvSpPr>
          <p:cNvPr id="4" name="Rectangle 1"/>
          <p:cNvSpPr>
            <a:spLocks noChangeArrowheads="1"/>
          </p:cNvSpPr>
          <p:nvPr/>
        </p:nvSpPr>
        <p:spPr bwMode="auto">
          <a:xfrm>
            <a:off x="4897385" y="6194159"/>
            <a:ext cx="2672527" cy="403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indent="127000" algn="ctr" defTabSz="914400" fontAlgn="base" hangingPunct="0">
              <a:lnSpc>
                <a:spcPct val="150000"/>
              </a:lnSpc>
              <a:spcBef>
                <a:spcPct val="0"/>
              </a:spcBef>
              <a:tabLst>
                <a:tab pos="226695" algn="l"/>
              </a:tabLst>
            </a:pPr>
            <a:r>
              <a:rPr lang="zh-CN" altLang="en-US" sz="1600" kern="50" dirty="0">
                <a:solidFill>
                  <a:schemeClr val="dk1"/>
                </a:solidFill>
                <a:latin typeface="宋体" panose="02010600030101010101" pitchFamily="2" charset="-122"/>
                <a:ea typeface="宋体" panose="02010600030101010101" pitchFamily="2" charset="-122"/>
              </a:rPr>
              <a:t>表 </a:t>
            </a:r>
            <a:r>
              <a:rPr lang="en-US" altLang="zh-CN" sz="1600" kern="50" dirty="0">
                <a:solidFill>
                  <a:schemeClr val="dk1"/>
                </a:solidFill>
                <a:latin typeface="宋体" panose="02010600030101010101" pitchFamily="2" charset="-122"/>
                <a:ea typeface="宋体" panose="02010600030101010101" pitchFamily="2" charset="-122"/>
              </a:rPr>
              <a:t>2.</a:t>
            </a:r>
            <a:r>
              <a:rPr lang="zh-CN" altLang="en-US" sz="1600" kern="50" dirty="0">
                <a:solidFill>
                  <a:schemeClr val="dk1"/>
                </a:solidFill>
                <a:latin typeface="宋体" panose="02010600030101010101" pitchFamily="2" charset="-122"/>
                <a:ea typeface="宋体" panose="02010600030101010101" pitchFamily="2" charset="-122"/>
              </a:rPr>
              <a:t>不同识别方法的比较</a:t>
            </a:r>
          </a:p>
        </p:txBody>
      </p:sp>
    </p:spTree>
    <p:extLst>
      <p:ext uri="{BB962C8B-B14F-4D97-AF65-F5344CB8AC3E}">
        <p14:creationId xmlns:p14="http://schemas.microsoft.com/office/powerpoint/2010/main" val="2314387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3"/>
          <p:cNvSpPr>
            <a:spLocks noGrp="1"/>
          </p:cNvSpPr>
          <p:nvPr>
            <p:ph type="title"/>
          </p:nvPr>
        </p:nvSpPr>
        <p:spPr>
          <a:xfrm>
            <a:off x="817033" y="228600"/>
            <a:ext cx="10871200" cy="463550"/>
          </a:xfrm>
        </p:spPr>
        <p:txBody>
          <a:bodyPr/>
          <a:lstStyle/>
          <a:p>
            <a:r>
              <a:rPr lang="zh-CN" altLang="en-US" dirty="0" smtClean="0"/>
              <a:t>内容提纲</a:t>
            </a:r>
          </a:p>
        </p:txBody>
      </p:sp>
      <p:sp>
        <p:nvSpPr>
          <p:cNvPr id="15362" name="内容占位符 4"/>
          <p:cNvSpPr>
            <a:spLocks noGrp="1"/>
          </p:cNvSpPr>
          <p:nvPr>
            <p:ph sz="quarter" idx="1"/>
          </p:nvPr>
        </p:nvSpPr>
        <p:spPr>
          <a:xfrm>
            <a:off x="817033" y="1125538"/>
            <a:ext cx="10871200" cy="4970462"/>
          </a:xfrm>
        </p:spPr>
        <p:txBody>
          <a:bodyPr/>
          <a:lstStyle/>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a:t>
            </a:r>
            <a:r>
              <a:rPr lang="zh-CN" altLang="en-US" dirty="0">
                <a:solidFill>
                  <a:schemeClr val="tx1">
                    <a:lumMod val="50000"/>
                    <a:lumOff val="50000"/>
                  </a:schemeClr>
                </a:solidFill>
                <a:latin typeface="宋体" panose="02010600030101010101" pitchFamily="2" charset="-122"/>
                <a:ea typeface="宋体" panose="02010600030101010101" pitchFamily="2" charset="-122"/>
              </a:rPr>
              <a:t>智能</a:t>
            </a:r>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基本概念与发展历史</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人工智能与大数据</a:t>
            </a:r>
            <a:endParaRPr lang="en-US" altLang="zh-CN" dirty="0" smtClean="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a:solidFill>
                  <a:schemeClr val="tx1">
                    <a:lumMod val="50000"/>
                    <a:lumOff val="50000"/>
                  </a:schemeClr>
                </a:solidFill>
                <a:latin typeface="宋体" panose="02010600030101010101" pitchFamily="2" charset="-122"/>
                <a:ea typeface="宋体" panose="02010600030101010101" pitchFamily="2" charset="-122"/>
              </a:rPr>
              <a:t>人工智能在气象领域的应用案例</a:t>
            </a:r>
            <a:endParaRPr lang="en-US" altLang="zh-CN" dirty="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a:solidFill>
                  <a:schemeClr val="tx1">
                    <a:lumMod val="50000"/>
                    <a:lumOff val="50000"/>
                  </a:schemeClr>
                </a:solidFill>
                <a:latin typeface="宋体" panose="02010600030101010101" pitchFamily="2" charset="-122"/>
                <a:ea typeface="宋体" panose="02010600030101010101" pitchFamily="2" charset="-122"/>
              </a:rPr>
              <a:t>人工智能在环保领域的应用案例</a:t>
            </a:r>
            <a:endParaRPr lang="en-US" altLang="zh-CN" dirty="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a:solidFill>
                  <a:schemeClr val="tx1">
                    <a:lumMod val="50000"/>
                    <a:lumOff val="50000"/>
                  </a:schemeClr>
                </a:solidFill>
                <a:latin typeface="宋体" panose="02010600030101010101" pitchFamily="2" charset="-122"/>
                <a:ea typeface="宋体" panose="02010600030101010101" pitchFamily="2" charset="-122"/>
              </a:rPr>
              <a:t>人工智能在网络安全领域的应用案例</a:t>
            </a:r>
            <a:endParaRPr lang="en-US" altLang="zh-CN" dirty="0">
              <a:solidFill>
                <a:schemeClr val="tx1">
                  <a:lumMod val="50000"/>
                  <a:lumOff val="50000"/>
                </a:schemeClr>
              </a:solidFill>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人工智能面临的机遇与挑战</a:t>
            </a:r>
            <a:endParaRPr lang="en-US" altLang="zh-CN" dirty="0" smtClean="0">
              <a:latin typeface="宋体" panose="02010600030101010101" pitchFamily="2" charset="-122"/>
              <a:ea typeface="宋体" panose="02010600030101010101" pitchFamily="2" charset="-122"/>
            </a:endParaRPr>
          </a:p>
          <a:p>
            <a:r>
              <a:rPr lang="zh-CN" altLang="en-US" dirty="0" smtClean="0">
                <a:solidFill>
                  <a:schemeClr val="tx1">
                    <a:lumMod val="50000"/>
                    <a:lumOff val="50000"/>
                  </a:schemeClr>
                </a:solidFill>
                <a:latin typeface="宋体" panose="02010600030101010101" pitchFamily="2" charset="-122"/>
                <a:ea typeface="宋体" panose="02010600030101010101" pitchFamily="2" charset="-122"/>
              </a:rPr>
              <a:t>总结与展望</a:t>
            </a:r>
            <a:endParaRPr lang="en-US" altLang="zh-CN"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6" name="灯片编号占位符 5"/>
          <p:cNvSpPr>
            <a:spLocks noGrp="1"/>
          </p:cNvSpPr>
          <p:nvPr>
            <p:ph type="sldNum" sz="quarter" idx="12"/>
          </p:nvPr>
        </p:nvSpPr>
        <p:spPr/>
        <p:txBody>
          <a:bodyPr>
            <a:normAutofit fontScale="47500" lnSpcReduction="20000"/>
          </a:bodyPr>
          <a:lstStyle/>
          <a:p>
            <a:pPr>
              <a:defRPr/>
            </a:pPr>
            <a:fld id="{6A6074C9-0496-43EF-8F14-023744C63E7B}" type="slidenum">
              <a:rPr lang="en-US"/>
              <a:pPr>
                <a:defRPr/>
              </a:pPr>
              <a:t>65</a:t>
            </a:fld>
            <a:endParaRPr lang="en-US" dirty="0"/>
          </a:p>
        </p:txBody>
      </p:sp>
    </p:spTree>
    <p:extLst>
      <p:ext uri="{BB962C8B-B14F-4D97-AF65-F5344CB8AC3E}">
        <p14:creationId xmlns:p14="http://schemas.microsoft.com/office/powerpoint/2010/main" val="3082924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人工智能的发展机遇（</a:t>
            </a:r>
            <a:r>
              <a:rPr lang="en-US" altLang="zh-CN" dirty="0" smtClean="0"/>
              <a:t>1</a:t>
            </a:r>
            <a:r>
              <a:rPr lang="zh-CN" altLang="en-US" dirty="0" smtClean="0"/>
              <a:t>）</a:t>
            </a:r>
            <a:r>
              <a:rPr lang="en-US" altLang="zh-CN" dirty="0" smtClean="0"/>
              <a:t>-</a:t>
            </a:r>
            <a:r>
              <a:rPr lang="zh-CN" altLang="en-US" dirty="0" smtClean="0"/>
              <a:t>大数据时代为人工智能提供了广阔的数据资源</a:t>
            </a:r>
            <a:endParaRPr lang="zh-CN" altLang="en-US" dirty="0"/>
          </a:p>
        </p:txBody>
      </p:sp>
      <p:sp>
        <p:nvSpPr>
          <p:cNvPr id="3" name="内容占位符 2"/>
          <p:cNvSpPr>
            <a:spLocks noGrp="1"/>
          </p:cNvSpPr>
          <p:nvPr>
            <p:ph sz="half" idx="1"/>
          </p:nvPr>
        </p:nvSpPr>
        <p:spPr>
          <a:xfrm>
            <a:off x="567970" y="3532959"/>
            <a:ext cx="5181600" cy="2989619"/>
          </a:xfrm>
        </p:spPr>
        <p:txBody>
          <a:bodyPr/>
          <a:lstStyle/>
          <a:p>
            <a:r>
              <a:rPr lang="zh-CN" altLang="en-US" dirty="0" smtClean="0">
                <a:latin typeface="宋体" panose="02010600030101010101" pitchFamily="2" charset="-122"/>
                <a:ea typeface="宋体" panose="02010600030101010101" pitchFamily="2" charset="-122"/>
              </a:rPr>
              <a:t>大数据价值利用的最大瓶颈不是千万亿次的计算能力和千兆级的网络通信能力，而是智能化的信息处理能力。</a:t>
            </a:r>
            <a:endParaRPr lang="en-US" altLang="zh-CN" dirty="0" smtClean="0">
              <a:latin typeface="宋体" panose="02010600030101010101" pitchFamily="2" charset="-122"/>
              <a:ea typeface="宋体" panose="02010600030101010101" pitchFamily="2" charset="-122"/>
            </a:endParaRPr>
          </a:p>
        </p:txBody>
      </p:sp>
      <p:sp>
        <p:nvSpPr>
          <p:cNvPr id="5" name="灯片编号占位符 4"/>
          <p:cNvSpPr>
            <a:spLocks noGrp="1"/>
          </p:cNvSpPr>
          <p:nvPr>
            <p:ph type="sldNum" sz="quarter" idx="12"/>
          </p:nvPr>
        </p:nvSpPr>
        <p:spPr/>
        <p:txBody>
          <a:bodyPr/>
          <a:lstStyle/>
          <a:p>
            <a:fld id="{2DE61EF2-E837-B24C-97CB-58901F405DAD}" type="slidenum">
              <a:rPr kumimoji="1" lang="zh-CN" altLang="en-US" smtClean="0"/>
              <a:pPr/>
              <a:t>66</a:t>
            </a:fld>
            <a:endParaRPr kumimoji="1" lang="zh-CN" altLang="en-US"/>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3516" y="1426174"/>
            <a:ext cx="4762500" cy="3312477"/>
          </a:xfrm>
          <a:prstGeom prst="rect">
            <a:avLst/>
          </a:prstGeom>
        </p:spPr>
      </p:pic>
      <p:sp>
        <p:nvSpPr>
          <p:cNvPr id="6" name="矩形 5"/>
          <p:cNvSpPr/>
          <p:nvPr/>
        </p:nvSpPr>
        <p:spPr>
          <a:xfrm>
            <a:off x="1877447" y="1500502"/>
            <a:ext cx="3998626" cy="1754326"/>
          </a:xfrm>
          <a:prstGeom prst="rect">
            <a:avLst/>
          </a:prstGeom>
        </p:spPr>
        <p:txBody>
          <a:bodyPr wrap="square">
            <a:spAutoFit/>
          </a:bodyPr>
          <a:lstStyle/>
          <a:p>
            <a:r>
              <a:rPr lang="zh-CN" altLang="en-US" dirty="0" smtClean="0">
                <a:solidFill>
                  <a:srgbClr val="000000"/>
                </a:solidFill>
                <a:latin typeface="宋体" panose="02010600030101010101" pitchFamily="2" charset="-122"/>
                <a:ea typeface="宋体" panose="02010600030101010101" pitchFamily="2" charset="-122"/>
              </a:rPr>
              <a:t>“</a:t>
            </a:r>
            <a:r>
              <a:rPr lang="zh-CN" altLang="en-US" dirty="0">
                <a:solidFill>
                  <a:srgbClr val="000000"/>
                </a:solidFill>
                <a:latin typeface="宋体" panose="02010600030101010101" pitchFamily="2" charset="-122"/>
                <a:ea typeface="宋体" panose="02010600030101010101" pitchFamily="2" charset="-122"/>
              </a:rPr>
              <a:t>目前，全球数据总量每年都以倍增的速度增长，预计到２０２０年将达到</a:t>
            </a:r>
            <a:r>
              <a:rPr lang="zh-CN" altLang="en-US" b="1" dirty="0">
                <a:solidFill>
                  <a:srgbClr val="C00000"/>
                </a:solidFill>
                <a:latin typeface="宋体" panose="02010600030101010101" pitchFamily="2" charset="-122"/>
                <a:ea typeface="宋体" panose="02010600030101010101" pitchFamily="2" charset="-122"/>
              </a:rPr>
              <a:t>４４万亿ＧＢ</a:t>
            </a:r>
            <a:r>
              <a:rPr lang="zh-CN" altLang="en-US" dirty="0">
                <a:solidFill>
                  <a:srgbClr val="000000"/>
                </a:solidFill>
                <a:latin typeface="宋体" panose="02010600030101010101" pitchFamily="2" charset="-122"/>
                <a:ea typeface="宋体" panose="02010600030101010101" pitchFamily="2" charset="-122"/>
              </a:rPr>
              <a:t>，中国数据量到２０２０年将占全球数据总量的近</a:t>
            </a:r>
            <a:r>
              <a:rPr lang="zh-CN" altLang="en-US" b="1" dirty="0">
                <a:solidFill>
                  <a:srgbClr val="C00000"/>
                </a:solidFill>
                <a:latin typeface="宋体" panose="02010600030101010101" pitchFamily="2" charset="-122"/>
                <a:ea typeface="宋体" panose="02010600030101010101" pitchFamily="2" charset="-122"/>
              </a:rPr>
              <a:t>２０％</a:t>
            </a:r>
            <a:r>
              <a:rPr lang="zh-CN" altLang="en-US" dirty="0">
                <a:solidFill>
                  <a:srgbClr val="000000"/>
                </a:solidFill>
                <a:latin typeface="宋体" panose="02010600030101010101" pitchFamily="2" charset="-122"/>
                <a:ea typeface="宋体" panose="02010600030101010101" pitchFamily="2" charset="-122"/>
              </a:rPr>
              <a:t>。</a:t>
            </a:r>
            <a:r>
              <a:rPr lang="zh-CN" altLang="en-US" dirty="0" smtClean="0">
                <a:solidFill>
                  <a:srgbClr val="000000"/>
                </a:solidFill>
                <a:latin typeface="宋体" panose="02010600030101010101" pitchFamily="2" charset="-122"/>
                <a:ea typeface="宋体" panose="02010600030101010101" pitchFamily="2" charset="-122"/>
              </a:rPr>
              <a:t>”</a:t>
            </a:r>
            <a:endParaRPr lang="en-US" altLang="zh-CN" dirty="0" smtClean="0">
              <a:solidFill>
                <a:srgbClr val="000000"/>
              </a:solidFill>
              <a:latin typeface="宋体" panose="02010600030101010101" pitchFamily="2" charset="-122"/>
              <a:ea typeface="宋体" panose="02010600030101010101" pitchFamily="2" charset="-122"/>
            </a:endParaRPr>
          </a:p>
          <a:p>
            <a:r>
              <a:rPr lang="zh-CN" altLang="en-US" dirty="0">
                <a:solidFill>
                  <a:srgbClr val="000000"/>
                </a:solidFill>
                <a:latin typeface="宋体" panose="02010600030101010101" pitchFamily="2" charset="-122"/>
                <a:ea typeface="宋体" panose="02010600030101010101" pitchFamily="2" charset="-122"/>
              </a:rPr>
              <a:t> </a:t>
            </a:r>
            <a:r>
              <a:rPr lang="zh-CN" altLang="en-US" dirty="0" smtClean="0">
                <a:solidFill>
                  <a:srgbClr val="000000"/>
                </a:solidFill>
                <a:latin typeface="宋体" panose="02010600030101010101" pitchFamily="2" charset="-122"/>
                <a:ea typeface="宋体" panose="02010600030101010101" pitchFamily="2" charset="-122"/>
              </a:rPr>
              <a:t>      </a:t>
            </a:r>
            <a:r>
              <a:rPr lang="en-US" altLang="zh-CN" dirty="0" smtClean="0">
                <a:solidFill>
                  <a:srgbClr val="000000"/>
                </a:solidFill>
                <a:latin typeface="宋体" panose="02010600030101010101" pitchFamily="2" charset="-122"/>
                <a:ea typeface="宋体" panose="02010600030101010101" pitchFamily="2" charset="-122"/>
              </a:rPr>
              <a:t>------</a:t>
            </a:r>
            <a:r>
              <a:rPr lang="zh-CN" altLang="en-US" dirty="0" smtClean="0">
                <a:solidFill>
                  <a:srgbClr val="000000"/>
                </a:solidFill>
                <a:latin typeface="宋体" panose="02010600030101010101" pitchFamily="2" charset="-122"/>
                <a:ea typeface="宋体" panose="02010600030101010101" pitchFamily="2" charset="-122"/>
              </a:rPr>
              <a:t>中国科学院院长白春礼</a:t>
            </a:r>
            <a:endParaRPr lang="zh-CN" altLang="en-US" dirty="0">
              <a:solidFill>
                <a:srgbClr val="000000"/>
              </a:solidFill>
              <a:latin typeface="宋体" panose="02010600030101010101" pitchFamily="2" charset="-122"/>
              <a:ea typeface="宋体" panose="02010600030101010101" pitchFamily="2" charset="-122"/>
            </a:endParaRPr>
          </a:p>
        </p:txBody>
      </p:sp>
      <p:pic>
        <p:nvPicPr>
          <p:cNvPr id="7" name="图片 6"/>
          <p:cNvPicPr>
            <a:picLocks noChangeAspect="1"/>
          </p:cNvPicPr>
          <p:nvPr/>
        </p:nvPicPr>
        <p:blipFill>
          <a:blip r:embed="rId3"/>
          <a:stretch>
            <a:fillRect/>
          </a:stretch>
        </p:blipFill>
        <p:spPr>
          <a:xfrm>
            <a:off x="643020" y="1440920"/>
            <a:ext cx="1259011" cy="1813908"/>
          </a:xfrm>
          <a:prstGeom prst="rect">
            <a:avLst/>
          </a:prstGeom>
        </p:spPr>
      </p:pic>
      <p:sp>
        <p:nvSpPr>
          <p:cNvPr id="9" name="文本框 8"/>
          <p:cNvSpPr txBox="1"/>
          <p:nvPr/>
        </p:nvSpPr>
        <p:spPr>
          <a:xfrm>
            <a:off x="567970" y="5975384"/>
            <a:ext cx="10598046" cy="830997"/>
          </a:xfrm>
          <a:prstGeom prst="rect">
            <a:avLst/>
          </a:prstGeom>
          <a:solidFill>
            <a:srgbClr val="FFC000"/>
          </a:solidFill>
        </p:spPr>
        <p:txBody>
          <a:bodyPr wrap="square" rtlCol="0">
            <a:spAutoFit/>
          </a:bodyPr>
          <a:lstStyle/>
          <a:p>
            <a:r>
              <a:rPr lang="zh-CN" altLang="en-US" sz="2400" dirty="0">
                <a:solidFill>
                  <a:srgbClr val="FF0000"/>
                </a:solidFill>
                <a:latin typeface="宋体" panose="02010600030101010101" pitchFamily="2" charset="-122"/>
                <a:ea typeface="宋体" panose="02010600030101010101" pitchFamily="2" charset="-122"/>
              </a:rPr>
              <a:t>人工智能是发掘数据金矿的钥匙，数据</a:t>
            </a:r>
            <a:r>
              <a:rPr lang="zh-CN" altLang="en-US" sz="2400" dirty="0" smtClean="0">
                <a:solidFill>
                  <a:srgbClr val="FF0000"/>
                </a:solidFill>
                <a:latin typeface="宋体" panose="02010600030101010101" pitchFamily="2" charset="-122"/>
                <a:ea typeface="宋体" panose="02010600030101010101" pitchFamily="2" charset="-122"/>
              </a:rPr>
              <a:t>资源和识别任务的不断快速增长为人工智能提供了燃料和方向。</a:t>
            </a:r>
            <a:endParaRPr lang="zh-CN" altLang="en-US" sz="2400" dirty="0">
              <a:solidFill>
                <a:srgbClr val="FF0000"/>
              </a:solidFill>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22340156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人工智能的发展机遇</a:t>
            </a:r>
            <a:r>
              <a:rPr lang="zh-CN" altLang="en-US" dirty="0" smtClean="0"/>
              <a:t>（</a:t>
            </a:r>
            <a:r>
              <a:rPr lang="en-US" altLang="zh-CN" dirty="0" smtClean="0"/>
              <a:t>2</a:t>
            </a:r>
            <a:r>
              <a:rPr lang="zh-CN" altLang="en-US" dirty="0" smtClean="0"/>
              <a:t>）</a:t>
            </a:r>
            <a:r>
              <a:rPr lang="en-US" altLang="zh-CN" dirty="0" smtClean="0"/>
              <a:t>-</a:t>
            </a:r>
            <a:r>
              <a:rPr lang="zh-CN" altLang="en-US" dirty="0" smtClean="0"/>
              <a:t>深度学习等新技术提供了方法创新</a:t>
            </a:r>
            <a:endParaRPr lang="zh-CN" altLang="en-US" dirty="0"/>
          </a:p>
        </p:txBody>
      </p:sp>
      <p:pic>
        <p:nvPicPr>
          <p:cNvPr id="6" name="内容占位符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638925" y="1258094"/>
            <a:ext cx="4714875" cy="2743200"/>
          </a:xfrm>
        </p:spPr>
      </p:pic>
      <p:sp>
        <p:nvSpPr>
          <p:cNvPr id="5" name="灯片编号占位符 4"/>
          <p:cNvSpPr>
            <a:spLocks noGrp="1"/>
          </p:cNvSpPr>
          <p:nvPr>
            <p:ph type="sldNum" sz="quarter" idx="12"/>
          </p:nvPr>
        </p:nvSpPr>
        <p:spPr/>
        <p:txBody>
          <a:bodyPr/>
          <a:lstStyle/>
          <a:p>
            <a:fld id="{2DE61EF2-E837-B24C-97CB-58901F405DAD}" type="slidenum">
              <a:rPr kumimoji="1" lang="zh-CN" altLang="en-US" smtClean="0"/>
              <a:pPr/>
              <a:t>67</a:t>
            </a:fld>
            <a:endParaRPr kumimoji="1" lang="zh-CN" altLang="en-US"/>
          </a:p>
        </p:txBody>
      </p:sp>
      <p:sp>
        <p:nvSpPr>
          <p:cNvPr id="7" name="矩形 6"/>
          <p:cNvSpPr/>
          <p:nvPr/>
        </p:nvSpPr>
        <p:spPr>
          <a:xfrm>
            <a:off x="381000" y="1258094"/>
            <a:ext cx="5769077" cy="2285241"/>
          </a:xfrm>
          <a:prstGeom prst="rect">
            <a:avLst/>
          </a:prstGeom>
        </p:spPr>
        <p:txBody>
          <a:bodyPr wrap="square">
            <a:spAutoFit/>
          </a:bodyPr>
          <a:lstStyle/>
          <a:p>
            <a:pPr>
              <a:lnSpc>
                <a:spcPct val="150000"/>
              </a:lnSpc>
            </a:pPr>
            <a:r>
              <a:rPr lang="en-US" altLang="zh-CN" sz="1900" dirty="0">
                <a:solidFill>
                  <a:srgbClr val="222222"/>
                </a:solidFill>
                <a:latin typeface="宋体" panose="02010600030101010101" pitchFamily="2" charset="-122"/>
                <a:ea typeface="宋体" panose="02010600030101010101" pitchFamily="2" charset="-122"/>
              </a:rPr>
              <a:t>2007</a:t>
            </a:r>
            <a:r>
              <a:rPr lang="zh-CN" altLang="en-US" sz="1900" dirty="0">
                <a:solidFill>
                  <a:srgbClr val="222222"/>
                </a:solidFill>
                <a:latin typeface="宋体" panose="02010600030101010101" pitchFamily="2" charset="-122"/>
                <a:ea typeface="宋体" panose="02010600030101010101" pitchFamily="2" charset="-122"/>
              </a:rPr>
              <a:t>年</a:t>
            </a:r>
            <a:r>
              <a:rPr lang="zh-CN" altLang="en-US" sz="1900" dirty="0" smtClean="0">
                <a:solidFill>
                  <a:srgbClr val="222222"/>
                </a:solidFill>
                <a:latin typeface="宋体" panose="02010600030101010101" pitchFamily="2" charset="-122"/>
                <a:ea typeface="宋体" panose="02010600030101010101" pitchFamily="2" charset="-122"/>
              </a:rPr>
              <a:t>前后逐渐发展起来</a:t>
            </a:r>
            <a:r>
              <a:rPr lang="zh-CN" altLang="en-US" sz="1900" dirty="0">
                <a:solidFill>
                  <a:srgbClr val="222222"/>
                </a:solidFill>
                <a:latin typeface="宋体" panose="02010600030101010101" pitchFamily="2" charset="-122"/>
                <a:ea typeface="宋体" panose="02010600030101010101" pitchFamily="2" charset="-122"/>
              </a:rPr>
              <a:t>的</a:t>
            </a:r>
            <a:r>
              <a:rPr lang="zh-CN" altLang="en-US" sz="1900" b="1" dirty="0" smtClean="0">
                <a:solidFill>
                  <a:srgbClr val="C00000"/>
                </a:solidFill>
                <a:latin typeface="宋体" panose="02010600030101010101" pitchFamily="2" charset="-122"/>
                <a:ea typeface="宋体" panose="02010600030101010101" pitchFamily="2" charset="-122"/>
              </a:rPr>
              <a:t>深度神经网络</a:t>
            </a:r>
            <a:r>
              <a:rPr lang="zh-CN" altLang="en-US" sz="1900" dirty="0" smtClean="0">
                <a:solidFill>
                  <a:srgbClr val="222222"/>
                </a:solidFill>
                <a:latin typeface="宋体" panose="02010600030101010101" pitchFamily="2" charset="-122"/>
                <a:ea typeface="宋体" panose="02010600030101010101" pitchFamily="2" charset="-122"/>
              </a:rPr>
              <a:t>，</a:t>
            </a:r>
            <a:r>
              <a:rPr lang="zh-CN" altLang="en-US" sz="1900" b="1" dirty="0" smtClean="0">
                <a:solidFill>
                  <a:srgbClr val="C00000"/>
                </a:solidFill>
                <a:latin typeface="宋体" panose="02010600030101010101" pitchFamily="2" charset="-122"/>
                <a:ea typeface="宋体" panose="02010600030101010101" pitchFamily="2" charset="-122"/>
              </a:rPr>
              <a:t>深度置信网络</a:t>
            </a:r>
            <a:r>
              <a:rPr lang="zh-CN" altLang="en-US" sz="1900" dirty="0" smtClean="0">
                <a:solidFill>
                  <a:srgbClr val="222222"/>
                </a:solidFill>
                <a:latin typeface="宋体" panose="02010600030101010101" pitchFamily="2" charset="-122"/>
                <a:ea typeface="宋体" panose="02010600030101010101" pitchFamily="2" charset="-122"/>
              </a:rPr>
              <a:t>以及</a:t>
            </a:r>
            <a:r>
              <a:rPr lang="zh-CN" altLang="en-US" sz="1900" b="1" dirty="0" smtClean="0">
                <a:solidFill>
                  <a:srgbClr val="C00000"/>
                </a:solidFill>
                <a:latin typeface="宋体" panose="02010600030101010101" pitchFamily="2" charset="-122"/>
                <a:ea typeface="宋体" panose="02010600030101010101" pitchFamily="2" charset="-122"/>
              </a:rPr>
              <a:t>对抗神经网络</a:t>
            </a:r>
            <a:r>
              <a:rPr lang="zh-CN" altLang="en-US" sz="1900" dirty="0" smtClean="0">
                <a:solidFill>
                  <a:srgbClr val="222222"/>
                </a:solidFill>
                <a:latin typeface="宋体" panose="02010600030101010101" pitchFamily="2" charset="-122"/>
                <a:ea typeface="宋体" panose="02010600030101010101" pitchFamily="2" charset="-122"/>
              </a:rPr>
              <a:t>等多种网络模型结构，并在语音识别、图像识别等领域得到广泛应用。</a:t>
            </a:r>
            <a:endParaRPr lang="en-US" altLang="zh-CN" sz="1900" dirty="0" smtClean="0">
              <a:solidFill>
                <a:srgbClr val="222222"/>
              </a:solidFill>
              <a:latin typeface="宋体" panose="02010600030101010101" pitchFamily="2" charset="-122"/>
              <a:ea typeface="宋体" panose="02010600030101010101" pitchFamily="2" charset="-122"/>
            </a:endParaRPr>
          </a:p>
          <a:p>
            <a:pPr>
              <a:lnSpc>
                <a:spcPct val="150000"/>
              </a:lnSpc>
            </a:pPr>
            <a:r>
              <a:rPr lang="zh-CN" altLang="en-US" sz="1900" dirty="0" smtClean="0">
                <a:solidFill>
                  <a:srgbClr val="222222"/>
                </a:solidFill>
                <a:latin typeface="宋体" panose="02010600030101010101" pitchFamily="2" charset="-122"/>
                <a:ea typeface="宋体" panose="02010600030101010101" pitchFamily="2" charset="-122"/>
              </a:rPr>
              <a:t>通过运用这一类技术，人类首次在图像识别领域战胜人类，首次在围棋正式比赛中战胜人类冠军。</a:t>
            </a:r>
            <a:endParaRPr lang="en-US" altLang="zh-CN" sz="1900" dirty="0" smtClean="0">
              <a:solidFill>
                <a:srgbClr val="222222"/>
              </a:solidFill>
              <a:latin typeface="宋体" panose="02010600030101010101" pitchFamily="2" charset="-122"/>
              <a:ea typeface="宋体" panose="02010600030101010101" pitchFamily="2" charset="-122"/>
            </a:endParaRPr>
          </a:p>
        </p:txBody>
      </p:sp>
      <p:sp>
        <p:nvSpPr>
          <p:cNvPr id="8" name="文本框 7"/>
          <p:cNvSpPr txBox="1"/>
          <p:nvPr/>
        </p:nvSpPr>
        <p:spPr>
          <a:xfrm>
            <a:off x="567970" y="5975384"/>
            <a:ext cx="10598046" cy="461665"/>
          </a:xfrm>
          <a:prstGeom prst="rect">
            <a:avLst/>
          </a:prstGeom>
          <a:solidFill>
            <a:srgbClr val="FFC000"/>
          </a:solidFill>
        </p:spPr>
        <p:txBody>
          <a:bodyPr wrap="square" rtlCol="0">
            <a:spAutoFit/>
          </a:bodyPr>
          <a:lstStyle/>
          <a:p>
            <a:r>
              <a:rPr lang="zh-CN" altLang="en-US" sz="2400" dirty="0" smtClean="0">
                <a:solidFill>
                  <a:srgbClr val="FF0000"/>
                </a:solidFill>
                <a:latin typeface="宋体" panose="02010600030101010101" pitchFamily="2" charset="-122"/>
                <a:ea typeface="宋体" panose="02010600030101010101" pitchFamily="2" charset="-122"/>
              </a:rPr>
              <a:t>深度学习技术的不断发展为人工智能提供了引擎和动力。</a:t>
            </a:r>
            <a:endParaRPr lang="zh-CN" altLang="en-US" sz="2400" dirty="0">
              <a:solidFill>
                <a:srgbClr val="FF0000"/>
              </a:solidFill>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83538512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人工智能的发展机遇</a:t>
            </a:r>
            <a:r>
              <a:rPr lang="zh-CN" altLang="en-US" dirty="0" smtClean="0"/>
              <a:t>（</a:t>
            </a:r>
            <a:r>
              <a:rPr lang="en-US" altLang="zh-CN" dirty="0" smtClean="0"/>
              <a:t>3</a:t>
            </a:r>
            <a:r>
              <a:rPr lang="zh-CN" altLang="en-US" dirty="0" smtClean="0"/>
              <a:t>）</a:t>
            </a:r>
            <a:r>
              <a:rPr lang="en-US" altLang="zh-CN" dirty="0" smtClean="0"/>
              <a:t>-</a:t>
            </a:r>
            <a:r>
              <a:rPr lang="zh-CN" altLang="en-US" dirty="0" smtClean="0"/>
              <a:t>学科领域交叉与渗透</a:t>
            </a:r>
            <a:endParaRPr lang="zh-CN" altLang="en-US" dirty="0"/>
          </a:p>
        </p:txBody>
      </p:sp>
      <p:sp>
        <p:nvSpPr>
          <p:cNvPr id="3" name="内容占位符 2"/>
          <p:cNvSpPr>
            <a:spLocks noGrp="1"/>
          </p:cNvSpPr>
          <p:nvPr>
            <p:ph sz="half" idx="1"/>
          </p:nvPr>
        </p:nvSpPr>
        <p:spPr>
          <a:xfrm>
            <a:off x="430795" y="885146"/>
            <a:ext cx="11451609" cy="4351338"/>
          </a:xfrm>
        </p:spPr>
        <p:txBody>
          <a:bodyPr/>
          <a:lstStyle/>
          <a:p>
            <a:r>
              <a:rPr lang="zh-CN" altLang="en-US" dirty="0" smtClean="0">
                <a:latin typeface="宋体" panose="02010600030101010101" pitchFamily="2" charset="-122"/>
                <a:ea typeface="宋体" panose="02010600030101010101" pitchFamily="2" charset="-122"/>
              </a:rPr>
              <a:t>人工智能的广泛应用使得若干传统学科的研究方法出现了巨大创新。而相关领域在大数据时代的研究成果也能够对人工智能理论与方法带来影响，进而推动人工智能学科与其他学科的协同创新。</a:t>
            </a:r>
            <a:endParaRPr lang="zh-CN" altLang="en-US" dirty="0">
              <a:latin typeface="宋体" panose="02010600030101010101" pitchFamily="2" charset="-122"/>
              <a:ea typeface="宋体" panose="02010600030101010101" pitchFamily="2" charset="-122"/>
            </a:endParaRPr>
          </a:p>
        </p:txBody>
      </p:sp>
      <p:sp>
        <p:nvSpPr>
          <p:cNvPr id="5" name="灯片编号占位符 4"/>
          <p:cNvSpPr>
            <a:spLocks noGrp="1"/>
          </p:cNvSpPr>
          <p:nvPr>
            <p:ph type="sldNum" sz="quarter" idx="12"/>
          </p:nvPr>
        </p:nvSpPr>
        <p:spPr/>
        <p:txBody>
          <a:bodyPr/>
          <a:lstStyle/>
          <a:p>
            <a:fld id="{2DE61EF2-E837-B24C-97CB-58901F405DAD}" type="slidenum">
              <a:rPr kumimoji="1" lang="zh-CN" altLang="en-US" smtClean="0"/>
              <a:pPr/>
              <a:t>68</a:t>
            </a:fld>
            <a:endParaRPr kumimoji="1" lang="zh-CN" altLang="en-US"/>
          </a:p>
        </p:txBody>
      </p:sp>
      <p:graphicFrame>
        <p:nvGraphicFramePr>
          <p:cNvPr id="7" name="对象 64515"/>
          <p:cNvGraphicFramePr>
            <a:graphicFrameLocks/>
          </p:cNvGraphicFramePr>
          <p:nvPr>
            <p:extLst>
              <p:ext uri="{D42A27DB-BD31-4B8C-83A1-F6EECF244321}">
                <p14:modId xmlns:p14="http://schemas.microsoft.com/office/powerpoint/2010/main" val="947356435"/>
              </p:ext>
            </p:extLst>
          </p:nvPr>
        </p:nvGraphicFramePr>
        <p:xfrm>
          <a:off x="1536649" y="1524909"/>
          <a:ext cx="8991600" cy="4660710"/>
        </p:xfrm>
        <a:graphic>
          <a:graphicData uri="http://schemas.openxmlformats.org/presentationml/2006/ole">
            <mc:AlternateContent xmlns:mc="http://schemas.openxmlformats.org/markup-compatibility/2006">
              <mc:Choice xmlns:v="urn:schemas-microsoft-com:vml" Requires="v">
                <p:oleObj spid="_x0000_s6244" r:id="rId3" imgW="5927357" imgH="2795357" progId="Visio.Drawing.6">
                  <p:embed/>
                </p:oleObj>
              </mc:Choice>
              <mc:Fallback>
                <p:oleObj r:id="rId3" imgW="5927357" imgH="2795357" progId="Visio.Drawing.6">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6649" y="1524909"/>
                        <a:ext cx="8991600" cy="4660710"/>
                      </a:xfrm>
                      <a:prstGeom prst="rect">
                        <a:avLst/>
                      </a:prstGeom>
                      <a:solidFill>
                        <a:schemeClr val="bg1"/>
                      </a:solidFill>
                      <a:ln>
                        <a:noFill/>
                      </a:ln>
                      <a:extLst/>
                    </p:spPr>
                  </p:pic>
                </p:oleObj>
              </mc:Fallback>
            </mc:AlternateContent>
          </a:graphicData>
        </a:graphic>
      </p:graphicFrame>
      <p:sp>
        <p:nvSpPr>
          <p:cNvPr id="6" name="文本框 5"/>
          <p:cNvSpPr txBox="1"/>
          <p:nvPr/>
        </p:nvSpPr>
        <p:spPr>
          <a:xfrm>
            <a:off x="733426" y="6330260"/>
            <a:ext cx="10598046" cy="461665"/>
          </a:xfrm>
          <a:prstGeom prst="rect">
            <a:avLst/>
          </a:prstGeom>
          <a:solidFill>
            <a:srgbClr val="FFC000"/>
          </a:solidFill>
        </p:spPr>
        <p:txBody>
          <a:bodyPr wrap="square" rtlCol="0">
            <a:spAutoFit/>
          </a:bodyPr>
          <a:lstStyle/>
          <a:p>
            <a:r>
              <a:rPr lang="zh-CN" altLang="en-US" sz="2400" dirty="0" smtClean="0">
                <a:solidFill>
                  <a:srgbClr val="FF0000"/>
                </a:solidFill>
                <a:latin typeface="宋体" panose="02010600030101010101" pitchFamily="2" charset="-122"/>
                <a:ea typeface="宋体" panose="02010600030101010101" pitchFamily="2" charset="-122"/>
              </a:rPr>
              <a:t>学科领域交叉与渗透为人工智能的未来提供了无限可能。</a:t>
            </a:r>
            <a:endParaRPr lang="zh-CN" altLang="en-US" sz="2400" dirty="0">
              <a:solidFill>
                <a:srgbClr val="FF0000"/>
              </a:solidFill>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9837996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人工智能的重大挑战</a:t>
            </a:r>
            <a:r>
              <a:rPr lang="en-US" altLang="zh-CN" dirty="0" smtClean="0"/>
              <a:t>-</a:t>
            </a:r>
            <a:r>
              <a:rPr lang="zh-CN" altLang="en-US" dirty="0" smtClean="0"/>
              <a:t>复杂的大数据（数据制约）</a:t>
            </a:r>
            <a:endParaRPr lang="zh-CN" altLang="en-US" dirty="0"/>
          </a:p>
        </p:txBody>
      </p:sp>
      <p:pic>
        <p:nvPicPr>
          <p:cNvPr id="9" name="内容占位符 8"/>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120096" y="4034318"/>
            <a:ext cx="4520442" cy="2503009"/>
          </a:xfrm>
        </p:spPr>
      </p:pic>
      <p:pic>
        <p:nvPicPr>
          <p:cNvPr id="10" name="内容占位符 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1041261" y="3995960"/>
            <a:ext cx="4513563" cy="2503009"/>
          </a:xfrm>
        </p:spPr>
      </p:pic>
      <p:sp>
        <p:nvSpPr>
          <p:cNvPr id="5" name="灯片编号占位符 4"/>
          <p:cNvSpPr>
            <a:spLocks noGrp="1"/>
          </p:cNvSpPr>
          <p:nvPr>
            <p:ph type="sldNum" sz="quarter" idx="12"/>
          </p:nvPr>
        </p:nvSpPr>
        <p:spPr/>
        <p:txBody>
          <a:bodyPr/>
          <a:lstStyle/>
          <a:p>
            <a:fld id="{2DE61EF2-E837-B24C-97CB-58901F405DAD}" type="slidenum">
              <a:rPr kumimoji="1" lang="zh-CN" altLang="en-US" smtClean="0"/>
              <a:pPr/>
              <a:t>69</a:t>
            </a:fld>
            <a:endParaRPr kumimoji="1" lang="zh-CN" altLang="en-US"/>
          </a:p>
        </p:txBody>
      </p:sp>
      <p:pic>
        <p:nvPicPr>
          <p:cNvPr id="6" name="图片 5"/>
          <p:cNvPicPr>
            <a:picLocks noChangeAspect="1"/>
          </p:cNvPicPr>
          <p:nvPr/>
        </p:nvPicPr>
        <p:blipFill>
          <a:blip r:embed="rId5"/>
          <a:stretch>
            <a:fillRect/>
          </a:stretch>
        </p:blipFill>
        <p:spPr>
          <a:xfrm>
            <a:off x="1209368" y="976920"/>
            <a:ext cx="4345456" cy="2562693"/>
          </a:xfrm>
          <a:prstGeom prst="rect">
            <a:avLst/>
          </a:prstGeom>
        </p:spPr>
      </p:pic>
      <p:pic>
        <p:nvPicPr>
          <p:cNvPr id="8" name="图片 7"/>
          <p:cNvPicPr>
            <a:picLocks noChangeAspect="1"/>
          </p:cNvPicPr>
          <p:nvPr/>
        </p:nvPicPr>
        <p:blipFill>
          <a:blip r:embed="rId6"/>
          <a:stretch>
            <a:fillRect/>
          </a:stretch>
        </p:blipFill>
        <p:spPr>
          <a:xfrm>
            <a:off x="7120095" y="976921"/>
            <a:ext cx="4520442" cy="2562692"/>
          </a:xfrm>
          <a:prstGeom prst="rect">
            <a:avLst/>
          </a:prstGeom>
        </p:spPr>
      </p:pic>
      <p:sp>
        <p:nvSpPr>
          <p:cNvPr id="11" name="文本框 10"/>
          <p:cNvSpPr txBox="1"/>
          <p:nvPr/>
        </p:nvSpPr>
        <p:spPr>
          <a:xfrm>
            <a:off x="1950720" y="3631388"/>
            <a:ext cx="2164080" cy="369332"/>
          </a:xfrm>
          <a:prstGeom prst="rect">
            <a:avLst/>
          </a:prstGeom>
          <a:noFill/>
        </p:spPr>
        <p:txBody>
          <a:bodyPr wrap="square" rtlCol="0">
            <a:spAutoFit/>
          </a:bodyPr>
          <a:lstStyle/>
          <a:p>
            <a:pPr algn="ctr"/>
            <a:r>
              <a:rPr lang="zh-CN" altLang="en-US" dirty="0" smtClean="0"/>
              <a:t>海量庞杂</a:t>
            </a:r>
            <a:endParaRPr lang="zh-CN" altLang="en-US" dirty="0"/>
          </a:p>
        </p:txBody>
      </p:sp>
      <p:sp>
        <p:nvSpPr>
          <p:cNvPr id="13" name="文本框 12"/>
          <p:cNvSpPr txBox="1"/>
          <p:nvPr/>
        </p:nvSpPr>
        <p:spPr>
          <a:xfrm>
            <a:off x="1950720" y="6488668"/>
            <a:ext cx="2164080" cy="369332"/>
          </a:xfrm>
          <a:prstGeom prst="rect">
            <a:avLst/>
          </a:prstGeom>
          <a:noFill/>
        </p:spPr>
        <p:txBody>
          <a:bodyPr wrap="square" rtlCol="0">
            <a:spAutoFit/>
          </a:bodyPr>
          <a:lstStyle/>
          <a:p>
            <a:pPr algn="ctr"/>
            <a:r>
              <a:rPr lang="zh-CN" altLang="en-US" dirty="0" smtClean="0"/>
              <a:t>良莠不齐</a:t>
            </a:r>
            <a:endParaRPr lang="zh-CN" altLang="en-US" dirty="0"/>
          </a:p>
        </p:txBody>
      </p:sp>
      <p:sp>
        <p:nvSpPr>
          <p:cNvPr id="14" name="文本框 13"/>
          <p:cNvSpPr txBox="1"/>
          <p:nvPr/>
        </p:nvSpPr>
        <p:spPr>
          <a:xfrm>
            <a:off x="8168640" y="3626628"/>
            <a:ext cx="2164080" cy="369332"/>
          </a:xfrm>
          <a:prstGeom prst="rect">
            <a:avLst/>
          </a:prstGeom>
          <a:noFill/>
        </p:spPr>
        <p:txBody>
          <a:bodyPr wrap="square" rtlCol="0">
            <a:spAutoFit/>
          </a:bodyPr>
          <a:lstStyle/>
          <a:p>
            <a:pPr algn="ctr"/>
            <a:r>
              <a:rPr lang="zh-CN" altLang="en-US" dirty="0" smtClean="0"/>
              <a:t>异构多源</a:t>
            </a:r>
            <a:endParaRPr lang="zh-CN" altLang="en-US" dirty="0"/>
          </a:p>
        </p:txBody>
      </p:sp>
      <p:sp>
        <p:nvSpPr>
          <p:cNvPr id="15" name="文本框 14"/>
          <p:cNvSpPr txBox="1"/>
          <p:nvPr/>
        </p:nvSpPr>
        <p:spPr>
          <a:xfrm>
            <a:off x="8168640" y="6538621"/>
            <a:ext cx="2164080" cy="369332"/>
          </a:xfrm>
          <a:prstGeom prst="rect">
            <a:avLst/>
          </a:prstGeom>
          <a:noFill/>
        </p:spPr>
        <p:txBody>
          <a:bodyPr wrap="square" rtlCol="0">
            <a:spAutoFit/>
          </a:bodyPr>
          <a:lstStyle/>
          <a:p>
            <a:pPr algn="ctr"/>
            <a:r>
              <a:rPr lang="zh-CN" altLang="en-US" dirty="0" smtClean="0"/>
              <a:t>动态演变</a:t>
            </a:r>
            <a:endParaRPr lang="zh-CN" altLang="en-US" dirty="0"/>
          </a:p>
        </p:txBody>
      </p:sp>
    </p:spTree>
    <p:extLst>
      <p:ext uri="{BB962C8B-B14F-4D97-AF65-F5344CB8AC3E}">
        <p14:creationId xmlns:p14="http://schemas.microsoft.com/office/powerpoint/2010/main" val="135744454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2432367" y="956769"/>
            <a:ext cx="2716659" cy="408884"/>
          </a:xfrm>
        </p:spPr>
        <p:txBody>
          <a:bodyPr wrap="square">
            <a:spAutoFit/>
          </a:bodyPr>
          <a:lstStyle/>
          <a:p>
            <a:pPr marL="457095" lvl="1" algn="ctr" defTabSz="914190" eaLnBrk="1" hangingPunct="1"/>
            <a:endParaRPr lang="en-US" altLang="zh-CN" sz="1800" kern="1200" dirty="0">
              <a:ea typeface="+mn-ea"/>
              <a:cs typeface="+mn-cs"/>
            </a:endParaRPr>
          </a:p>
        </p:txBody>
      </p:sp>
      <p:sp>
        <p:nvSpPr>
          <p:cNvPr id="5" name="灯片编号占位符 4"/>
          <p:cNvSpPr>
            <a:spLocks noGrp="1"/>
          </p:cNvSpPr>
          <p:nvPr>
            <p:ph type="sldNum" sz="quarter" idx="12"/>
          </p:nvPr>
        </p:nvSpPr>
        <p:spPr/>
        <p:txBody>
          <a:bodyPr/>
          <a:lstStyle/>
          <a:p>
            <a:fld id="{2DE61EF2-E837-B24C-97CB-58901F405DAD}" type="slidenum">
              <a:rPr kumimoji="1" lang="zh-CN" altLang="en-US" smtClean="0"/>
              <a:pPr/>
              <a:t>70</a:t>
            </a:fld>
            <a:endParaRPr kumimoji="1" lang="zh-CN" altLang="en-US"/>
          </a:p>
        </p:txBody>
      </p:sp>
      <p:sp>
        <p:nvSpPr>
          <p:cNvPr id="7" name="标题 1"/>
          <p:cNvSpPr txBox="1">
            <a:spLocks/>
          </p:cNvSpPr>
          <p:nvPr/>
        </p:nvSpPr>
        <p:spPr bwMode="auto">
          <a:xfrm>
            <a:off x="533400" y="397783"/>
            <a:ext cx="115824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610" tIns="65305" rIns="130610" bIns="65305" numCol="1" anchor="t" anchorCtr="0" compatLnSpc="1">
            <a:prstTxWarp prst="textNoShape">
              <a:avLst/>
            </a:prstTxWarp>
          </a:bodyPr>
          <a:lstStyle>
            <a:lvl1pPr algn="l" rtl="0" eaLnBrk="0" fontAlgn="base" hangingPunct="0">
              <a:lnSpc>
                <a:spcPct val="90000"/>
              </a:lnSpc>
              <a:spcBef>
                <a:spcPct val="0"/>
              </a:spcBef>
              <a:spcAft>
                <a:spcPct val="0"/>
              </a:spcAft>
              <a:defRPr sz="2500">
                <a:solidFill>
                  <a:schemeClr val="hlink"/>
                </a:solidFill>
                <a:latin typeface="Microsoft YaHei" charset="-122"/>
                <a:ea typeface="Microsoft YaHei" charset="-122"/>
                <a:cs typeface="Microsoft YaHei" charset="-122"/>
              </a:defRPr>
            </a:lvl1pPr>
            <a:lvl2pPr algn="l" rtl="0"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2pPr>
            <a:lvl3pPr algn="l" rtl="0"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3pPr>
            <a:lvl4pPr algn="l" rtl="0"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4pPr>
            <a:lvl5pPr algn="l" rtl="0"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5pPr>
            <a:lvl6pPr marL="544081" algn="l" rtl="0" fontAlgn="base">
              <a:lnSpc>
                <a:spcPct val="90000"/>
              </a:lnSpc>
              <a:spcBef>
                <a:spcPct val="0"/>
              </a:spcBef>
              <a:spcAft>
                <a:spcPct val="0"/>
              </a:spcAft>
              <a:defRPr sz="2600">
                <a:solidFill>
                  <a:schemeClr val="hlink"/>
                </a:solidFill>
                <a:latin typeface="Arial" pitchFamily="-106" charset="0"/>
              </a:defRPr>
            </a:lvl6pPr>
            <a:lvl7pPr marL="1088161" algn="l" rtl="0" fontAlgn="base">
              <a:lnSpc>
                <a:spcPct val="90000"/>
              </a:lnSpc>
              <a:spcBef>
                <a:spcPct val="0"/>
              </a:spcBef>
              <a:spcAft>
                <a:spcPct val="0"/>
              </a:spcAft>
              <a:defRPr sz="2600">
                <a:solidFill>
                  <a:schemeClr val="hlink"/>
                </a:solidFill>
                <a:latin typeface="Arial" pitchFamily="-106" charset="0"/>
              </a:defRPr>
            </a:lvl7pPr>
            <a:lvl8pPr marL="1632243" algn="l" rtl="0" fontAlgn="base">
              <a:lnSpc>
                <a:spcPct val="90000"/>
              </a:lnSpc>
              <a:spcBef>
                <a:spcPct val="0"/>
              </a:spcBef>
              <a:spcAft>
                <a:spcPct val="0"/>
              </a:spcAft>
              <a:defRPr sz="2600">
                <a:solidFill>
                  <a:schemeClr val="hlink"/>
                </a:solidFill>
                <a:latin typeface="Arial" pitchFamily="-106" charset="0"/>
              </a:defRPr>
            </a:lvl8pPr>
            <a:lvl9pPr marL="2176323" algn="l" rtl="0" fontAlgn="base">
              <a:lnSpc>
                <a:spcPct val="90000"/>
              </a:lnSpc>
              <a:spcBef>
                <a:spcPct val="0"/>
              </a:spcBef>
              <a:spcAft>
                <a:spcPct val="0"/>
              </a:spcAft>
              <a:defRPr sz="2600">
                <a:solidFill>
                  <a:schemeClr val="hlink"/>
                </a:solidFill>
                <a:latin typeface="Arial" pitchFamily="-106" charset="0"/>
              </a:defRPr>
            </a:lvl9pPr>
          </a:lstStyle>
          <a:p>
            <a:pPr defTabSz="914400"/>
            <a:r>
              <a:rPr lang="zh-CN" altLang="en-US" kern="0" dirty="0" smtClean="0"/>
              <a:t>人工智能的重大挑战</a:t>
            </a:r>
            <a:r>
              <a:rPr lang="en-US" altLang="zh-CN" kern="0" dirty="0" smtClean="0"/>
              <a:t>-</a:t>
            </a:r>
            <a:r>
              <a:rPr lang="zh-CN" altLang="en-US" kern="0" dirty="0" smtClean="0"/>
              <a:t>开放式动态环境（环境制约）</a:t>
            </a:r>
            <a:endParaRPr lang="zh-CN" altLang="en-US" kern="0" dirty="0"/>
          </a:p>
        </p:txBody>
      </p:sp>
      <p:pic>
        <p:nvPicPr>
          <p:cNvPr id="2" name="图片 1"/>
          <p:cNvPicPr>
            <a:picLocks noChangeAspect="1"/>
          </p:cNvPicPr>
          <p:nvPr/>
        </p:nvPicPr>
        <p:blipFill>
          <a:blip r:embed="rId2"/>
          <a:stretch>
            <a:fillRect/>
          </a:stretch>
        </p:blipFill>
        <p:spPr>
          <a:xfrm>
            <a:off x="640535" y="1341027"/>
            <a:ext cx="2609524" cy="2104762"/>
          </a:xfrm>
          <a:prstGeom prst="rect">
            <a:avLst/>
          </a:prstGeom>
        </p:spPr>
      </p:pic>
      <p:pic>
        <p:nvPicPr>
          <p:cNvPr id="6" name="图片 5"/>
          <p:cNvPicPr>
            <a:picLocks noChangeAspect="1"/>
          </p:cNvPicPr>
          <p:nvPr/>
        </p:nvPicPr>
        <p:blipFill>
          <a:blip r:embed="rId3"/>
          <a:stretch>
            <a:fillRect/>
          </a:stretch>
        </p:blipFill>
        <p:spPr>
          <a:xfrm>
            <a:off x="3474788" y="2228280"/>
            <a:ext cx="2501468" cy="685956"/>
          </a:xfrm>
          <a:prstGeom prst="rect">
            <a:avLst/>
          </a:prstGeom>
        </p:spPr>
      </p:pic>
      <p:pic>
        <p:nvPicPr>
          <p:cNvPr id="8" name="图片 7"/>
          <p:cNvPicPr>
            <a:picLocks noChangeAspect="1"/>
          </p:cNvPicPr>
          <p:nvPr/>
        </p:nvPicPr>
        <p:blipFill>
          <a:blip r:embed="rId4"/>
          <a:stretch>
            <a:fillRect/>
          </a:stretch>
        </p:blipFill>
        <p:spPr>
          <a:xfrm>
            <a:off x="715626" y="4066547"/>
            <a:ext cx="2180987" cy="1917622"/>
          </a:xfrm>
          <a:prstGeom prst="rect">
            <a:avLst/>
          </a:prstGeom>
        </p:spPr>
      </p:pic>
      <p:pic>
        <p:nvPicPr>
          <p:cNvPr id="9" name="图片 8"/>
          <p:cNvPicPr>
            <a:picLocks noChangeAspect="1"/>
          </p:cNvPicPr>
          <p:nvPr/>
        </p:nvPicPr>
        <p:blipFill>
          <a:blip r:embed="rId5"/>
          <a:stretch>
            <a:fillRect/>
          </a:stretch>
        </p:blipFill>
        <p:spPr>
          <a:xfrm>
            <a:off x="3021385" y="4220154"/>
            <a:ext cx="3408274" cy="1542750"/>
          </a:xfrm>
          <a:prstGeom prst="rect">
            <a:avLst/>
          </a:prstGeom>
        </p:spPr>
      </p:pic>
      <p:sp>
        <p:nvSpPr>
          <p:cNvPr id="10" name="矩形 9"/>
          <p:cNvSpPr/>
          <p:nvPr/>
        </p:nvSpPr>
        <p:spPr>
          <a:xfrm>
            <a:off x="1146061" y="3537176"/>
            <a:ext cx="1569660" cy="369332"/>
          </a:xfrm>
          <a:prstGeom prst="rect">
            <a:avLst/>
          </a:prstGeom>
        </p:spPr>
        <p:txBody>
          <a:bodyPr wrap="none">
            <a:spAutoFit/>
          </a:bodyPr>
          <a:lstStyle/>
          <a:p>
            <a:r>
              <a:rPr lang="zh-CN" altLang="en-US" dirty="0">
                <a:latin typeface="宋体" panose="02010600030101010101" pitchFamily="2" charset="-122"/>
                <a:ea typeface="宋体" panose="02010600030101010101" pitchFamily="2" charset="-122"/>
              </a:rPr>
              <a:t>数据分布恒定</a:t>
            </a:r>
          </a:p>
        </p:txBody>
      </p:sp>
      <p:sp>
        <p:nvSpPr>
          <p:cNvPr id="11" name="矩形 10"/>
          <p:cNvSpPr/>
          <p:nvPr/>
        </p:nvSpPr>
        <p:spPr>
          <a:xfrm>
            <a:off x="3589110" y="3526344"/>
            <a:ext cx="1569660" cy="369332"/>
          </a:xfrm>
          <a:prstGeom prst="rect">
            <a:avLst/>
          </a:prstGeom>
        </p:spPr>
        <p:txBody>
          <a:bodyPr wrap="none">
            <a:spAutoFit/>
          </a:bodyPr>
          <a:lstStyle/>
          <a:p>
            <a:r>
              <a:rPr lang="zh-CN" altLang="en-US" dirty="0">
                <a:latin typeface="宋体" panose="02010600030101010101" pitchFamily="2" charset="-122"/>
                <a:ea typeface="宋体" panose="02010600030101010101" pitchFamily="2" charset="-122"/>
              </a:rPr>
              <a:t>样本类别恒定</a:t>
            </a:r>
          </a:p>
        </p:txBody>
      </p:sp>
      <p:sp>
        <p:nvSpPr>
          <p:cNvPr id="12" name="矩形 11"/>
          <p:cNvSpPr/>
          <p:nvPr/>
        </p:nvSpPr>
        <p:spPr>
          <a:xfrm>
            <a:off x="485731" y="5995241"/>
            <a:ext cx="2031325" cy="369332"/>
          </a:xfrm>
          <a:prstGeom prst="rect">
            <a:avLst/>
          </a:prstGeom>
        </p:spPr>
        <p:txBody>
          <a:bodyPr wrap="none">
            <a:spAutoFit/>
          </a:bodyPr>
          <a:lstStyle/>
          <a:p>
            <a:pPr lvl="1"/>
            <a:r>
              <a:rPr lang="zh-CN" altLang="en-US" dirty="0">
                <a:latin typeface="宋体" panose="02010600030101010101" pitchFamily="2" charset="-122"/>
                <a:ea typeface="宋体" panose="02010600030101010101" pitchFamily="2" charset="-122"/>
              </a:rPr>
              <a:t>样本属性恒定</a:t>
            </a:r>
            <a:endParaRPr lang="en-US" altLang="zh-CN" dirty="0">
              <a:latin typeface="宋体" panose="02010600030101010101" pitchFamily="2" charset="-122"/>
              <a:ea typeface="宋体" panose="02010600030101010101" pitchFamily="2" charset="-122"/>
            </a:endParaRPr>
          </a:p>
        </p:txBody>
      </p:sp>
      <p:sp>
        <p:nvSpPr>
          <p:cNvPr id="13" name="矩形 12"/>
          <p:cNvSpPr/>
          <p:nvPr/>
        </p:nvSpPr>
        <p:spPr>
          <a:xfrm>
            <a:off x="2896613" y="6006533"/>
            <a:ext cx="2031325" cy="369332"/>
          </a:xfrm>
          <a:prstGeom prst="rect">
            <a:avLst/>
          </a:prstGeom>
        </p:spPr>
        <p:txBody>
          <a:bodyPr wrap="none">
            <a:spAutoFit/>
          </a:bodyPr>
          <a:lstStyle/>
          <a:p>
            <a:pPr lvl="1"/>
            <a:r>
              <a:rPr lang="zh-CN" altLang="en-US" dirty="0">
                <a:latin typeface="宋体" panose="02010600030101010101" pitchFamily="2" charset="-122"/>
                <a:ea typeface="宋体" panose="02010600030101010101" pitchFamily="2" charset="-122"/>
              </a:rPr>
              <a:t>评价目标恒定</a:t>
            </a:r>
          </a:p>
        </p:txBody>
      </p:sp>
      <p:sp>
        <p:nvSpPr>
          <p:cNvPr id="14" name="矩形 13"/>
          <p:cNvSpPr/>
          <p:nvPr/>
        </p:nvSpPr>
        <p:spPr>
          <a:xfrm>
            <a:off x="6469044" y="3526344"/>
            <a:ext cx="2031325" cy="369332"/>
          </a:xfrm>
          <a:prstGeom prst="rect">
            <a:avLst/>
          </a:prstGeom>
        </p:spPr>
        <p:txBody>
          <a:bodyPr wrap="none">
            <a:spAutoFit/>
          </a:bodyPr>
          <a:lstStyle/>
          <a:p>
            <a:pPr lvl="1"/>
            <a:r>
              <a:rPr lang="zh-CN" altLang="en-US" dirty="0">
                <a:latin typeface="宋体" panose="02010600030101010101" pitchFamily="2" charset="-122"/>
                <a:ea typeface="宋体" panose="02010600030101010101" pitchFamily="2" charset="-122"/>
              </a:rPr>
              <a:t>数据分布偏移</a:t>
            </a:r>
            <a:endParaRPr lang="en-US" altLang="zh-CN" dirty="0">
              <a:latin typeface="宋体" panose="02010600030101010101" pitchFamily="2" charset="-122"/>
              <a:ea typeface="宋体" panose="02010600030101010101" pitchFamily="2" charset="-122"/>
            </a:endParaRPr>
          </a:p>
        </p:txBody>
      </p:sp>
      <p:sp>
        <p:nvSpPr>
          <p:cNvPr id="15" name="矩形 14"/>
          <p:cNvSpPr/>
          <p:nvPr/>
        </p:nvSpPr>
        <p:spPr>
          <a:xfrm>
            <a:off x="9719397" y="3526344"/>
            <a:ext cx="1569660" cy="369332"/>
          </a:xfrm>
          <a:prstGeom prst="rect">
            <a:avLst/>
          </a:prstGeom>
        </p:spPr>
        <p:txBody>
          <a:bodyPr wrap="none">
            <a:spAutoFit/>
          </a:bodyPr>
          <a:lstStyle/>
          <a:p>
            <a:r>
              <a:rPr lang="zh-CN" altLang="en-US" dirty="0">
                <a:latin typeface="宋体" panose="02010600030101010101" pitchFamily="2" charset="-122"/>
                <a:ea typeface="宋体" panose="02010600030101010101" pitchFamily="2" charset="-122"/>
              </a:rPr>
              <a:t>样本类别增长</a:t>
            </a:r>
          </a:p>
        </p:txBody>
      </p:sp>
      <p:sp>
        <p:nvSpPr>
          <p:cNvPr id="16" name="矩形 15"/>
          <p:cNvSpPr/>
          <p:nvPr/>
        </p:nvSpPr>
        <p:spPr>
          <a:xfrm>
            <a:off x="6429659" y="6028647"/>
            <a:ext cx="2262158" cy="369332"/>
          </a:xfrm>
          <a:prstGeom prst="rect">
            <a:avLst/>
          </a:prstGeom>
        </p:spPr>
        <p:txBody>
          <a:bodyPr wrap="none">
            <a:spAutoFit/>
          </a:bodyPr>
          <a:lstStyle/>
          <a:p>
            <a:pPr lvl="1"/>
            <a:r>
              <a:rPr lang="zh-CN" altLang="en-US" dirty="0">
                <a:latin typeface="宋体" panose="02010600030101010101" pitchFamily="2" charset="-122"/>
                <a:ea typeface="宋体" panose="02010600030101010101" pitchFamily="2" charset="-122"/>
              </a:rPr>
              <a:t>旧样本属性不全</a:t>
            </a:r>
            <a:endParaRPr lang="en-US" altLang="zh-CN" dirty="0">
              <a:latin typeface="宋体" panose="02010600030101010101" pitchFamily="2" charset="-122"/>
              <a:ea typeface="宋体" panose="02010600030101010101" pitchFamily="2" charset="-122"/>
            </a:endParaRPr>
          </a:p>
        </p:txBody>
      </p:sp>
      <p:sp>
        <p:nvSpPr>
          <p:cNvPr id="17" name="矩形 16"/>
          <p:cNvSpPr/>
          <p:nvPr/>
        </p:nvSpPr>
        <p:spPr>
          <a:xfrm>
            <a:off x="9349101" y="6028647"/>
            <a:ext cx="2262158" cy="369332"/>
          </a:xfrm>
          <a:prstGeom prst="rect">
            <a:avLst/>
          </a:prstGeom>
        </p:spPr>
        <p:txBody>
          <a:bodyPr wrap="none">
            <a:spAutoFit/>
          </a:bodyPr>
          <a:lstStyle/>
          <a:p>
            <a:pPr lvl="1"/>
            <a:r>
              <a:rPr lang="zh-CN" altLang="en-US" dirty="0">
                <a:latin typeface="宋体" panose="02010600030101010101" pitchFamily="2" charset="-122"/>
                <a:ea typeface="宋体" panose="02010600030101010101" pitchFamily="2" charset="-122"/>
              </a:rPr>
              <a:t>评价目标多元化</a:t>
            </a:r>
          </a:p>
        </p:txBody>
      </p:sp>
      <p:pic>
        <p:nvPicPr>
          <p:cNvPr id="18" name="图片 17"/>
          <p:cNvPicPr>
            <a:picLocks noChangeAspect="1"/>
          </p:cNvPicPr>
          <p:nvPr/>
        </p:nvPicPr>
        <p:blipFill>
          <a:blip r:embed="rId6"/>
          <a:stretch>
            <a:fillRect/>
          </a:stretch>
        </p:blipFill>
        <p:spPr>
          <a:xfrm>
            <a:off x="6324600" y="1631814"/>
            <a:ext cx="2918410" cy="1878888"/>
          </a:xfrm>
          <a:prstGeom prst="rect">
            <a:avLst/>
          </a:prstGeom>
        </p:spPr>
      </p:pic>
      <p:sp>
        <p:nvSpPr>
          <p:cNvPr id="19" name="文本框 18"/>
          <p:cNvSpPr txBox="1"/>
          <p:nvPr/>
        </p:nvSpPr>
        <p:spPr>
          <a:xfrm>
            <a:off x="715626" y="6397979"/>
            <a:ext cx="10448903" cy="461665"/>
          </a:xfrm>
          <a:prstGeom prst="rect">
            <a:avLst/>
          </a:prstGeom>
          <a:solidFill>
            <a:srgbClr val="FFC000"/>
          </a:solidFill>
        </p:spPr>
        <p:txBody>
          <a:bodyPr wrap="square" rtlCol="0">
            <a:spAutoFit/>
          </a:bodyPr>
          <a:lstStyle>
            <a:defPPr>
              <a:defRPr lang="zh-CN"/>
            </a:defPPr>
            <a:lvl1pPr>
              <a:defRPr sz="2400">
                <a:solidFill>
                  <a:srgbClr val="FF0000"/>
                </a:solidFill>
                <a:latin typeface="宋体" panose="02010600030101010101" pitchFamily="2" charset="-122"/>
                <a:ea typeface="宋体" panose="02010600030101010101" pitchFamily="2" charset="-122"/>
              </a:defRPr>
            </a:lvl1pPr>
          </a:lstStyle>
          <a:p>
            <a:r>
              <a:rPr lang="zh-CN" altLang="en-US" dirty="0"/>
              <a:t>开放式动态环境下如何保证“人工智能”技术的鲁棒性是解决问题的关键。</a:t>
            </a:r>
          </a:p>
        </p:txBody>
      </p:sp>
      <p:pic>
        <p:nvPicPr>
          <p:cNvPr id="20" name="图片 19"/>
          <p:cNvPicPr>
            <a:picLocks noChangeAspect="1"/>
          </p:cNvPicPr>
          <p:nvPr/>
        </p:nvPicPr>
        <p:blipFill>
          <a:blip r:embed="rId7"/>
          <a:stretch>
            <a:fillRect/>
          </a:stretch>
        </p:blipFill>
        <p:spPr>
          <a:xfrm>
            <a:off x="9348069" y="1678062"/>
            <a:ext cx="2557299" cy="1678374"/>
          </a:xfrm>
          <a:prstGeom prst="rect">
            <a:avLst/>
          </a:prstGeom>
        </p:spPr>
      </p:pic>
      <p:pic>
        <p:nvPicPr>
          <p:cNvPr id="21" name="图片 20"/>
          <p:cNvPicPr>
            <a:picLocks noChangeAspect="1"/>
          </p:cNvPicPr>
          <p:nvPr/>
        </p:nvPicPr>
        <p:blipFill>
          <a:blip r:embed="rId8"/>
          <a:stretch>
            <a:fillRect/>
          </a:stretch>
        </p:blipFill>
        <p:spPr>
          <a:xfrm>
            <a:off x="6324600" y="4161419"/>
            <a:ext cx="2918410" cy="1878012"/>
          </a:xfrm>
          <a:prstGeom prst="rect">
            <a:avLst/>
          </a:prstGeom>
        </p:spPr>
      </p:pic>
      <p:pic>
        <p:nvPicPr>
          <p:cNvPr id="22" name="图片 21"/>
          <p:cNvPicPr>
            <a:picLocks noChangeAspect="1"/>
          </p:cNvPicPr>
          <p:nvPr/>
        </p:nvPicPr>
        <p:blipFill>
          <a:blip r:embed="rId9"/>
          <a:stretch>
            <a:fillRect/>
          </a:stretch>
        </p:blipFill>
        <p:spPr>
          <a:xfrm>
            <a:off x="9348069" y="4220154"/>
            <a:ext cx="2557299" cy="1787554"/>
          </a:xfrm>
          <a:prstGeom prst="rect">
            <a:avLst/>
          </a:prstGeom>
        </p:spPr>
      </p:pic>
      <p:sp>
        <p:nvSpPr>
          <p:cNvPr id="23" name="圆角矩形 22"/>
          <p:cNvSpPr/>
          <p:nvPr/>
        </p:nvSpPr>
        <p:spPr bwMode="auto">
          <a:xfrm>
            <a:off x="715626" y="1024499"/>
            <a:ext cx="5408098" cy="414601"/>
          </a:xfrm>
          <a:prstGeom prst="roundRect">
            <a:avLst/>
          </a:prstGeom>
          <a:solidFill>
            <a:srgbClr val="5AAEE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zh-CN" altLang="en-US" dirty="0">
                <a:solidFill>
                  <a:schemeClr val="bg1"/>
                </a:solidFill>
                <a:latin typeface="宋体" panose="02010600030101010101" pitchFamily="2" charset="-122"/>
                <a:ea typeface="宋体" panose="02010600030101010101" pitchFamily="2" charset="-122"/>
              </a:rPr>
              <a:t>封闭静态环境</a:t>
            </a:r>
            <a:endParaRPr lang="en-US" altLang="zh-CN" dirty="0">
              <a:solidFill>
                <a:schemeClr val="bg1"/>
              </a:solidFill>
              <a:latin typeface="宋体" panose="02010600030101010101" pitchFamily="2" charset="-122"/>
              <a:ea typeface="宋体" panose="02010600030101010101" pitchFamily="2" charset="-122"/>
            </a:endParaRPr>
          </a:p>
          <a:p>
            <a:pPr lvl="1" algn="ctr"/>
            <a:endParaRPr lang="en-US" altLang="zh-CN" dirty="0">
              <a:solidFill>
                <a:schemeClr val="bg1"/>
              </a:solidFill>
            </a:endParaRPr>
          </a:p>
          <a:p>
            <a:pPr lvl="1" algn="ctr"/>
            <a:endParaRPr lang="en-US" altLang="zh-CN" dirty="0">
              <a:solidFill>
                <a:schemeClr val="bg1"/>
              </a:solidFill>
            </a:endParaRPr>
          </a:p>
        </p:txBody>
      </p:sp>
      <p:sp>
        <p:nvSpPr>
          <p:cNvPr id="24" name="矩形 23"/>
          <p:cNvSpPr/>
          <p:nvPr/>
        </p:nvSpPr>
        <p:spPr bwMode="auto">
          <a:xfrm>
            <a:off x="697135" y="1018731"/>
            <a:ext cx="5408098" cy="5350956"/>
          </a:xfrm>
          <a:prstGeom prst="rect">
            <a:avLst/>
          </a:prstGeom>
          <a:noFill/>
          <a:ln w="9525" cap="flat" cmpd="sng" algn="ctr">
            <a:solidFill>
              <a:srgbClr val="5AAEE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25" name="圆角矩形 24"/>
          <p:cNvSpPr/>
          <p:nvPr/>
        </p:nvSpPr>
        <p:spPr bwMode="auto">
          <a:xfrm>
            <a:off x="6278453" y="1023497"/>
            <a:ext cx="5779638" cy="414601"/>
          </a:xfrm>
          <a:prstGeom prst="roundRect">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zh-CN" altLang="en-US" dirty="0">
                <a:solidFill>
                  <a:schemeClr val="bg1"/>
                </a:solidFill>
                <a:latin typeface="宋体" panose="02010600030101010101" pitchFamily="2" charset="-122"/>
                <a:ea typeface="宋体" panose="02010600030101010101" pitchFamily="2" charset="-122"/>
              </a:rPr>
              <a:t>开放动态环境</a:t>
            </a:r>
            <a:endParaRPr lang="en-US" altLang="zh-CN" dirty="0">
              <a:solidFill>
                <a:schemeClr val="bg1"/>
              </a:solidFill>
              <a:latin typeface="宋体" panose="02010600030101010101" pitchFamily="2" charset="-122"/>
              <a:ea typeface="宋体" panose="02010600030101010101" pitchFamily="2" charset="-122"/>
            </a:endParaRPr>
          </a:p>
          <a:p>
            <a:pPr lvl="1" algn="ctr"/>
            <a:endParaRPr lang="en-US" altLang="zh-CN" dirty="0">
              <a:solidFill>
                <a:schemeClr val="bg1"/>
              </a:solidFill>
              <a:latin typeface="宋体" panose="02010600030101010101" pitchFamily="2" charset="-122"/>
              <a:ea typeface="宋体" panose="02010600030101010101" pitchFamily="2" charset="-122"/>
            </a:endParaRPr>
          </a:p>
        </p:txBody>
      </p:sp>
      <p:sp>
        <p:nvSpPr>
          <p:cNvPr id="26" name="矩形 25"/>
          <p:cNvSpPr/>
          <p:nvPr/>
        </p:nvSpPr>
        <p:spPr bwMode="auto">
          <a:xfrm>
            <a:off x="6259962" y="1017729"/>
            <a:ext cx="5779638" cy="5350956"/>
          </a:xfrm>
          <a:prstGeom prst="rect">
            <a:avLst/>
          </a:prstGeom>
          <a:noFill/>
          <a:ln w="9525"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Tree>
    <p:extLst>
      <p:ext uri="{BB962C8B-B14F-4D97-AF65-F5344CB8AC3E}">
        <p14:creationId xmlns:p14="http://schemas.microsoft.com/office/powerpoint/2010/main" val="291289379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4761365" y="-454463"/>
            <a:ext cx="3126470" cy="11186402"/>
          </a:xfrm>
          <a:prstGeom prst="rect">
            <a:avLst/>
          </a:prstGeom>
        </p:spPr>
      </p:pic>
      <p:sp>
        <p:nvSpPr>
          <p:cNvPr id="3" name="内容占位符 2"/>
          <p:cNvSpPr>
            <a:spLocks noGrp="1"/>
          </p:cNvSpPr>
          <p:nvPr>
            <p:ph sz="half" idx="1"/>
          </p:nvPr>
        </p:nvSpPr>
        <p:spPr>
          <a:xfrm>
            <a:off x="733425" y="1037546"/>
            <a:ext cx="5435145" cy="4351338"/>
          </a:xfrm>
        </p:spPr>
        <p:txBody>
          <a:bodyPr/>
          <a:lstStyle/>
          <a:p>
            <a:r>
              <a:rPr lang="zh-CN" altLang="en-US" dirty="0" smtClean="0">
                <a:latin typeface="宋体" panose="02010600030101010101" pitchFamily="2" charset="-122"/>
                <a:ea typeface="宋体" panose="02010600030101010101" pitchFamily="2" charset="-122"/>
              </a:rPr>
              <a:t>数据规模扩大带来的计算效率问题。</a:t>
            </a:r>
            <a:endParaRPr lang="en-US" altLang="zh-CN" dirty="0">
              <a:latin typeface="宋体" panose="02010600030101010101" pitchFamily="2" charset="-122"/>
              <a:ea typeface="宋体" panose="02010600030101010101" pitchFamily="2" charset="-122"/>
            </a:endParaRPr>
          </a:p>
          <a:p>
            <a:endParaRPr lang="en-US" altLang="zh-CN" dirty="0" smtClean="0">
              <a:latin typeface="宋体" panose="02010600030101010101" pitchFamily="2" charset="-122"/>
              <a:ea typeface="宋体" panose="02010600030101010101" pitchFamily="2" charset="-122"/>
            </a:endParaRPr>
          </a:p>
          <a:p>
            <a:endParaRPr lang="en-US" altLang="zh-CN" dirty="0">
              <a:latin typeface="宋体" panose="02010600030101010101" pitchFamily="2" charset="-122"/>
              <a:ea typeface="宋体" panose="02010600030101010101" pitchFamily="2" charset="-122"/>
            </a:endParaRPr>
          </a:p>
          <a:p>
            <a:endParaRPr lang="en-US" altLang="zh-CN" dirty="0" smtClean="0">
              <a:latin typeface="宋体" panose="02010600030101010101" pitchFamily="2" charset="-122"/>
              <a:ea typeface="宋体" panose="02010600030101010101" pitchFamily="2" charset="-122"/>
            </a:endParaRPr>
          </a:p>
          <a:p>
            <a:endParaRPr lang="en-US" altLang="zh-CN" dirty="0">
              <a:latin typeface="宋体" panose="02010600030101010101" pitchFamily="2" charset="-122"/>
              <a:ea typeface="宋体" panose="02010600030101010101" pitchFamily="2" charset="-122"/>
            </a:endParaRPr>
          </a:p>
          <a:p>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算法升级带来的计算效率问题。</a:t>
            </a:r>
            <a:endParaRPr lang="zh-CN" altLang="en-US" dirty="0">
              <a:latin typeface="宋体" panose="02010600030101010101" pitchFamily="2" charset="-122"/>
              <a:ea typeface="宋体" panose="02010600030101010101" pitchFamily="2" charset="-122"/>
            </a:endParaRPr>
          </a:p>
        </p:txBody>
      </p:sp>
      <p:sp>
        <p:nvSpPr>
          <p:cNvPr id="11" name="矩形 10"/>
          <p:cNvSpPr/>
          <p:nvPr/>
        </p:nvSpPr>
        <p:spPr bwMode="auto">
          <a:xfrm>
            <a:off x="1001486" y="1677309"/>
            <a:ext cx="5580287" cy="1830308"/>
          </a:xfrm>
          <a:prstGeom prst="rect">
            <a:avLst/>
          </a:prstGeom>
          <a:solidFill>
            <a:schemeClr val="accent1">
              <a:lumMod val="50000"/>
              <a:alpha val="2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dirty="0">
                <a:latin typeface="宋体" panose="02010600030101010101" pitchFamily="2" charset="-122"/>
                <a:ea typeface="宋体" panose="02010600030101010101" pitchFamily="2" charset="-122"/>
              </a:rPr>
              <a:t>所有数据</a:t>
            </a:r>
            <a:endParaRPr lang="en-US" altLang="zh-CN" dirty="0">
              <a:latin typeface="宋体" panose="02010600030101010101" pitchFamily="2" charset="-122"/>
              <a:ea typeface="宋体" panose="02010600030101010101" pitchFamily="2" charset="-122"/>
            </a:endParaRPr>
          </a:p>
        </p:txBody>
      </p:sp>
      <p:sp>
        <p:nvSpPr>
          <p:cNvPr id="12" name="矩形 11"/>
          <p:cNvSpPr/>
          <p:nvPr/>
        </p:nvSpPr>
        <p:spPr bwMode="auto">
          <a:xfrm>
            <a:off x="1816835" y="2040129"/>
            <a:ext cx="3184185" cy="1414234"/>
          </a:xfrm>
          <a:prstGeom prst="rect">
            <a:avLst/>
          </a:prstGeom>
          <a:solidFill>
            <a:srgbClr val="90A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dirty="0">
                <a:solidFill>
                  <a:schemeClr val="bg1"/>
                </a:solidFill>
                <a:latin typeface="宋体" panose="02010600030101010101" pitchFamily="2" charset="-122"/>
                <a:ea typeface="宋体" panose="02010600030101010101" pitchFamily="2" charset="-122"/>
              </a:rPr>
              <a:t>大数据</a:t>
            </a:r>
          </a:p>
        </p:txBody>
      </p:sp>
      <p:sp>
        <p:nvSpPr>
          <p:cNvPr id="5" name="灯片编号占位符 4"/>
          <p:cNvSpPr>
            <a:spLocks noGrp="1"/>
          </p:cNvSpPr>
          <p:nvPr>
            <p:ph type="sldNum" sz="quarter" idx="12"/>
          </p:nvPr>
        </p:nvSpPr>
        <p:spPr/>
        <p:txBody>
          <a:bodyPr/>
          <a:lstStyle/>
          <a:p>
            <a:fld id="{2DE61EF2-E837-B24C-97CB-58901F405DAD}" type="slidenum">
              <a:rPr kumimoji="1" lang="zh-CN" altLang="en-US" smtClean="0"/>
              <a:pPr/>
              <a:t>71</a:t>
            </a:fld>
            <a:endParaRPr kumimoji="1" lang="zh-CN" altLang="en-US"/>
          </a:p>
        </p:txBody>
      </p:sp>
      <p:sp>
        <p:nvSpPr>
          <p:cNvPr id="7" name="标题 1"/>
          <p:cNvSpPr txBox="1">
            <a:spLocks/>
          </p:cNvSpPr>
          <p:nvPr/>
        </p:nvSpPr>
        <p:spPr bwMode="auto">
          <a:xfrm>
            <a:off x="533400" y="397783"/>
            <a:ext cx="115824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610" tIns="65305" rIns="130610" bIns="65305" numCol="1" anchor="t" anchorCtr="0" compatLnSpc="1">
            <a:prstTxWarp prst="textNoShape">
              <a:avLst/>
            </a:prstTxWarp>
          </a:bodyPr>
          <a:lstStyle>
            <a:lvl1pPr algn="l" rtl="0" eaLnBrk="0" fontAlgn="base" hangingPunct="0">
              <a:lnSpc>
                <a:spcPct val="90000"/>
              </a:lnSpc>
              <a:spcBef>
                <a:spcPct val="0"/>
              </a:spcBef>
              <a:spcAft>
                <a:spcPct val="0"/>
              </a:spcAft>
              <a:defRPr sz="2500">
                <a:solidFill>
                  <a:schemeClr val="hlink"/>
                </a:solidFill>
                <a:latin typeface="Microsoft YaHei" charset="-122"/>
                <a:ea typeface="Microsoft YaHei" charset="-122"/>
                <a:cs typeface="Microsoft YaHei" charset="-122"/>
              </a:defRPr>
            </a:lvl1pPr>
            <a:lvl2pPr algn="l" rtl="0"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2pPr>
            <a:lvl3pPr algn="l" rtl="0"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3pPr>
            <a:lvl4pPr algn="l" rtl="0"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4pPr>
            <a:lvl5pPr algn="l" rtl="0" eaLnBrk="0" fontAlgn="base" hangingPunct="0">
              <a:lnSpc>
                <a:spcPct val="90000"/>
              </a:lnSpc>
              <a:spcBef>
                <a:spcPct val="0"/>
              </a:spcBef>
              <a:spcAft>
                <a:spcPct val="0"/>
              </a:spcAft>
              <a:defRPr sz="2500">
                <a:solidFill>
                  <a:schemeClr val="hlink"/>
                </a:solidFill>
                <a:latin typeface="Arial" pitchFamily="-106" charset="0"/>
                <a:ea typeface="MS PGothic" pitchFamily="34" charset="-128"/>
                <a:cs typeface="MS PGothic" charset="0"/>
              </a:defRPr>
            </a:lvl5pPr>
            <a:lvl6pPr marL="544081" algn="l" rtl="0" fontAlgn="base">
              <a:lnSpc>
                <a:spcPct val="90000"/>
              </a:lnSpc>
              <a:spcBef>
                <a:spcPct val="0"/>
              </a:spcBef>
              <a:spcAft>
                <a:spcPct val="0"/>
              </a:spcAft>
              <a:defRPr sz="2600">
                <a:solidFill>
                  <a:schemeClr val="hlink"/>
                </a:solidFill>
                <a:latin typeface="Arial" pitchFamily="-106" charset="0"/>
              </a:defRPr>
            </a:lvl6pPr>
            <a:lvl7pPr marL="1088161" algn="l" rtl="0" fontAlgn="base">
              <a:lnSpc>
                <a:spcPct val="90000"/>
              </a:lnSpc>
              <a:spcBef>
                <a:spcPct val="0"/>
              </a:spcBef>
              <a:spcAft>
                <a:spcPct val="0"/>
              </a:spcAft>
              <a:defRPr sz="2600">
                <a:solidFill>
                  <a:schemeClr val="hlink"/>
                </a:solidFill>
                <a:latin typeface="Arial" pitchFamily="-106" charset="0"/>
              </a:defRPr>
            </a:lvl7pPr>
            <a:lvl8pPr marL="1632243" algn="l" rtl="0" fontAlgn="base">
              <a:lnSpc>
                <a:spcPct val="90000"/>
              </a:lnSpc>
              <a:spcBef>
                <a:spcPct val="0"/>
              </a:spcBef>
              <a:spcAft>
                <a:spcPct val="0"/>
              </a:spcAft>
              <a:defRPr sz="2600">
                <a:solidFill>
                  <a:schemeClr val="hlink"/>
                </a:solidFill>
                <a:latin typeface="Arial" pitchFamily="-106" charset="0"/>
              </a:defRPr>
            </a:lvl8pPr>
            <a:lvl9pPr marL="2176323" algn="l" rtl="0" fontAlgn="base">
              <a:lnSpc>
                <a:spcPct val="90000"/>
              </a:lnSpc>
              <a:spcBef>
                <a:spcPct val="0"/>
              </a:spcBef>
              <a:spcAft>
                <a:spcPct val="0"/>
              </a:spcAft>
              <a:defRPr sz="2600">
                <a:solidFill>
                  <a:schemeClr val="hlink"/>
                </a:solidFill>
                <a:latin typeface="Arial" pitchFamily="-106" charset="0"/>
              </a:defRPr>
            </a:lvl9pPr>
          </a:lstStyle>
          <a:p>
            <a:pPr defTabSz="914400"/>
            <a:r>
              <a:rPr lang="zh-CN" altLang="en-US" kern="0" dirty="0" smtClean="0"/>
              <a:t>人工智能的重大挑战</a:t>
            </a:r>
            <a:r>
              <a:rPr lang="en-US" altLang="zh-CN" kern="0" dirty="0" smtClean="0"/>
              <a:t>-</a:t>
            </a:r>
            <a:r>
              <a:rPr lang="zh-CN" altLang="en-US" kern="0" dirty="0" smtClean="0"/>
              <a:t>计算效率问题（性能制约）</a:t>
            </a:r>
            <a:endParaRPr lang="zh-CN" altLang="en-US" kern="0" dirty="0"/>
          </a:p>
        </p:txBody>
      </p:sp>
      <p:sp>
        <p:nvSpPr>
          <p:cNvPr id="9" name="矩形 8"/>
          <p:cNvSpPr/>
          <p:nvPr/>
        </p:nvSpPr>
        <p:spPr bwMode="auto">
          <a:xfrm>
            <a:off x="1852272" y="2440631"/>
            <a:ext cx="2650331" cy="1013732"/>
          </a:xfrm>
          <a:prstGeom prst="rect">
            <a:avLst/>
          </a:prstGeom>
          <a:solidFill>
            <a:srgbClr val="009AA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dirty="0">
                <a:solidFill>
                  <a:schemeClr val="bg1"/>
                </a:solidFill>
                <a:latin typeface="宋体" panose="02010600030101010101" pitchFamily="2" charset="-122"/>
                <a:ea typeface="宋体" panose="02010600030101010101" pitchFamily="2" charset="-122"/>
              </a:rPr>
              <a:t>公开数据</a:t>
            </a:r>
          </a:p>
        </p:txBody>
      </p:sp>
      <p:sp>
        <p:nvSpPr>
          <p:cNvPr id="10" name="矩形 9"/>
          <p:cNvSpPr/>
          <p:nvPr/>
        </p:nvSpPr>
        <p:spPr bwMode="auto">
          <a:xfrm>
            <a:off x="1857487" y="2781188"/>
            <a:ext cx="1901145" cy="663348"/>
          </a:xfrm>
          <a:prstGeom prst="rect">
            <a:avLst/>
          </a:prstGeom>
          <a:solidFill>
            <a:srgbClr val="0067C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lnSpc>
                <a:spcPct val="90000"/>
              </a:lnSpc>
              <a:spcBef>
                <a:spcPct val="0"/>
              </a:spcBef>
              <a:spcAft>
                <a:spcPct val="0"/>
              </a:spcAft>
            </a:pPr>
            <a:r>
              <a:rPr lang="zh-CN" altLang="en-US" dirty="0">
                <a:solidFill>
                  <a:schemeClr val="bg1"/>
                </a:solidFill>
                <a:latin typeface="宋体" panose="02010600030101010101" pitchFamily="2" charset="-122"/>
                <a:ea typeface="宋体" panose="02010600030101010101" pitchFamily="2" charset="-122"/>
              </a:rPr>
              <a:t>公开政府数据</a:t>
            </a:r>
          </a:p>
        </p:txBody>
      </p:sp>
      <p:sp>
        <p:nvSpPr>
          <p:cNvPr id="6" name="矩形 5"/>
          <p:cNvSpPr/>
          <p:nvPr/>
        </p:nvSpPr>
        <p:spPr bwMode="auto">
          <a:xfrm>
            <a:off x="1103086" y="3091543"/>
            <a:ext cx="1480457" cy="330050"/>
          </a:xfrm>
          <a:prstGeom prst="rect">
            <a:avLst/>
          </a:prstGeom>
          <a:solidFill>
            <a:srgbClr val="00296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r>
              <a:rPr lang="zh-CN" altLang="en-US" dirty="0" smtClean="0">
                <a:solidFill>
                  <a:schemeClr val="bg1"/>
                </a:solidFill>
                <a:latin typeface="宋体" panose="02010600030101010101" pitchFamily="2" charset="-122"/>
                <a:ea typeface="宋体" panose="02010600030101010101" pitchFamily="2" charset="-122"/>
              </a:rPr>
              <a:t>我的数据</a:t>
            </a:r>
            <a:endParaRPr lang="en-US" altLang="zh-CN" dirty="0" smtClean="0">
              <a:solidFill>
                <a:schemeClr val="bg1"/>
              </a:solidFill>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188349460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人工智能面临的威胁（人工智能威胁论）</a:t>
            </a:r>
            <a:endParaRPr lang="zh-CN" altLang="en-US" dirty="0"/>
          </a:p>
        </p:txBody>
      </p:sp>
      <p:pic>
        <p:nvPicPr>
          <p:cNvPr id="6" name="内容占位符 5"/>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272050" y="2599942"/>
            <a:ext cx="2246060" cy="1261537"/>
          </a:xfrm>
        </p:spPr>
      </p:pic>
      <p:sp>
        <p:nvSpPr>
          <p:cNvPr id="4" name="内容占位符 3"/>
          <p:cNvSpPr>
            <a:spLocks noGrp="1"/>
          </p:cNvSpPr>
          <p:nvPr>
            <p:ph sz="half" idx="2"/>
          </p:nvPr>
        </p:nvSpPr>
        <p:spPr>
          <a:xfrm>
            <a:off x="508511" y="1017639"/>
            <a:ext cx="5199115" cy="2064774"/>
          </a:xfrm>
        </p:spPr>
        <p:txBody>
          <a:bodyPr/>
          <a:lstStyle/>
          <a:p>
            <a:r>
              <a:rPr lang="zh-CN" altLang="en-US" dirty="0" smtClean="0">
                <a:latin typeface="宋体" panose="02010600030101010101" pitchFamily="2" charset="-122"/>
                <a:ea typeface="宋体" panose="02010600030101010101" pitchFamily="2" charset="-122"/>
              </a:rPr>
              <a:t>“人工智能</a:t>
            </a:r>
            <a:r>
              <a:rPr lang="zh-CN" altLang="en-US" dirty="0">
                <a:latin typeface="宋体" panose="02010600030101010101" pitchFamily="2" charset="-122"/>
                <a:ea typeface="宋体" panose="02010600030101010101" pitchFamily="2" charset="-122"/>
              </a:rPr>
              <a:t>可能是人类生存的最大威胁。短期内，最直接的威胁是人工智能将取代人类工作。马斯克称，在未来</a:t>
            </a:r>
            <a:r>
              <a:rPr lang="en-US" altLang="zh-CN" dirty="0">
                <a:latin typeface="宋体" panose="02010600030101010101" pitchFamily="2" charset="-122"/>
                <a:ea typeface="宋体" panose="02010600030101010101" pitchFamily="2" charset="-122"/>
              </a:rPr>
              <a:t>20</a:t>
            </a:r>
            <a:r>
              <a:rPr lang="zh-CN" altLang="en-US" dirty="0">
                <a:latin typeface="宋体" panose="02010600030101010101" pitchFamily="2" charset="-122"/>
                <a:ea typeface="宋体" panose="02010600030101010101" pitchFamily="2" charset="-122"/>
              </a:rPr>
              <a:t>年，驾驶人员的工作将被人工智能所颠覆。之后，全球</a:t>
            </a:r>
            <a:r>
              <a:rPr lang="en-US" altLang="zh-CN" dirty="0">
                <a:latin typeface="宋体" panose="02010600030101010101" pitchFamily="2" charset="-122"/>
                <a:ea typeface="宋体" panose="02010600030101010101" pitchFamily="2" charset="-122"/>
              </a:rPr>
              <a:t>12%</a:t>
            </a:r>
            <a:r>
              <a:rPr lang="zh-CN" altLang="en-US" dirty="0">
                <a:latin typeface="宋体" panose="02010600030101010101" pitchFamily="2" charset="-122"/>
                <a:ea typeface="宋体" panose="02010600030101010101" pitchFamily="2" charset="-122"/>
              </a:rPr>
              <a:t>至</a:t>
            </a:r>
            <a:r>
              <a:rPr lang="en-US" altLang="zh-CN" dirty="0">
                <a:latin typeface="宋体" panose="02010600030101010101" pitchFamily="2" charset="-122"/>
                <a:ea typeface="宋体" panose="02010600030101010101" pitchFamily="2" charset="-122"/>
              </a:rPr>
              <a:t>15%</a:t>
            </a:r>
            <a:r>
              <a:rPr lang="zh-CN" altLang="en-US" dirty="0">
                <a:latin typeface="宋体" panose="02010600030101010101" pitchFamily="2" charset="-122"/>
                <a:ea typeface="宋体" panose="02010600030101010101" pitchFamily="2" charset="-122"/>
              </a:rPr>
              <a:t>的劳动力将因为人工智能而失业</a:t>
            </a:r>
            <a:r>
              <a:rPr lang="zh-CN" altLang="en-US" dirty="0" smtClean="0">
                <a:latin typeface="宋体" panose="02010600030101010101" pitchFamily="2" charset="-122"/>
                <a:ea typeface="宋体" panose="02010600030101010101" pitchFamily="2" charset="-122"/>
              </a:rPr>
              <a:t>。”</a:t>
            </a:r>
            <a:endParaRPr lang="zh-CN" altLang="en-US" dirty="0">
              <a:latin typeface="宋体" panose="02010600030101010101" pitchFamily="2" charset="-122"/>
              <a:ea typeface="宋体" panose="02010600030101010101" pitchFamily="2" charset="-122"/>
            </a:endParaRPr>
          </a:p>
        </p:txBody>
      </p:sp>
      <p:sp>
        <p:nvSpPr>
          <p:cNvPr id="5" name="灯片编号占位符 4"/>
          <p:cNvSpPr>
            <a:spLocks noGrp="1"/>
          </p:cNvSpPr>
          <p:nvPr>
            <p:ph type="sldNum" sz="quarter" idx="12"/>
          </p:nvPr>
        </p:nvSpPr>
        <p:spPr>
          <a:xfrm>
            <a:off x="5780708" y="6545316"/>
            <a:ext cx="490537" cy="184150"/>
          </a:xfrm>
        </p:spPr>
        <p:txBody>
          <a:bodyPr/>
          <a:lstStyle/>
          <a:p>
            <a:fld id="{2DE61EF2-E837-B24C-97CB-58901F405DAD}" type="slidenum">
              <a:rPr kumimoji="1" lang="zh-CN" altLang="en-US" smtClean="0"/>
              <a:pPr/>
              <a:t>72</a:t>
            </a:fld>
            <a:endParaRPr kumimoji="1" lang="zh-CN" altLang="en-US"/>
          </a:p>
        </p:txBody>
      </p:sp>
      <p:sp>
        <p:nvSpPr>
          <p:cNvPr id="8" name="内容占位符 3"/>
          <p:cNvSpPr txBox="1">
            <a:spLocks/>
          </p:cNvSpPr>
          <p:nvPr/>
        </p:nvSpPr>
        <p:spPr bwMode="auto">
          <a:xfrm>
            <a:off x="751700" y="4179625"/>
            <a:ext cx="4955926" cy="1292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610" tIns="65305" rIns="130610" bIns="65305" numCol="1" anchor="t" anchorCtr="0" compatLnSpc="1">
            <a:prstTxWarp prst="textNoShape">
              <a:avLst/>
            </a:prstTxWarp>
          </a:bodyPr>
          <a:lstStyle>
            <a:lvl1pPr marL="204726" indent="-204726" algn="l" rtl="0" eaLnBrk="0" fontAlgn="base" hangingPunct="0">
              <a:spcBef>
                <a:spcPct val="50000"/>
              </a:spcBef>
              <a:spcAft>
                <a:spcPct val="0"/>
              </a:spcAft>
              <a:buClr>
                <a:schemeClr val="tx1"/>
              </a:buClr>
              <a:buFont typeface="Wingdings" panose="05000000000000000000" pitchFamily="2" charset="2"/>
              <a:buChar char="§"/>
              <a:defRPr sz="1900">
                <a:solidFill>
                  <a:schemeClr val="tx1"/>
                </a:solidFill>
                <a:latin typeface="+mn-lt"/>
                <a:ea typeface="MS PGothic" pitchFamily="34" charset="-128"/>
                <a:cs typeface="MS PGothic" charset="0"/>
              </a:defRPr>
            </a:lvl1pPr>
            <a:lvl2pPr marL="604653" indent="-193615" algn="l" rtl="0" eaLnBrk="0" fontAlgn="base" hangingPunct="0">
              <a:spcBef>
                <a:spcPct val="0"/>
              </a:spcBef>
              <a:spcAft>
                <a:spcPct val="0"/>
              </a:spcAft>
              <a:buClr>
                <a:schemeClr val="tx1"/>
              </a:buClr>
              <a:buFont typeface="Arial" panose="020B0604020202020204" pitchFamily="34" charset="0"/>
              <a:buChar char="–"/>
              <a:defRPr sz="1900">
                <a:solidFill>
                  <a:schemeClr val="tx1"/>
                </a:solidFill>
                <a:latin typeface="+mn-lt"/>
                <a:ea typeface="MS PGothic" pitchFamily="34" charset="-128"/>
                <a:cs typeface="MS PGothic" charset="0"/>
              </a:defRPr>
            </a:lvl2pPr>
            <a:lvl3pPr marL="1017276" indent="-204726" algn="l" rtl="0" eaLnBrk="0" fontAlgn="base" hangingPunct="0">
              <a:spcBef>
                <a:spcPct val="0"/>
              </a:spcBef>
              <a:spcAft>
                <a:spcPct val="0"/>
              </a:spcAft>
              <a:buClr>
                <a:schemeClr val="tx1"/>
              </a:buClr>
              <a:buChar char="•"/>
              <a:defRPr sz="1900">
                <a:solidFill>
                  <a:schemeClr val="tx1"/>
                </a:solidFill>
                <a:latin typeface="+mn-lt"/>
                <a:ea typeface="ヒラギノ角ゴ Pro W3" charset="-128"/>
                <a:cs typeface="ヒラギノ角ゴ Pro W3"/>
              </a:defRPr>
            </a:lvl3pPr>
            <a:lvl4pPr marL="1429900" indent="-204726" algn="l" rtl="0" eaLnBrk="0" fontAlgn="base" hangingPunct="0">
              <a:spcBef>
                <a:spcPct val="20000"/>
              </a:spcBef>
              <a:spcAft>
                <a:spcPct val="0"/>
              </a:spcAft>
              <a:buClr>
                <a:schemeClr val="bg1"/>
              </a:buClr>
              <a:defRPr sz="1900">
                <a:solidFill>
                  <a:schemeClr val="bg1"/>
                </a:solidFill>
                <a:latin typeface="+mn-lt"/>
                <a:ea typeface="ヒラギノ角ゴ Pro W3" charset="-128"/>
                <a:cs typeface="ヒラギノ角ゴ Pro W3"/>
              </a:defRPr>
            </a:lvl4pPr>
            <a:lvl5pPr marL="1829828" indent="-193615" algn="l" rtl="0" eaLnBrk="0" fontAlgn="base" hangingPunct="0">
              <a:spcBef>
                <a:spcPct val="20000"/>
              </a:spcBef>
              <a:spcAft>
                <a:spcPct val="0"/>
              </a:spcAft>
              <a:buClr>
                <a:schemeClr val="bg1"/>
              </a:buClr>
              <a:buChar char="»"/>
              <a:defRPr sz="1900">
                <a:solidFill>
                  <a:schemeClr val="bg1"/>
                </a:solidFill>
                <a:latin typeface="+mn-lt"/>
                <a:ea typeface="ヒラギノ角ゴ Pro W3" charset="-128"/>
                <a:cs typeface="ヒラギノ角ゴ Pro W3"/>
              </a:defRPr>
            </a:lvl5pPr>
            <a:lvl6pPr marL="2376576" indent="-194585" algn="l" rtl="0" fontAlgn="base">
              <a:spcBef>
                <a:spcPct val="20000"/>
              </a:spcBef>
              <a:spcAft>
                <a:spcPct val="0"/>
              </a:spcAft>
              <a:buClr>
                <a:schemeClr val="bg1"/>
              </a:buClr>
              <a:buChar char="»"/>
              <a:defRPr sz="1900">
                <a:solidFill>
                  <a:schemeClr val="bg1"/>
                </a:solidFill>
                <a:latin typeface="+mn-lt"/>
                <a:ea typeface="ＭＳ Ｐゴシック" pitchFamily="-106" charset="-128"/>
              </a:defRPr>
            </a:lvl6pPr>
            <a:lvl7pPr marL="2920656" indent="-194585" algn="l" rtl="0" fontAlgn="base">
              <a:spcBef>
                <a:spcPct val="20000"/>
              </a:spcBef>
              <a:spcAft>
                <a:spcPct val="0"/>
              </a:spcAft>
              <a:buClr>
                <a:schemeClr val="bg1"/>
              </a:buClr>
              <a:buChar char="»"/>
              <a:defRPr sz="1900">
                <a:solidFill>
                  <a:schemeClr val="bg1"/>
                </a:solidFill>
                <a:latin typeface="+mn-lt"/>
                <a:ea typeface="ＭＳ Ｐゴシック" pitchFamily="-106" charset="-128"/>
              </a:defRPr>
            </a:lvl7pPr>
            <a:lvl8pPr marL="3464736" indent="-194585" algn="l" rtl="0" fontAlgn="base">
              <a:spcBef>
                <a:spcPct val="20000"/>
              </a:spcBef>
              <a:spcAft>
                <a:spcPct val="0"/>
              </a:spcAft>
              <a:buClr>
                <a:schemeClr val="bg1"/>
              </a:buClr>
              <a:buChar char="»"/>
              <a:defRPr sz="1900">
                <a:solidFill>
                  <a:schemeClr val="bg1"/>
                </a:solidFill>
                <a:latin typeface="+mn-lt"/>
                <a:ea typeface="ＭＳ Ｐゴシック" pitchFamily="-106" charset="-128"/>
              </a:defRPr>
            </a:lvl8pPr>
            <a:lvl9pPr marL="4008817" indent="-194585" algn="l" rtl="0" fontAlgn="base">
              <a:spcBef>
                <a:spcPct val="20000"/>
              </a:spcBef>
              <a:spcAft>
                <a:spcPct val="0"/>
              </a:spcAft>
              <a:buClr>
                <a:schemeClr val="bg1"/>
              </a:buClr>
              <a:buChar char="»"/>
              <a:defRPr sz="1900">
                <a:solidFill>
                  <a:schemeClr val="bg1"/>
                </a:solidFill>
                <a:latin typeface="+mn-lt"/>
                <a:ea typeface="ＭＳ Ｐゴシック" pitchFamily="-106" charset="-128"/>
              </a:defRPr>
            </a:lvl9pPr>
          </a:lstStyle>
          <a:p>
            <a:pPr defTabSz="914400"/>
            <a:r>
              <a:rPr lang="zh-CN" altLang="en-US" kern="0" dirty="0" smtClean="0">
                <a:latin typeface="宋体" panose="02010600030101010101" pitchFamily="2" charset="-122"/>
                <a:ea typeface="宋体" panose="02010600030101010101" pitchFamily="2" charset="-122"/>
              </a:rPr>
              <a:t>“有些人是因为对人工智能的原理不理解而导致恐惧，有些人是为了个人名望而宣扬人工智能威胁论，有些人则是为了商业利益而推动人工智能威胁论。”</a:t>
            </a:r>
            <a:endParaRPr lang="zh-CN" altLang="en-US" kern="0" dirty="0">
              <a:latin typeface="宋体" panose="02010600030101010101" pitchFamily="2" charset="-122"/>
              <a:ea typeface="宋体" panose="02010600030101010101" pitchFamily="2" charset="-122"/>
            </a:endParaRPr>
          </a:p>
        </p:txBody>
      </p:sp>
      <p:pic>
        <p:nvPicPr>
          <p:cNvPr id="7" name="图片 6"/>
          <p:cNvPicPr>
            <a:picLocks noChangeAspect="1"/>
          </p:cNvPicPr>
          <p:nvPr/>
        </p:nvPicPr>
        <p:blipFill>
          <a:blip r:embed="rId3"/>
          <a:stretch>
            <a:fillRect/>
          </a:stretch>
        </p:blipFill>
        <p:spPr>
          <a:xfrm>
            <a:off x="6062027" y="1017639"/>
            <a:ext cx="5295238" cy="2066667"/>
          </a:xfrm>
          <a:prstGeom prst="rect">
            <a:avLst/>
          </a:prstGeom>
        </p:spPr>
      </p:pic>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0682" y="5120083"/>
            <a:ext cx="1421574" cy="1402868"/>
          </a:xfrm>
          <a:prstGeom prst="rect">
            <a:avLst/>
          </a:prstGeom>
        </p:spPr>
      </p:pic>
      <p:sp>
        <p:nvSpPr>
          <p:cNvPr id="10" name="文本框 9"/>
          <p:cNvSpPr txBox="1"/>
          <p:nvPr/>
        </p:nvSpPr>
        <p:spPr>
          <a:xfrm>
            <a:off x="2481098" y="6528698"/>
            <a:ext cx="4773104" cy="369332"/>
          </a:xfrm>
          <a:prstGeom prst="rect">
            <a:avLst/>
          </a:prstGeom>
          <a:noFill/>
        </p:spPr>
        <p:txBody>
          <a:bodyPr wrap="square" rtlCol="0">
            <a:spAutoFit/>
          </a:bodyPr>
          <a:lstStyle/>
          <a:p>
            <a:r>
              <a:rPr lang="en-US" altLang="zh-CN" dirty="0" err="1" smtClean="0">
                <a:latin typeface="宋体" panose="02010600030101010101" pitchFamily="2" charset="-122"/>
                <a:ea typeface="宋体" panose="02010600030101010101" pitchFamily="2" charset="-122"/>
              </a:rPr>
              <a:t>Yann</a:t>
            </a:r>
            <a:r>
              <a:rPr lang="zh-CN" altLang="en-US" dirty="0" smtClean="0">
                <a:latin typeface="宋体" panose="02010600030101010101" pitchFamily="2" charset="-122"/>
                <a:ea typeface="宋体" panose="02010600030101010101" pitchFamily="2" charset="-122"/>
              </a:rPr>
              <a:t> </a:t>
            </a:r>
            <a:r>
              <a:rPr lang="en-US" altLang="zh-CN" dirty="0" err="1" smtClean="0">
                <a:latin typeface="宋体" panose="02010600030101010101" pitchFamily="2" charset="-122"/>
                <a:ea typeface="宋体" panose="02010600030101010101" pitchFamily="2" charset="-122"/>
              </a:rPr>
              <a:t>LeCun</a:t>
            </a:r>
            <a:r>
              <a:rPr lang="zh-CN" altLang="en-US" dirty="0">
                <a:latin typeface="宋体" panose="02010600030101010101" pitchFamily="2" charset="-122"/>
                <a:ea typeface="宋体" panose="02010600030101010101" pitchFamily="2" charset="-122"/>
              </a:rPr>
              <a:t> </a:t>
            </a:r>
            <a:r>
              <a:rPr lang="en-US" altLang="zh-CN" dirty="0" smtClean="0">
                <a:latin typeface="宋体" panose="02010600030101010101" pitchFamily="2" charset="-122"/>
                <a:ea typeface="宋体" panose="02010600030101010101" pitchFamily="2" charset="-122"/>
              </a:rPr>
              <a:t>Facebook</a:t>
            </a:r>
            <a:r>
              <a:rPr lang="zh-CN" altLang="en-US" dirty="0" smtClean="0">
                <a:latin typeface="宋体" panose="02010600030101010101" pitchFamily="2" charset="-122"/>
                <a:ea typeface="宋体" panose="02010600030101010101" pitchFamily="2" charset="-122"/>
              </a:rPr>
              <a:t> </a:t>
            </a:r>
            <a:r>
              <a:rPr lang="en-US" altLang="zh-CN" dirty="0" smtClean="0">
                <a:latin typeface="宋体" panose="02010600030101010101" pitchFamily="2" charset="-122"/>
                <a:ea typeface="宋体" panose="02010600030101010101" pitchFamily="2" charset="-122"/>
              </a:rPr>
              <a:t>AI</a:t>
            </a:r>
            <a:r>
              <a:rPr lang="zh-CN" altLang="en-US" dirty="0" smtClean="0">
                <a:latin typeface="宋体" panose="02010600030101010101" pitchFamily="2" charset="-122"/>
                <a:ea typeface="宋体" panose="02010600030101010101" pitchFamily="2" charset="-122"/>
              </a:rPr>
              <a:t>负责人</a:t>
            </a:r>
            <a:endParaRPr lang="zh-CN" altLang="en-US" dirty="0">
              <a:latin typeface="宋体" panose="02010600030101010101" pitchFamily="2" charset="-122"/>
              <a:ea typeface="宋体" panose="02010600030101010101" pitchFamily="2" charset="-122"/>
            </a:endParaRPr>
          </a:p>
        </p:txBody>
      </p:sp>
      <p:pic>
        <p:nvPicPr>
          <p:cNvPr id="11" name="图片 10"/>
          <p:cNvPicPr>
            <a:picLocks noChangeAspect="1"/>
          </p:cNvPicPr>
          <p:nvPr/>
        </p:nvPicPr>
        <p:blipFill>
          <a:blip r:embed="rId5"/>
          <a:stretch>
            <a:fillRect/>
          </a:stretch>
        </p:blipFill>
        <p:spPr>
          <a:xfrm>
            <a:off x="8831238" y="4729080"/>
            <a:ext cx="2891196" cy="1886377"/>
          </a:xfrm>
          <a:prstGeom prst="rect">
            <a:avLst/>
          </a:prstGeom>
        </p:spPr>
      </p:pic>
      <p:sp>
        <p:nvSpPr>
          <p:cNvPr id="13" name="文本框 12"/>
          <p:cNvSpPr txBox="1"/>
          <p:nvPr/>
        </p:nvSpPr>
        <p:spPr>
          <a:xfrm>
            <a:off x="3331465" y="3838985"/>
            <a:ext cx="2230875" cy="369332"/>
          </a:xfrm>
          <a:prstGeom prst="rect">
            <a:avLst/>
          </a:prstGeom>
          <a:noFill/>
        </p:spPr>
        <p:txBody>
          <a:bodyPr wrap="square" rtlCol="0">
            <a:spAutoFit/>
          </a:bodyPr>
          <a:lstStyle/>
          <a:p>
            <a:r>
              <a:rPr lang="zh-CN" altLang="en-US" dirty="0" smtClean="0">
                <a:latin typeface="宋体" panose="02010600030101010101" pitchFamily="2" charset="-122"/>
                <a:ea typeface="宋体" panose="02010600030101010101" pitchFamily="2" charset="-122"/>
              </a:rPr>
              <a:t>特斯拉</a:t>
            </a:r>
            <a:r>
              <a:rPr lang="en-US" altLang="zh-CN" dirty="0" smtClean="0">
                <a:latin typeface="宋体" panose="02010600030101010101" pitchFamily="2" charset="-122"/>
                <a:ea typeface="宋体" panose="02010600030101010101" pitchFamily="2" charset="-122"/>
              </a:rPr>
              <a:t>CEO</a:t>
            </a:r>
            <a:r>
              <a:rPr lang="zh-CN" altLang="en-US" dirty="0" smtClean="0">
                <a:latin typeface="宋体" panose="02010600030101010101" pitchFamily="2" charset="-122"/>
                <a:ea typeface="宋体" panose="02010600030101010101" pitchFamily="2" charset="-122"/>
              </a:rPr>
              <a:t> 马斯克</a:t>
            </a:r>
            <a:endParaRPr lang="zh-CN" altLang="en-US" dirty="0">
              <a:latin typeface="宋体" panose="02010600030101010101" pitchFamily="2" charset="-122"/>
              <a:ea typeface="宋体" panose="02010600030101010101" pitchFamily="2" charset="-122"/>
            </a:endParaRPr>
          </a:p>
        </p:txBody>
      </p:sp>
      <p:pic>
        <p:nvPicPr>
          <p:cNvPr id="12" name="图片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72200" y="3318222"/>
            <a:ext cx="2599899" cy="1410858"/>
          </a:xfrm>
          <a:prstGeom prst="rect">
            <a:avLst/>
          </a:prstGeom>
        </p:spPr>
      </p:pic>
      <p:sp>
        <p:nvSpPr>
          <p:cNvPr id="18" name="文本框 17"/>
          <p:cNvSpPr txBox="1"/>
          <p:nvPr/>
        </p:nvSpPr>
        <p:spPr>
          <a:xfrm>
            <a:off x="6805733" y="5189783"/>
            <a:ext cx="2230875" cy="923330"/>
          </a:xfrm>
          <a:prstGeom prst="rect">
            <a:avLst/>
          </a:prstGeom>
          <a:noFill/>
        </p:spPr>
        <p:txBody>
          <a:bodyPr wrap="square" rtlCol="0">
            <a:spAutoFit/>
          </a:bodyPr>
          <a:lstStyle/>
          <a:p>
            <a:r>
              <a:rPr lang="zh-CN" altLang="en-US" dirty="0" smtClean="0">
                <a:latin typeface="宋体" panose="02010600030101010101" pitchFamily="2" charset="-122"/>
                <a:ea typeface="宋体" panose="02010600030101010101" pitchFamily="2" charset="-122"/>
              </a:rPr>
              <a:t>指数式增长，波浪式增长，哪种才是</a:t>
            </a:r>
            <a:r>
              <a:rPr lang="en-US" altLang="zh-CN" dirty="0" smtClean="0">
                <a:latin typeface="宋体" panose="02010600030101010101" pitchFamily="2" charset="-122"/>
                <a:ea typeface="宋体" panose="02010600030101010101" pitchFamily="2" charset="-122"/>
              </a:rPr>
              <a:t>AI</a:t>
            </a:r>
            <a:r>
              <a:rPr lang="zh-CN" altLang="en-US" dirty="0" smtClean="0">
                <a:latin typeface="宋体" panose="02010600030101010101" pitchFamily="2" charset="-122"/>
                <a:ea typeface="宋体" panose="02010600030101010101" pitchFamily="2" charset="-122"/>
              </a:rPr>
              <a:t>的未来？</a:t>
            </a:r>
            <a:endParaRPr lang="zh-CN" altLang="en-US"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312283319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总结与展望</a:t>
            </a:r>
            <a:endParaRPr lang="zh-CN" altLang="en-US" dirty="0"/>
          </a:p>
        </p:txBody>
      </p:sp>
      <p:sp>
        <p:nvSpPr>
          <p:cNvPr id="5" name="灯片编号占位符 4"/>
          <p:cNvSpPr>
            <a:spLocks noGrp="1"/>
          </p:cNvSpPr>
          <p:nvPr>
            <p:ph type="sldNum" sz="quarter" idx="12"/>
          </p:nvPr>
        </p:nvSpPr>
        <p:spPr/>
        <p:txBody>
          <a:bodyPr/>
          <a:lstStyle/>
          <a:p>
            <a:fld id="{2DE61EF2-E837-B24C-97CB-58901F405DAD}" type="slidenum">
              <a:rPr kumimoji="1" lang="zh-CN" altLang="en-US" smtClean="0"/>
              <a:pPr/>
              <a:t>73</a:t>
            </a:fld>
            <a:endParaRPr kumimoji="1" lang="zh-CN" altLang="en-US"/>
          </a:p>
        </p:txBody>
      </p:sp>
      <p:sp>
        <p:nvSpPr>
          <p:cNvPr id="4" name="文本框 3"/>
          <p:cNvSpPr txBox="1"/>
          <p:nvPr/>
        </p:nvSpPr>
        <p:spPr>
          <a:xfrm>
            <a:off x="8147713" y="1861928"/>
            <a:ext cx="4531057" cy="2585323"/>
          </a:xfrm>
          <a:prstGeom prst="rect">
            <a:avLst/>
          </a:prstGeom>
          <a:noFill/>
        </p:spPr>
        <p:txBody>
          <a:bodyPr wrap="square" rtlCol="0">
            <a:spAutoFit/>
          </a:bodyPr>
          <a:lstStyle/>
          <a:p>
            <a:r>
              <a:rPr lang="en-US" altLang="zh-CN" dirty="0" smtClean="0">
                <a:solidFill>
                  <a:srgbClr val="5AAEEE"/>
                </a:solidFill>
              </a:rPr>
              <a:t>1</a:t>
            </a:r>
            <a:r>
              <a:rPr lang="zh-CN" altLang="en-US" dirty="0" smtClean="0">
                <a:solidFill>
                  <a:srgbClr val="5AAEEE"/>
                </a:solidFill>
              </a:rPr>
              <a:t>、逻辑（</a:t>
            </a:r>
            <a:r>
              <a:rPr lang="en-US" altLang="zh-CN" dirty="0" smtClean="0">
                <a:solidFill>
                  <a:srgbClr val="5AAEEE"/>
                </a:solidFill>
              </a:rPr>
              <a:t>logical</a:t>
            </a:r>
            <a:r>
              <a:rPr lang="zh-CN" altLang="en-US" dirty="0" smtClean="0">
                <a:solidFill>
                  <a:srgbClr val="5AAEEE"/>
                </a:solidFill>
              </a:rPr>
              <a:t>）</a:t>
            </a:r>
            <a:endParaRPr lang="en-US" altLang="zh-CN" dirty="0" smtClean="0">
              <a:solidFill>
                <a:srgbClr val="5AAEEE"/>
              </a:solidFill>
            </a:endParaRPr>
          </a:p>
          <a:p>
            <a:r>
              <a:rPr lang="en-US" altLang="zh-CN" dirty="0" smtClean="0">
                <a:solidFill>
                  <a:srgbClr val="5AAEEE"/>
                </a:solidFill>
              </a:rPr>
              <a:t>2</a:t>
            </a:r>
            <a:r>
              <a:rPr lang="zh-CN" altLang="en-US" dirty="0" smtClean="0">
                <a:solidFill>
                  <a:srgbClr val="5AAEEE"/>
                </a:solidFill>
              </a:rPr>
              <a:t>、语言文字（</a:t>
            </a:r>
            <a:r>
              <a:rPr lang="en-US" altLang="zh-CN" dirty="0" smtClean="0">
                <a:solidFill>
                  <a:srgbClr val="5AAEEE"/>
                </a:solidFill>
              </a:rPr>
              <a:t>linguistic</a:t>
            </a:r>
            <a:r>
              <a:rPr lang="zh-CN" altLang="en-US" dirty="0" smtClean="0">
                <a:solidFill>
                  <a:srgbClr val="5AAEEE"/>
                </a:solidFill>
              </a:rPr>
              <a:t>）</a:t>
            </a:r>
            <a:endParaRPr lang="en-US" altLang="zh-CN" dirty="0" smtClean="0">
              <a:solidFill>
                <a:srgbClr val="5AAEEE"/>
              </a:solidFill>
            </a:endParaRPr>
          </a:p>
          <a:p>
            <a:r>
              <a:rPr lang="en-US" altLang="zh-CN" dirty="0" smtClean="0">
                <a:solidFill>
                  <a:srgbClr val="FF911C"/>
                </a:solidFill>
              </a:rPr>
              <a:t>3</a:t>
            </a:r>
            <a:r>
              <a:rPr lang="zh-CN" altLang="en-US" dirty="0" smtClean="0">
                <a:solidFill>
                  <a:srgbClr val="FF911C"/>
                </a:solidFill>
              </a:rPr>
              <a:t>、空间（</a:t>
            </a:r>
            <a:r>
              <a:rPr lang="en-US" altLang="zh-CN" dirty="0" smtClean="0">
                <a:solidFill>
                  <a:srgbClr val="FF911C"/>
                </a:solidFill>
              </a:rPr>
              <a:t>spatial</a:t>
            </a:r>
            <a:r>
              <a:rPr lang="zh-CN" altLang="en-US" dirty="0" smtClean="0">
                <a:solidFill>
                  <a:srgbClr val="FF911C"/>
                </a:solidFill>
              </a:rPr>
              <a:t>）</a:t>
            </a:r>
            <a:endParaRPr lang="en-US" altLang="zh-CN" dirty="0" smtClean="0">
              <a:solidFill>
                <a:srgbClr val="FF911C"/>
              </a:solidFill>
            </a:endParaRPr>
          </a:p>
          <a:p>
            <a:r>
              <a:rPr lang="en-US" altLang="zh-CN" dirty="0" smtClean="0">
                <a:solidFill>
                  <a:srgbClr val="FF911C"/>
                </a:solidFill>
              </a:rPr>
              <a:t>4</a:t>
            </a:r>
            <a:r>
              <a:rPr lang="zh-CN" altLang="en-US" dirty="0" smtClean="0">
                <a:solidFill>
                  <a:srgbClr val="FF911C"/>
                </a:solidFill>
              </a:rPr>
              <a:t>、音乐（</a:t>
            </a:r>
            <a:r>
              <a:rPr lang="en-US" altLang="zh-CN" dirty="0" smtClean="0">
                <a:solidFill>
                  <a:srgbClr val="FF911C"/>
                </a:solidFill>
              </a:rPr>
              <a:t>musical</a:t>
            </a:r>
            <a:r>
              <a:rPr lang="zh-CN" altLang="en-US" dirty="0" smtClean="0">
                <a:solidFill>
                  <a:srgbClr val="FF911C"/>
                </a:solidFill>
              </a:rPr>
              <a:t>）</a:t>
            </a:r>
            <a:endParaRPr lang="en-US" altLang="zh-CN" dirty="0" smtClean="0">
              <a:solidFill>
                <a:srgbClr val="FF911C"/>
              </a:solidFill>
            </a:endParaRPr>
          </a:p>
          <a:p>
            <a:r>
              <a:rPr lang="en-US" altLang="zh-CN" dirty="0" smtClean="0">
                <a:solidFill>
                  <a:srgbClr val="FF911C"/>
                </a:solidFill>
              </a:rPr>
              <a:t>5</a:t>
            </a:r>
            <a:r>
              <a:rPr lang="zh-CN" altLang="en-US" dirty="0" smtClean="0">
                <a:solidFill>
                  <a:srgbClr val="FF911C"/>
                </a:solidFill>
              </a:rPr>
              <a:t>、肢体动作（</a:t>
            </a:r>
            <a:r>
              <a:rPr lang="en-US" altLang="zh-CN" dirty="0" smtClean="0">
                <a:solidFill>
                  <a:srgbClr val="FF911C"/>
                </a:solidFill>
              </a:rPr>
              <a:t>kinesthetic</a:t>
            </a:r>
            <a:r>
              <a:rPr lang="zh-CN" altLang="en-US" dirty="0" smtClean="0">
                <a:solidFill>
                  <a:srgbClr val="FF911C"/>
                </a:solidFill>
              </a:rPr>
              <a:t>）</a:t>
            </a:r>
            <a:endParaRPr lang="en-US" altLang="zh-CN" dirty="0" smtClean="0">
              <a:solidFill>
                <a:srgbClr val="FF911C"/>
              </a:solidFill>
            </a:endParaRPr>
          </a:p>
          <a:p>
            <a:r>
              <a:rPr lang="en-US" altLang="zh-CN" dirty="0" smtClean="0">
                <a:solidFill>
                  <a:srgbClr val="C00000"/>
                </a:solidFill>
              </a:rPr>
              <a:t>6</a:t>
            </a:r>
            <a:r>
              <a:rPr lang="zh-CN" altLang="en-US" dirty="0" smtClean="0">
                <a:solidFill>
                  <a:srgbClr val="C00000"/>
                </a:solidFill>
              </a:rPr>
              <a:t>、内省（</a:t>
            </a:r>
            <a:r>
              <a:rPr lang="en-US" altLang="zh-CN" dirty="0" smtClean="0">
                <a:solidFill>
                  <a:srgbClr val="C00000"/>
                </a:solidFill>
              </a:rPr>
              <a:t>intra-personal</a:t>
            </a:r>
            <a:r>
              <a:rPr lang="zh-CN" altLang="en-US" dirty="0" smtClean="0">
                <a:solidFill>
                  <a:srgbClr val="C00000"/>
                </a:solidFill>
              </a:rPr>
              <a:t>）</a:t>
            </a:r>
            <a:endParaRPr lang="en-US" altLang="zh-CN" dirty="0" smtClean="0">
              <a:solidFill>
                <a:srgbClr val="C00000"/>
              </a:solidFill>
            </a:endParaRPr>
          </a:p>
          <a:p>
            <a:r>
              <a:rPr lang="en-US" altLang="zh-CN" dirty="0" smtClean="0">
                <a:solidFill>
                  <a:srgbClr val="C00000"/>
                </a:solidFill>
              </a:rPr>
              <a:t>7</a:t>
            </a:r>
            <a:r>
              <a:rPr lang="zh-CN" altLang="en-US" dirty="0" smtClean="0">
                <a:solidFill>
                  <a:srgbClr val="C00000"/>
                </a:solidFill>
              </a:rPr>
              <a:t>、人际（</a:t>
            </a:r>
            <a:r>
              <a:rPr lang="en-US" altLang="zh-CN" dirty="0" smtClean="0">
                <a:solidFill>
                  <a:srgbClr val="C00000"/>
                </a:solidFill>
              </a:rPr>
              <a:t>inter-personal</a:t>
            </a:r>
            <a:r>
              <a:rPr lang="zh-CN" altLang="en-US" dirty="0" smtClean="0">
                <a:solidFill>
                  <a:srgbClr val="C00000"/>
                </a:solidFill>
              </a:rPr>
              <a:t>）</a:t>
            </a:r>
            <a:endParaRPr lang="en-US" altLang="zh-CN" dirty="0" smtClean="0">
              <a:solidFill>
                <a:srgbClr val="C00000"/>
              </a:solidFill>
            </a:endParaRPr>
          </a:p>
          <a:p>
            <a:r>
              <a:rPr lang="en-US" altLang="zh-CN" dirty="0" smtClean="0">
                <a:solidFill>
                  <a:srgbClr val="C00000"/>
                </a:solidFill>
              </a:rPr>
              <a:t>8</a:t>
            </a:r>
            <a:r>
              <a:rPr lang="zh-CN" altLang="en-US" dirty="0" smtClean="0">
                <a:solidFill>
                  <a:srgbClr val="C00000"/>
                </a:solidFill>
              </a:rPr>
              <a:t>、自然探索（</a:t>
            </a:r>
            <a:r>
              <a:rPr lang="en-US" altLang="zh-CN" dirty="0" smtClean="0">
                <a:solidFill>
                  <a:srgbClr val="C00000"/>
                </a:solidFill>
              </a:rPr>
              <a:t>naturalist</a:t>
            </a:r>
            <a:r>
              <a:rPr lang="zh-CN" altLang="en-US" dirty="0" smtClean="0">
                <a:solidFill>
                  <a:srgbClr val="C00000"/>
                </a:solidFill>
              </a:rPr>
              <a:t>）</a:t>
            </a:r>
            <a:endParaRPr lang="en-US" altLang="zh-CN" dirty="0" smtClean="0">
              <a:solidFill>
                <a:srgbClr val="C00000"/>
              </a:solidFill>
            </a:endParaRPr>
          </a:p>
          <a:p>
            <a:r>
              <a:rPr lang="en-US" altLang="zh-CN" dirty="0" smtClean="0">
                <a:solidFill>
                  <a:srgbClr val="5AAEEE"/>
                </a:solidFill>
              </a:rPr>
              <a:t>9</a:t>
            </a:r>
            <a:r>
              <a:rPr lang="zh-CN" altLang="en-US" dirty="0" smtClean="0">
                <a:solidFill>
                  <a:srgbClr val="5AAEEE"/>
                </a:solidFill>
              </a:rPr>
              <a:t>、图形图像（</a:t>
            </a:r>
            <a:r>
              <a:rPr lang="en-US" altLang="zh-CN" dirty="0" smtClean="0">
                <a:solidFill>
                  <a:srgbClr val="5AAEEE"/>
                </a:solidFill>
              </a:rPr>
              <a:t>Graphics</a:t>
            </a:r>
            <a:r>
              <a:rPr lang="zh-CN" altLang="en-US" dirty="0" smtClean="0">
                <a:solidFill>
                  <a:srgbClr val="5AAEEE"/>
                </a:solidFill>
              </a:rPr>
              <a:t>）</a:t>
            </a:r>
            <a:endParaRPr lang="zh-CN" altLang="en-US" dirty="0">
              <a:solidFill>
                <a:srgbClr val="5AAEEE"/>
              </a:solidFill>
            </a:endParaRPr>
          </a:p>
        </p:txBody>
      </p:sp>
      <p:sp>
        <p:nvSpPr>
          <p:cNvPr id="7" name="矩形 6"/>
          <p:cNvSpPr/>
          <p:nvPr/>
        </p:nvSpPr>
        <p:spPr>
          <a:xfrm>
            <a:off x="4261060" y="5528770"/>
            <a:ext cx="3448334" cy="1200329"/>
          </a:xfrm>
          <a:prstGeom prst="rect">
            <a:avLst/>
          </a:prstGeom>
        </p:spPr>
        <p:txBody>
          <a:bodyPr wrap="square">
            <a:spAutoFit/>
          </a:bodyPr>
          <a:lstStyle/>
          <a:p>
            <a:r>
              <a:rPr lang="zh-CN" altLang="en-US" dirty="0" smtClean="0">
                <a:latin typeface="宋体" panose="02010600030101010101" pitchFamily="2" charset="-122"/>
                <a:ea typeface="宋体" panose="02010600030101010101" pitchFamily="2" charset="-122"/>
              </a:rPr>
              <a:t>伴随</a:t>
            </a:r>
            <a:r>
              <a:rPr lang="zh-CN" altLang="en-US" dirty="0">
                <a:latin typeface="宋体" panose="02010600030101010101" pitchFamily="2" charset="-122"/>
                <a:ea typeface="宋体" panose="02010600030101010101" pitchFamily="2" charset="-122"/>
              </a:rPr>
              <a:t>大数据时代的到来，计算能力的大幅提升，人工智能技术在越来越多的领域取得了突破或者长足的进步。</a:t>
            </a:r>
            <a:endParaRPr lang="en-US" altLang="zh-CN" dirty="0">
              <a:latin typeface="宋体" panose="02010600030101010101" pitchFamily="2" charset="-122"/>
              <a:ea typeface="宋体" panose="02010600030101010101" pitchFamily="2" charset="-122"/>
            </a:endParaRPr>
          </a:p>
        </p:txBody>
      </p:sp>
      <p:sp>
        <p:nvSpPr>
          <p:cNvPr id="9" name="矩形 8"/>
          <p:cNvSpPr/>
          <p:nvPr/>
        </p:nvSpPr>
        <p:spPr>
          <a:xfrm>
            <a:off x="7861219" y="5556626"/>
            <a:ext cx="4295633" cy="1200329"/>
          </a:xfrm>
          <a:prstGeom prst="rect">
            <a:avLst/>
          </a:prstGeom>
        </p:spPr>
        <p:txBody>
          <a:bodyPr wrap="square">
            <a:spAutoFit/>
          </a:bodyPr>
          <a:lstStyle/>
          <a:p>
            <a:r>
              <a:rPr lang="en-US" altLang="zh-CN" dirty="0" smtClean="0">
                <a:latin typeface="宋体" panose="02010600030101010101" pitchFamily="2" charset="-122"/>
                <a:ea typeface="宋体" panose="02010600030101010101" pitchFamily="2" charset="-122"/>
              </a:rPr>
              <a:t>AI</a:t>
            </a:r>
            <a:r>
              <a:rPr lang="zh-CN" altLang="en-US" dirty="0">
                <a:latin typeface="宋体" panose="02010600030101010101" pitchFamily="2" charset="-122"/>
                <a:ea typeface="宋体" panose="02010600030101010101" pitchFamily="2" charset="-122"/>
              </a:rPr>
              <a:t>离人类智能还有多远？对比哈佛大学心理学家加德纳的多元智能理论，在空间、音乐和肢体运动方面有差距，在内省、人际和自然探索方面尚无可比性。</a:t>
            </a:r>
          </a:p>
        </p:txBody>
      </p:sp>
      <p:sp>
        <p:nvSpPr>
          <p:cNvPr id="10" name="矩形 9"/>
          <p:cNvSpPr/>
          <p:nvPr/>
        </p:nvSpPr>
        <p:spPr>
          <a:xfrm>
            <a:off x="381000" y="5470834"/>
            <a:ext cx="3540538" cy="923330"/>
          </a:xfrm>
          <a:prstGeom prst="rect">
            <a:avLst/>
          </a:prstGeom>
        </p:spPr>
        <p:txBody>
          <a:bodyPr wrap="square">
            <a:spAutoFit/>
          </a:bodyPr>
          <a:lstStyle/>
          <a:p>
            <a:r>
              <a:rPr lang="zh-CN" altLang="en-US" dirty="0" smtClean="0">
                <a:latin typeface="宋体" panose="02010600030101010101" pitchFamily="2" charset="-122"/>
                <a:ea typeface="宋体" panose="02010600030101010101" pitchFamily="2" charset="-122"/>
              </a:rPr>
              <a:t>历史</a:t>
            </a:r>
            <a:r>
              <a:rPr lang="zh-CN" altLang="en-US" dirty="0">
                <a:latin typeface="宋体" panose="02010600030101010101" pitchFamily="2" charset="-122"/>
                <a:ea typeface="宋体" panose="02010600030101010101" pitchFamily="2" charset="-122"/>
              </a:rPr>
              <a:t>是螺旋进步的，人工智能走到今天并非一帆风顺，经历了三个浪潮。</a:t>
            </a:r>
            <a:endParaRPr lang="en-US" altLang="zh-CN" dirty="0">
              <a:latin typeface="宋体" panose="02010600030101010101" pitchFamily="2" charset="-122"/>
              <a:ea typeface="宋体" panose="02010600030101010101" pitchFamily="2" charset="-122"/>
            </a:endParaRPr>
          </a:p>
        </p:txBody>
      </p:sp>
      <p:pic>
        <p:nvPicPr>
          <p:cNvPr id="11" name="图片 10"/>
          <p:cNvPicPr>
            <a:picLocks noChangeAspect="1"/>
          </p:cNvPicPr>
          <p:nvPr/>
        </p:nvPicPr>
        <p:blipFill>
          <a:blip r:embed="rId2"/>
          <a:stretch>
            <a:fillRect/>
          </a:stretch>
        </p:blipFill>
        <p:spPr>
          <a:xfrm>
            <a:off x="5172500" y="4287374"/>
            <a:ext cx="2492557" cy="1136659"/>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72499" y="1433308"/>
            <a:ext cx="2492557" cy="1397943"/>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79056" y="2959642"/>
            <a:ext cx="2512594" cy="1136660"/>
          </a:xfrm>
          <a:prstGeom prst="rect">
            <a:avLst/>
          </a:prstGeom>
        </p:spPr>
      </p:pic>
      <p:sp>
        <p:nvSpPr>
          <p:cNvPr id="14" name="文本框 13"/>
          <p:cNvSpPr txBox="1"/>
          <p:nvPr/>
        </p:nvSpPr>
        <p:spPr>
          <a:xfrm>
            <a:off x="4560709" y="1590284"/>
            <a:ext cx="461665" cy="1119116"/>
          </a:xfrm>
          <a:prstGeom prst="rect">
            <a:avLst/>
          </a:prstGeom>
          <a:noFill/>
        </p:spPr>
        <p:txBody>
          <a:bodyPr vert="eaVert" wrap="square" rtlCol="0">
            <a:spAutoFit/>
          </a:bodyPr>
          <a:lstStyle/>
          <a:p>
            <a:r>
              <a:rPr lang="zh-CN" altLang="en-US" dirty="0" smtClean="0">
                <a:latin typeface="宋体" panose="02010600030101010101" pitchFamily="2" charset="-122"/>
                <a:ea typeface="宋体" panose="02010600030101010101" pitchFamily="2" charset="-122"/>
              </a:rPr>
              <a:t>语音识别</a:t>
            </a:r>
            <a:endParaRPr lang="zh-CN" altLang="en-US" dirty="0">
              <a:latin typeface="宋体" panose="02010600030101010101" pitchFamily="2" charset="-122"/>
              <a:ea typeface="宋体" panose="02010600030101010101" pitchFamily="2" charset="-122"/>
            </a:endParaRPr>
          </a:p>
        </p:txBody>
      </p:sp>
      <p:sp>
        <p:nvSpPr>
          <p:cNvPr id="15" name="文本框 14"/>
          <p:cNvSpPr txBox="1"/>
          <p:nvPr/>
        </p:nvSpPr>
        <p:spPr>
          <a:xfrm>
            <a:off x="4567265" y="2968414"/>
            <a:ext cx="461665" cy="1119116"/>
          </a:xfrm>
          <a:prstGeom prst="rect">
            <a:avLst/>
          </a:prstGeom>
          <a:noFill/>
        </p:spPr>
        <p:txBody>
          <a:bodyPr vert="eaVert" wrap="square" rtlCol="0">
            <a:spAutoFit/>
          </a:bodyPr>
          <a:lstStyle/>
          <a:p>
            <a:r>
              <a:rPr lang="zh-CN" altLang="en-US" dirty="0" smtClean="0">
                <a:latin typeface="宋体" panose="02010600030101010101" pitchFamily="2" charset="-122"/>
                <a:ea typeface="宋体" panose="02010600030101010101" pitchFamily="2" charset="-122"/>
              </a:rPr>
              <a:t>图像识别</a:t>
            </a:r>
            <a:endParaRPr lang="zh-CN" altLang="en-US" dirty="0">
              <a:latin typeface="宋体" panose="02010600030101010101" pitchFamily="2" charset="-122"/>
              <a:ea typeface="宋体" panose="02010600030101010101" pitchFamily="2" charset="-122"/>
            </a:endParaRPr>
          </a:p>
        </p:txBody>
      </p:sp>
      <p:sp>
        <p:nvSpPr>
          <p:cNvPr id="16" name="文本框 15"/>
          <p:cNvSpPr txBox="1"/>
          <p:nvPr/>
        </p:nvSpPr>
        <p:spPr>
          <a:xfrm>
            <a:off x="4560709" y="4134331"/>
            <a:ext cx="461665" cy="1515840"/>
          </a:xfrm>
          <a:prstGeom prst="rect">
            <a:avLst/>
          </a:prstGeom>
          <a:noFill/>
        </p:spPr>
        <p:txBody>
          <a:bodyPr vert="eaVert" wrap="square" rtlCol="0">
            <a:spAutoFit/>
          </a:bodyPr>
          <a:lstStyle/>
          <a:p>
            <a:r>
              <a:rPr lang="zh-CN" altLang="en-US" dirty="0" smtClean="0">
                <a:latin typeface="宋体" panose="02010600030101010101" pitchFamily="2" charset="-122"/>
                <a:ea typeface="宋体" panose="02010600030101010101" pitchFamily="2" charset="-122"/>
              </a:rPr>
              <a:t>自然语言处理</a:t>
            </a:r>
            <a:endParaRPr lang="zh-CN" altLang="en-US" dirty="0">
              <a:latin typeface="宋体" panose="02010600030101010101" pitchFamily="2" charset="-122"/>
              <a:ea typeface="宋体" panose="02010600030101010101" pitchFamily="2" charset="-122"/>
            </a:endParaRPr>
          </a:p>
        </p:txBody>
      </p:sp>
      <p:pic>
        <p:nvPicPr>
          <p:cNvPr id="17" name="图片 16"/>
          <p:cNvPicPr>
            <a:picLocks noChangeAspect="1"/>
          </p:cNvPicPr>
          <p:nvPr/>
        </p:nvPicPr>
        <p:blipFill>
          <a:blip r:embed="rId5"/>
          <a:stretch>
            <a:fillRect/>
          </a:stretch>
        </p:blipFill>
        <p:spPr>
          <a:xfrm>
            <a:off x="151027" y="2657440"/>
            <a:ext cx="3981372" cy="1899972"/>
          </a:xfrm>
          <a:prstGeom prst="rect">
            <a:avLst/>
          </a:prstGeom>
        </p:spPr>
      </p:pic>
      <p:sp>
        <p:nvSpPr>
          <p:cNvPr id="18" name="圆角矩形 17"/>
          <p:cNvSpPr/>
          <p:nvPr/>
        </p:nvSpPr>
        <p:spPr bwMode="auto">
          <a:xfrm>
            <a:off x="7853711" y="1023497"/>
            <a:ext cx="4204379" cy="414601"/>
          </a:xfrm>
          <a:prstGeom prst="roundRect">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zh-CN" altLang="en-US" dirty="0" smtClean="0">
                <a:solidFill>
                  <a:schemeClr val="bg1"/>
                </a:solidFill>
                <a:latin typeface="宋体" panose="02010600030101010101" pitchFamily="2" charset="-122"/>
                <a:ea typeface="宋体" panose="02010600030101010101" pitchFamily="2" charset="-122"/>
              </a:rPr>
              <a:t>明天</a:t>
            </a:r>
            <a:endParaRPr lang="en-US" altLang="zh-CN" dirty="0">
              <a:solidFill>
                <a:schemeClr val="bg1"/>
              </a:solidFill>
              <a:latin typeface="宋体" panose="02010600030101010101" pitchFamily="2" charset="-122"/>
              <a:ea typeface="宋体" panose="02010600030101010101" pitchFamily="2" charset="-122"/>
            </a:endParaRPr>
          </a:p>
        </p:txBody>
      </p:sp>
      <p:sp>
        <p:nvSpPr>
          <p:cNvPr id="19" name="矩形 18"/>
          <p:cNvSpPr/>
          <p:nvPr/>
        </p:nvSpPr>
        <p:spPr bwMode="auto">
          <a:xfrm>
            <a:off x="7835220" y="1017728"/>
            <a:ext cx="4204379" cy="5840271"/>
          </a:xfrm>
          <a:prstGeom prst="rect">
            <a:avLst/>
          </a:prstGeom>
          <a:noFill/>
          <a:ln w="9525"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20" name="圆角矩形 19"/>
          <p:cNvSpPr/>
          <p:nvPr/>
        </p:nvSpPr>
        <p:spPr bwMode="auto">
          <a:xfrm>
            <a:off x="4212036" y="995652"/>
            <a:ext cx="3583365" cy="414601"/>
          </a:xfrm>
          <a:prstGeom prst="roundRect">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zh-CN" altLang="en-US" dirty="0">
                <a:solidFill>
                  <a:schemeClr val="bg1"/>
                </a:solidFill>
                <a:latin typeface="宋体" panose="02010600030101010101" pitchFamily="2" charset="-122"/>
                <a:ea typeface="宋体" panose="02010600030101010101" pitchFamily="2" charset="-122"/>
              </a:rPr>
              <a:t>今</a:t>
            </a:r>
            <a:r>
              <a:rPr lang="zh-CN" altLang="en-US" dirty="0" smtClean="0">
                <a:solidFill>
                  <a:schemeClr val="bg1"/>
                </a:solidFill>
                <a:latin typeface="宋体" panose="02010600030101010101" pitchFamily="2" charset="-122"/>
                <a:ea typeface="宋体" panose="02010600030101010101" pitchFamily="2" charset="-122"/>
              </a:rPr>
              <a:t>天</a:t>
            </a:r>
            <a:endParaRPr lang="en-US" altLang="zh-CN" dirty="0">
              <a:solidFill>
                <a:schemeClr val="bg1"/>
              </a:solidFill>
              <a:latin typeface="宋体" panose="02010600030101010101" pitchFamily="2" charset="-122"/>
              <a:ea typeface="宋体" panose="02010600030101010101" pitchFamily="2" charset="-122"/>
            </a:endParaRPr>
          </a:p>
        </p:txBody>
      </p:sp>
      <p:sp>
        <p:nvSpPr>
          <p:cNvPr id="21" name="矩形 20"/>
          <p:cNvSpPr/>
          <p:nvPr/>
        </p:nvSpPr>
        <p:spPr bwMode="auto">
          <a:xfrm>
            <a:off x="4193545" y="989883"/>
            <a:ext cx="3583365" cy="5840271"/>
          </a:xfrm>
          <a:prstGeom prst="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
        <p:nvSpPr>
          <p:cNvPr id="22" name="圆角矩形 21"/>
          <p:cNvSpPr/>
          <p:nvPr/>
        </p:nvSpPr>
        <p:spPr bwMode="auto">
          <a:xfrm>
            <a:off x="261380" y="1007350"/>
            <a:ext cx="3847856" cy="414601"/>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zh-CN" altLang="en-US" dirty="0">
                <a:solidFill>
                  <a:schemeClr val="bg1"/>
                </a:solidFill>
                <a:latin typeface="宋体" panose="02010600030101010101" pitchFamily="2" charset="-122"/>
                <a:ea typeface="宋体" panose="02010600030101010101" pitchFamily="2" charset="-122"/>
              </a:rPr>
              <a:t>昨天</a:t>
            </a:r>
            <a:endParaRPr lang="en-US" altLang="zh-CN" dirty="0">
              <a:solidFill>
                <a:schemeClr val="bg1"/>
              </a:solidFill>
              <a:latin typeface="宋体" panose="02010600030101010101" pitchFamily="2" charset="-122"/>
              <a:ea typeface="宋体" panose="02010600030101010101" pitchFamily="2" charset="-122"/>
            </a:endParaRPr>
          </a:p>
        </p:txBody>
      </p:sp>
      <p:sp>
        <p:nvSpPr>
          <p:cNvPr id="23" name="矩形 22"/>
          <p:cNvSpPr/>
          <p:nvPr/>
        </p:nvSpPr>
        <p:spPr bwMode="auto">
          <a:xfrm>
            <a:off x="242889" y="1001581"/>
            <a:ext cx="3847856" cy="5840271"/>
          </a:xfrm>
          <a:prstGeom prst="rect">
            <a:avLst/>
          </a:prstGeom>
          <a:noFill/>
          <a:ln w="9525" cap="flat" cmpd="sng" algn="ctr">
            <a:solidFill>
              <a:srgbClr val="7889F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zh-CN" altLang="en-US" sz="2200" b="0" i="0" u="none" strike="noStrike" cap="none" normalizeH="0" baseline="0">
              <a:ln>
                <a:noFill/>
              </a:ln>
              <a:solidFill>
                <a:schemeClr val="hlink"/>
              </a:solidFill>
              <a:effectLst/>
              <a:latin typeface="Arial" pitchFamily="-106" charset="0"/>
            </a:endParaRPr>
          </a:p>
        </p:txBody>
      </p:sp>
    </p:spTree>
    <p:extLst>
      <p:ext uri="{BB962C8B-B14F-4D97-AF65-F5344CB8AC3E}">
        <p14:creationId xmlns:p14="http://schemas.microsoft.com/office/powerpoint/2010/main" val="152194506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4" name="灯片编号占位符 3"/>
          <p:cNvSpPr>
            <a:spLocks noGrp="1"/>
          </p:cNvSpPr>
          <p:nvPr>
            <p:ph type="sldNum" sz="quarter" idx="12"/>
          </p:nvPr>
        </p:nvSpPr>
        <p:spPr/>
        <p:txBody>
          <a:bodyPr/>
          <a:lstStyle/>
          <a:p>
            <a:fld id="{2DE61EF2-E837-B24C-97CB-58901F405DAD}" type="slidenum">
              <a:rPr kumimoji="1" lang="zh-CN" altLang="en-US" smtClean="0"/>
              <a:pPr/>
              <a:t>74</a:t>
            </a:fld>
            <a:endParaRPr kumimoji="1" lang="zh-CN" altLang="en-US"/>
          </a:p>
        </p:txBody>
      </p:sp>
      <p:pic>
        <p:nvPicPr>
          <p:cNvPr id="481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0809" y="993032"/>
            <a:ext cx="9830261" cy="5361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448886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5"/>
          <p:cNvPicPr>
            <a:picLocks noChangeAspect="1" noChangeArrowheads="1"/>
          </p:cNvPicPr>
          <p:nvPr/>
        </p:nvPicPr>
        <p:blipFill>
          <a:blip r:embed="rId2" cstate="print"/>
          <a:srcRect/>
          <a:stretch>
            <a:fillRect/>
          </a:stretch>
        </p:blipFill>
        <p:spPr bwMode="auto">
          <a:xfrm>
            <a:off x="5020103" y="2786856"/>
            <a:ext cx="1376721" cy="6683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3_10 September 2009">
  <a:themeElements>
    <a:clrScheme name="10 September 2009 1">
      <a:dk1>
        <a:srgbClr val="000000"/>
      </a:dk1>
      <a:lt1>
        <a:srgbClr val="FFFFFF"/>
      </a:lt1>
      <a:dk2>
        <a:srgbClr val="000000"/>
      </a:dk2>
      <a:lt2>
        <a:srgbClr val="808080"/>
      </a:lt2>
      <a:accent1>
        <a:srgbClr val="7889FB"/>
      </a:accent1>
      <a:accent2>
        <a:srgbClr val="009999"/>
      </a:accent2>
      <a:accent3>
        <a:srgbClr val="FFFFFF"/>
      </a:accent3>
      <a:accent4>
        <a:srgbClr val="000000"/>
      </a:accent4>
      <a:accent5>
        <a:srgbClr val="BEC4FD"/>
      </a:accent5>
      <a:accent6>
        <a:srgbClr val="008A8A"/>
      </a:accent6>
      <a:hlink>
        <a:srgbClr val="7889FB"/>
      </a:hlink>
      <a:folHlink>
        <a:srgbClr val="9900CC"/>
      </a:folHlink>
    </a:clrScheme>
    <a:fontScheme name="10 September 200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rgbClr val="FF0000"/>
            </a:gs>
            <a:gs pos="20000">
              <a:srgbClr val="FFFF00"/>
            </a:gs>
            <a:gs pos="100000">
              <a:schemeClr val="accent1">
                <a:lumMod val="75000"/>
              </a:schemeClr>
            </a:gs>
          </a:gsLst>
          <a:lin ang="5400000" scaled="1"/>
          <a:tileRect/>
        </a:gra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sz="2200" b="0" i="0" u="none" strike="noStrike" cap="none" normalizeH="0" baseline="0">
            <a:ln>
              <a:noFill/>
            </a:ln>
            <a:solidFill>
              <a:schemeClr val="hlink"/>
            </a:solidFill>
            <a:effectLst/>
            <a:latin typeface="Arial" pitchFamily="-106"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lang="en-US" sz="2200" b="0" i="0" u="none" strike="noStrike" cap="none" normalizeH="0" baseline="0">
            <a:ln>
              <a:noFill/>
            </a:ln>
            <a:solidFill>
              <a:schemeClr val="hlink"/>
            </a:solidFill>
            <a:effectLst/>
            <a:latin typeface="Arial" pitchFamily="-106" charset="0"/>
          </a:defRPr>
        </a:defPPr>
      </a:lstStyle>
    </a:lnDef>
  </a:objectDefaults>
  <a:extraClrSchemeLst>
    <a:extraClrScheme>
      <a:clrScheme name="10 September 2009 1">
        <a:dk1>
          <a:srgbClr val="000000"/>
        </a:dk1>
        <a:lt1>
          <a:srgbClr val="FFFFFF"/>
        </a:lt1>
        <a:dk2>
          <a:srgbClr val="000000"/>
        </a:dk2>
        <a:lt2>
          <a:srgbClr val="808080"/>
        </a:lt2>
        <a:accent1>
          <a:srgbClr val="7889FB"/>
        </a:accent1>
        <a:accent2>
          <a:srgbClr val="009999"/>
        </a:accent2>
        <a:accent3>
          <a:srgbClr val="FFFFFF"/>
        </a:accent3>
        <a:accent4>
          <a:srgbClr val="000000"/>
        </a:accent4>
        <a:accent5>
          <a:srgbClr val="BEC4FD"/>
        </a:accent5>
        <a:accent6>
          <a:srgbClr val="008A8A"/>
        </a:accent6>
        <a:hlink>
          <a:srgbClr val="7889FB"/>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9290</TotalTime>
  <Words>9703</Words>
  <Application>Microsoft Office PowerPoint</Application>
  <PresentationFormat>宽屏</PresentationFormat>
  <Paragraphs>1364</Paragraphs>
  <Slides>75</Slides>
  <Notes>39</Notes>
  <HiddenSlides>0</HiddenSlides>
  <MMClips>0</MMClips>
  <ScaleCrop>false</ScaleCrop>
  <HeadingPairs>
    <vt:vector size="8" baseType="variant">
      <vt:variant>
        <vt:lpstr>已用的字体</vt:lpstr>
      </vt:variant>
      <vt:variant>
        <vt:i4>14</vt:i4>
      </vt:variant>
      <vt:variant>
        <vt:lpstr>主题</vt:lpstr>
      </vt:variant>
      <vt:variant>
        <vt:i4>1</vt:i4>
      </vt:variant>
      <vt:variant>
        <vt:lpstr>嵌入 OLE 服务器</vt:lpstr>
      </vt:variant>
      <vt:variant>
        <vt:i4>2</vt:i4>
      </vt:variant>
      <vt:variant>
        <vt:lpstr>幻灯片标题</vt:lpstr>
      </vt:variant>
      <vt:variant>
        <vt:i4>75</vt:i4>
      </vt:variant>
    </vt:vector>
  </HeadingPairs>
  <TitlesOfParts>
    <vt:vector size="92" baseType="lpstr">
      <vt:lpstr>ＭＳ Ｐゴシック</vt:lpstr>
      <vt:lpstr>ＭＳ Ｐゴシック</vt:lpstr>
      <vt:lpstr>ヒラギノ角ゴ Pro W3</vt:lpstr>
      <vt:lpstr>黑体</vt:lpstr>
      <vt:lpstr>华文新魏</vt:lpstr>
      <vt:lpstr>楷体</vt:lpstr>
      <vt:lpstr>宋体</vt:lpstr>
      <vt:lpstr>微软雅黑</vt:lpstr>
      <vt:lpstr>微软雅黑</vt:lpstr>
      <vt:lpstr>Arial</vt:lpstr>
      <vt:lpstr>Calibri</vt:lpstr>
      <vt:lpstr>Times New Roman</vt:lpstr>
      <vt:lpstr>Verdana</vt:lpstr>
      <vt:lpstr>Wingdings</vt:lpstr>
      <vt:lpstr>3_10 September 2009</vt:lpstr>
      <vt:lpstr>Visio</vt:lpstr>
      <vt:lpstr>Visio.Drawing.6</vt:lpstr>
      <vt:lpstr>时代背景：新一代人工智能发展规划的提出</vt:lpstr>
      <vt:lpstr>AlphaGo到底有多厉害？</vt:lpstr>
      <vt:lpstr>AlphaGo怎么做到的？</vt:lpstr>
      <vt:lpstr>AlphaGo绝非一帆风顺</vt:lpstr>
      <vt:lpstr>从AlphaGo到AlphaGo Master</vt:lpstr>
      <vt:lpstr>PowerPoint 演示文稿</vt:lpstr>
      <vt:lpstr>大数据时代的人工智能        </vt:lpstr>
      <vt:lpstr>内容提纲</vt:lpstr>
      <vt:lpstr>内容提纲</vt:lpstr>
      <vt:lpstr>什么是智能</vt:lpstr>
      <vt:lpstr>什么是人工智能</vt:lpstr>
      <vt:lpstr>人工智能的三大发展要素</vt:lpstr>
      <vt:lpstr>人工智能发展历程中的里程碑(1)-图灵测试</vt:lpstr>
      <vt:lpstr>人工智能发展历程中的里程碑(2)-深蓝vs卡斯帕罗夫</vt:lpstr>
      <vt:lpstr>人工智能发展历程中的里程碑(3)-Waston与人机大战</vt:lpstr>
      <vt:lpstr>人工智能发展历程中的里程碑(4)- 图像识别领域机器首次超越人类</vt:lpstr>
      <vt:lpstr>人工智能发展（简史）</vt:lpstr>
      <vt:lpstr>人工智能发展的真实历史过程（波浪式前进）</vt:lpstr>
      <vt:lpstr>内容提纲</vt:lpstr>
      <vt:lpstr>大数据是什么？</vt:lpstr>
      <vt:lpstr>大数据时代的5V特点</vt:lpstr>
      <vt:lpstr>大数据时代的要求</vt:lpstr>
      <vt:lpstr>大数据时代需要什么样的人工智能？</vt:lpstr>
      <vt:lpstr>大数据时代的人工智能技术不断涌现</vt:lpstr>
      <vt:lpstr>人工智能的应用范围和领域不断拓展</vt:lpstr>
      <vt:lpstr>内容提纲</vt:lpstr>
      <vt:lpstr>PowerPoint 演示文稿</vt:lpstr>
      <vt:lpstr>PowerPoint 演示文稿</vt:lpstr>
      <vt:lpstr>PowerPoint 演示文稿</vt:lpstr>
      <vt:lpstr>关键技术1---关键特征识别与排序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内容提纲</vt:lpstr>
      <vt:lpstr>业务需求：需要利用大数据分析人工智能等技术，以数据驱动业务，以分析支持科研</vt:lpstr>
      <vt:lpstr>PowerPoint 演示文稿</vt:lpstr>
      <vt:lpstr>设计方案</vt:lpstr>
      <vt:lpstr>PowerPoint 演示文稿</vt:lpstr>
      <vt:lpstr>统计模型工作原理</vt:lpstr>
      <vt:lpstr>人工智能技术应用-重污染案例分析</vt:lpstr>
      <vt:lpstr>人工智能技术应用-重污染案例分析</vt:lpstr>
      <vt:lpstr>人工智能技术应用-重污染案例匹配</vt:lpstr>
      <vt:lpstr> 人工智能技术应用-预报预警</vt:lpstr>
      <vt:lpstr>人工智能技术应用-个性化业务分析</vt:lpstr>
      <vt:lpstr>人工智能技术应用-个性化业务分析</vt:lpstr>
      <vt:lpstr>PowerPoint 演示文稿</vt:lpstr>
      <vt:lpstr>内容提纲</vt:lpstr>
      <vt:lpstr>背景</vt:lpstr>
      <vt:lpstr>背景</vt:lpstr>
      <vt:lpstr>背景</vt:lpstr>
      <vt:lpstr>恶意网页基本概念与评价指标</vt:lpstr>
      <vt:lpstr>恶意网页识别概述</vt:lpstr>
      <vt:lpstr>恶意网页识别框架</vt:lpstr>
      <vt:lpstr>恶意网页识别概述</vt:lpstr>
      <vt:lpstr>恶意网页识别研究进展</vt:lpstr>
      <vt:lpstr>恶意网页识别研究进展</vt:lpstr>
      <vt:lpstr>恶意网页识别研究进展</vt:lpstr>
      <vt:lpstr>恶意网页识别研究进展</vt:lpstr>
      <vt:lpstr>恶意网页识别研究进展</vt:lpstr>
      <vt:lpstr>恶意网页识别研究进展</vt:lpstr>
      <vt:lpstr>内容提纲</vt:lpstr>
      <vt:lpstr>人工智能的发展机遇（1）-大数据时代为人工智能提供了广阔的数据资源</vt:lpstr>
      <vt:lpstr>人工智能的发展机遇（2）-深度学习等新技术提供了方法创新</vt:lpstr>
      <vt:lpstr>人工智能的发展机遇（3）-学科领域交叉与渗透</vt:lpstr>
      <vt:lpstr>人工智能的重大挑战-复杂的大数据（数据制约）</vt:lpstr>
      <vt:lpstr>PowerPoint 演示文稿</vt:lpstr>
      <vt:lpstr>PowerPoint 演示文稿</vt:lpstr>
      <vt:lpstr>人工智能面临的威胁（人工智能威胁论）</vt:lpstr>
      <vt:lpstr>总结与展望</vt:lpstr>
      <vt:lpstr>PowerPoint 演示文稿</vt:lpstr>
      <vt:lpstr>PowerPoint 演示文稿</vt:lpstr>
    </vt:vector>
  </TitlesOfParts>
  <Company>IBM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shahongzhou</cp:lastModifiedBy>
  <cp:revision>1059</cp:revision>
  <dcterms:created xsi:type="dcterms:W3CDTF">2016-02-19T07:08:04Z</dcterms:created>
  <dcterms:modified xsi:type="dcterms:W3CDTF">2017-10-09T03:25:20Z</dcterms:modified>
</cp:coreProperties>
</file>